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2" r:id="rId2"/>
    <p:sldId id="307" r:id="rId3"/>
    <p:sldId id="353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54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42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0C4527D-DCA2-4F30-AC0B-FA7FA9F10BAB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736E48A-0930-42D9-8DB5-7407C74DFA3B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ACAA99D-3747-4AE1-AD42-4DAC85BE15E4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38439D3-2D15-4600-81E2-3B182C309B5D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2C24C3-0004-4EA1-AFF5-A99C970F6965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16877AE-53EE-4F99-937A-56C9C4DDED4A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FBAD8B6-51A1-41CA-9272-928A036FE8FD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F9274A0-9F6D-4552-8B02-F49D588C91F0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EDB61EC-B59C-43D8-92E8-156B1A8D569D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DA7CEEB-E811-453A-A4B1-A1E364DC2628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228600" y="6161644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718123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38:Chomsky Hierarchy of Languages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17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Text Box 2"/>
          <p:cNvSpPr txBox="1">
            <a:spLocks noChangeArrowheads="1"/>
          </p:cNvSpPr>
          <p:nvPr/>
        </p:nvSpPr>
        <p:spPr bwMode="auto">
          <a:xfrm>
            <a:off x="620713" y="1752601"/>
            <a:ext cx="77390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There is a language which is context-sensitive</a:t>
            </a:r>
          </a:p>
          <a:p>
            <a:r>
              <a:rPr lang="en-US" altLang="en-US" sz="3200" dirty="0"/>
              <a:t>but not recursive</a:t>
            </a:r>
          </a:p>
        </p:txBody>
      </p:sp>
      <p:sp>
        <p:nvSpPr>
          <p:cNvPr id="1079299" name="Text Box 3"/>
          <p:cNvSpPr txBox="1">
            <a:spLocks noChangeArrowheads="1"/>
          </p:cNvSpPr>
          <p:nvPr/>
        </p:nvSpPr>
        <p:spPr bwMode="auto">
          <a:xfrm>
            <a:off x="762000" y="1383269"/>
            <a:ext cx="2057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C0099"/>
                </a:solidFill>
              </a:rPr>
              <a:t>Observation: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76400" y="255538"/>
            <a:ext cx="64833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Context-Sensitive </a:t>
            </a:r>
            <a:r>
              <a:rPr lang="en-US" altLang="en-US" sz="4400" dirty="0" smtClean="0"/>
              <a:t>Language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162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257300"/>
            <a:ext cx="6657975" cy="4991100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286000" y="164009"/>
            <a:ext cx="45786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Chomsky Hierarchy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7044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A language  </a:t>
            </a:r>
            <a:r>
              <a:rPr lang="en-US" altLang="en-US" dirty="0" smtClean="0"/>
              <a:t>L is </a:t>
            </a:r>
            <a:r>
              <a:rPr lang="en-US" altLang="en-US" dirty="0"/>
              <a:t>recursively enumerable if and only if     </a:t>
            </a:r>
            <a:r>
              <a:rPr lang="en-US" altLang="en-US" dirty="0" smtClean="0"/>
              <a:t>L  </a:t>
            </a:r>
            <a:r>
              <a:rPr lang="en-US" altLang="en-US" dirty="0"/>
              <a:t>is generated by an unrestricted grammar </a:t>
            </a:r>
            <a:endParaRPr lang="en-US" altLang="en-US" dirty="0" smtClean="0"/>
          </a:p>
          <a:p>
            <a:pPr algn="just">
              <a:lnSpc>
                <a:spcPct val="150000"/>
              </a:lnSpc>
            </a:pPr>
            <a:r>
              <a:rPr lang="en-US" altLang="en-US" dirty="0"/>
              <a:t>A language  </a:t>
            </a:r>
            <a:r>
              <a:rPr lang="en-US" altLang="en-US" dirty="0" smtClean="0"/>
              <a:t>L     </a:t>
            </a:r>
            <a:r>
              <a:rPr lang="en-US" altLang="en-US" dirty="0"/>
              <a:t>is context sensitive   if and only if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 smtClean="0"/>
              <a:t>     L is  </a:t>
            </a:r>
            <a:r>
              <a:rPr lang="en-US" altLang="en-US" dirty="0"/>
              <a:t>accepted by a Linear-Bounded automaton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unrestricted </a:t>
            </a:r>
            <a:r>
              <a:rPr lang="en-US" dirty="0"/>
              <a:t>g</a:t>
            </a:r>
            <a:r>
              <a:rPr lang="en-US" dirty="0" smtClean="0"/>
              <a:t>rammars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Context-Sensitive </a:t>
            </a:r>
            <a:r>
              <a:rPr lang="en-US" dirty="0"/>
              <a:t>Grammars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Chomsky </a:t>
            </a:r>
            <a:r>
              <a:rPr lang="en-US" dirty="0"/>
              <a:t>Hierarchy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Unrestricted Grammars</a:t>
            </a:r>
          </a:p>
          <a:p>
            <a:r>
              <a:rPr lang="en-US" dirty="0"/>
              <a:t>Context-Sensitive Grammars</a:t>
            </a:r>
          </a:p>
          <a:p>
            <a:r>
              <a:rPr lang="en-US" dirty="0"/>
              <a:t>Chomsky Hierarchy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8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Text Box 2"/>
          <p:cNvSpPr txBox="1">
            <a:spLocks noChangeArrowheads="1"/>
          </p:cNvSpPr>
          <p:nvPr/>
        </p:nvSpPr>
        <p:spPr bwMode="auto">
          <a:xfrm>
            <a:off x="2200240" y="137011"/>
            <a:ext cx="556498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Unrestricted </a:t>
            </a:r>
            <a:r>
              <a:rPr lang="en-US" altLang="en-US" sz="4400" dirty="0" smtClean="0"/>
              <a:t>Grammars</a:t>
            </a:r>
            <a:endParaRPr lang="en-US" altLang="en-US" sz="4400" dirty="0"/>
          </a:p>
        </p:txBody>
      </p:sp>
      <p:sp>
        <p:nvSpPr>
          <p:cNvPr id="1073155" name="Text Box 3"/>
          <p:cNvSpPr txBox="1">
            <a:spLocks noChangeArrowheads="1"/>
          </p:cNvSpPr>
          <p:nvPr/>
        </p:nvSpPr>
        <p:spPr bwMode="auto">
          <a:xfrm>
            <a:off x="3689061" y="1334595"/>
            <a:ext cx="1930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Productions</a:t>
            </a:r>
          </a:p>
        </p:txBody>
      </p:sp>
      <p:graphicFrame>
        <p:nvGraphicFramePr>
          <p:cNvPr id="1073156" name="Object 4"/>
          <p:cNvGraphicFramePr>
            <a:graphicFrameLocks noChangeAspect="1"/>
          </p:cNvGraphicFramePr>
          <p:nvPr/>
        </p:nvGraphicFramePr>
        <p:xfrm>
          <a:off x="4038600" y="2057401"/>
          <a:ext cx="1231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231560" imgH="317160" progId="Equation.3">
                  <p:embed/>
                </p:oleObj>
              </mc:Choice>
              <mc:Fallback>
                <p:oleObj name="Equation" r:id="rId3" imgW="1231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1"/>
                        <a:ext cx="1231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157" name="Line 5"/>
          <p:cNvSpPr>
            <a:spLocks noChangeShapeType="1"/>
          </p:cNvSpPr>
          <p:nvPr/>
        </p:nvSpPr>
        <p:spPr bwMode="auto">
          <a:xfrm flipV="1">
            <a:off x="2362200" y="2438400"/>
            <a:ext cx="1524000" cy="10668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3158" name="Line 6"/>
          <p:cNvSpPr>
            <a:spLocks noChangeShapeType="1"/>
          </p:cNvSpPr>
          <p:nvPr/>
        </p:nvSpPr>
        <p:spPr bwMode="auto">
          <a:xfrm flipH="1" flipV="1">
            <a:off x="5334000" y="2438400"/>
            <a:ext cx="1676400" cy="11430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3159" name="Text Box 7"/>
          <p:cNvSpPr txBox="1">
            <a:spLocks noChangeArrowheads="1"/>
          </p:cNvSpPr>
          <p:nvPr/>
        </p:nvSpPr>
        <p:spPr bwMode="auto">
          <a:xfrm>
            <a:off x="381001" y="3657601"/>
            <a:ext cx="27923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of variables</a:t>
            </a:r>
          </a:p>
          <a:p>
            <a:r>
              <a:rPr lang="en-US" altLang="en-US" sz="2800" dirty="0"/>
              <a:t>and terminals</a:t>
            </a:r>
          </a:p>
        </p:txBody>
      </p:sp>
      <p:sp>
        <p:nvSpPr>
          <p:cNvPr id="1073160" name="Text Box 8"/>
          <p:cNvSpPr txBox="1">
            <a:spLocks noChangeArrowheads="1"/>
          </p:cNvSpPr>
          <p:nvPr/>
        </p:nvSpPr>
        <p:spPr bwMode="auto">
          <a:xfrm>
            <a:off x="5765801" y="3733801"/>
            <a:ext cx="27923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of variables</a:t>
            </a:r>
          </a:p>
          <a:p>
            <a:r>
              <a:rPr lang="en-US" altLang="en-US" sz="2800" dirty="0"/>
              <a:t>and terminals</a:t>
            </a:r>
          </a:p>
        </p:txBody>
      </p:sp>
    </p:spTree>
    <p:extLst>
      <p:ext uri="{BB962C8B-B14F-4D97-AF65-F5344CB8AC3E}">
        <p14:creationId xmlns:p14="http://schemas.microsoft.com/office/powerpoint/2010/main" val="58734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Text Box 2"/>
          <p:cNvSpPr txBox="1">
            <a:spLocks noChangeArrowheads="1"/>
          </p:cNvSpPr>
          <p:nvPr/>
        </p:nvSpPr>
        <p:spPr bwMode="auto">
          <a:xfrm>
            <a:off x="898525" y="1397000"/>
            <a:ext cx="4779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Example unrestricted grammar:</a:t>
            </a:r>
          </a:p>
        </p:txBody>
      </p:sp>
      <p:graphicFrame>
        <p:nvGraphicFramePr>
          <p:cNvPr id="1074180" name="Object 4"/>
          <p:cNvGraphicFramePr>
            <a:graphicFrameLocks noChangeAspect="1"/>
          </p:cNvGraphicFramePr>
          <p:nvPr/>
        </p:nvGraphicFramePr>
        <p:xfrm>
          <a:off x="4025900" y="2457450"/>
          <a:ext cx="1854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1854000" imgH="1942920" progId="Equation.3">
                  <p:embed/>
                </p:oleObj>
              </mc:Choice>
              <mc:Fallback>
                <p:oleObj name="Equation" r:id="rId3" imgW="185400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457450"/>
                        <a:ext cx="18542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00240" y="137011"/>
            <a:ext cx="556498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Unrestricted </a:t>
            </a:r>
            <a:r>
              <a:rPr lang="en-US" altLang="en-US" sz="4400" dirty="0" smtClean="0"/>
              <a:t>Grammars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6266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Text Box 2"/>
          <p:cNvSpPr txBox="1">
            <a:spLocks noChangeArrowheads="1"/>
          </p:cNvSpPr>
          <p:nvPr/>
        </p:nvSpPr>
        <p:spPr bwMode="auto">
          <a:xfrm>
            <a:off x="838201" y="1371600"/>
            <a:ext cx="86105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 language         is recursively </a:t>
            </a:r>
            <a:r>
              <a:rPr lang="en-US" altLang="en-US" sz="2800" dirty="0" smtClean="0"/>
              <a:t>enumerable if </a:t>
            </a:r>
            <a:r>
              <a:rPr lang="en-US" altLang="en-US" sz="2800" dirty="0"/>
              <a:t>and only if        is generated by </a:t>
            </a:r>
            <a:r>
              <a:rPr lang="en-US" altLang="en-US" sz="2800" dirty="0" smtClean="0"/>
              <a:t>an unrestricted grammar </a:t>
            </a:r>
            <a:endParaRPr lang="en-US" altLang="en-US" sz="2800" dirty="0"/>
          </a:p>
        </p:txBody>
      </p:sp>
      <p:graphicFrame>
        <p:nvGraphicFramePr>
          <p:cNvPr id="1075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910285"/>
              </p:ext>
            </p:extLst>
          </p:nvPr>
        </p:nvGraphicFramePr>
        <p:xfrm>
          <a:off x="8991600" y="1459502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459502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324423"/>
              </p:ext>
            </p:extLst>
          </p:nvPr>
        </p:nvGraphicFramePr>
        <p:xfrm>
          <a:off x="2743200" y="1377287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77287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05" name="Text Box 5"/>
          <p:cNvSpPr txBox="1">
            <a:spLocks noChangeArrowheads="1"/>
          </p:cNvSpPr>
          <p:nvPr/>
        </p:nvSpPr>
        <p:spPr bwMode="auto">
          <a:xfrm>
            <a:off x="533400" y="948456"/>
            <a:ext cx="1596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C0099"/>
                </a:solidFill>
              </a:rPr>
              <a:t>Theorem: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00240" y="137011"/>
            <a:ext cx="556498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Unrestricted </a:t>
            </a:r>
            <a:r>
              <a:rPr lang="en-US" altLang="en-US" sz="4400" dirty="0" smtClean="0"/>
              <a:t>Grammars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7659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Text Box 2"/>
          <p:cNvSpPr txBox="1">
            <a:spLocks noChangeArrowheads="1"/>
          </p:cNvSpPr>
          <p:nvPr/>
        </p:nvSpPr>
        <p:spPr bwMode="auto">
          <a:xfrm>
            <a:off x="1676400" y="255538"/>
            <a:ext cx="684674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Context-Sensitive </a:t>
            </a:r>
            <a:r>
              <a:rPr lang="en-US" altLang="en-US" sz="4400" dirty="0" smtClean="0"/>
              <a:t>Grammars</a:t>
            </a:r>
            <a:endParaRPr lang="en-US" altLang="en-US" sz="4400" dirty="0"/>
          </a:p>
        </p:txBody>
      </p:sp>
      <p:sp>
        <p:nvSpPr>
          <p:cNvPr id="1076233" name="Text Box 9"/>
          <p:cNvSpPr txBox="1">
            <a:spLocks noChangeArrowheads="1"/>
          </p:cNvSpPr>
          <p:nvPr/>
        </p:nvSpPr>
        <p:spPr bwMode="auto">
          <a:xfrm>
            <a:off x="2536826" y="5537200"/>
            <a:ext cx="6014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and:</a:t>
            </a:r>
          </a:p>
        </p:txBody>
      </p:sp>
      <p:graphicFrame>
        <p:nvGraphicFramePr>
          <p:cNvPr id="1076234" name="Object 10"/>
          <p:cNvGraphicFramePr>
            <a:graphicFrameLocks noChangeAspect="1"/>
          </p:cNvGraphicFramePr>
          <p:nvPr/>
        </p:nvGraphicFramePr>
        <p:xfrm>
          <a:off x="3810000" y="5562601"/>
          <a:ext cx="19685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3" imgW="1968480" imgH="545760" progId="Equation.3">
                  <p:embed/>
                </p:oleObj>
              </mc:Choice>
              <mc:Fallback>
                <p:oleObj name="Equation" r:id="rId3" imgW="1968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1"/>
                        <a:ext cx="19685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35" name="Text Box 11"/>
          <p:cNvSpPr txBox="1">
            <a:spLocks noChangeArrowheads="1"/>
          </p:cNvSpPr>
          <p:nvPr/>
        </p:nvSpPr>
        <p:spPr bwMode="auto">
          <a:xfrm>
            <a:off x="3581400" y="1470079"/>
            <a:ext cx="1930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Productions</a:t>
            </a:r>
          </a:p>
        </p:txBody>
      </p:sp>
      <p:graphicFrame>
        <p:nvGraphicFramePr>
          <p:cNvPr id="1076236" name="Object 12"/>
          <p:cNvGraphicFramePr>
            <a:graphicFrameLocks noChangeAspect="1"/>
          </p:cNvGraphicFramePr>
          <p:nvPr/>
        </p:nvGraphicFramePr>
        <p:xfrm>
          <a:off x="4038600" y="2057401"/>
          <a:ext cx="1231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5" imgW="1231560" imgH="317160" progId="Equation.3">
                  <p:embed/>
                </p:oleObj>
              </mc:Choice>
              <mc:Fallback>
                <p:oleObj name="Equation" r:id="rId5" imgW="1231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1"/>
                        <a:ext cx="1231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237" name="Line 13"/>
          <p:cNvSpPr>
            <a:spLocks noChangeShapeType="1"/>
          </p:cNvSpPr>
          <p:nvPr/>
        </p:nvSpPr>
        <p:spPr bwMode="auto">
          <a:xfrm flipV="1">
            <a:off x="2362200" y="2438400"/>
            <a:ext cx="1524000" cy="10668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6238" name="Line 14"/>
          <p:cNvSpPr>
            <a:spLocks noChangeShapeType="1"/>
          </p:cNvSpPr>
          <p:nvPr/>
        </p:nvSpPr>
        <p:spPr bwMode="auto">
          <a:xfrm flipH="1" flipV="1">
            <a:off x="5334000" y="2438400"/>
            <a:ext cx="1676400" cy="114300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6239" name="Text Box 15"/>
          <p:cNvSpPr txBox="1">
            <a:spLocks noChangeArrowheads="1"/>
          </p:cNvSpPr>
          <p:nvPr/>
        </p:nvSpPr>
        <p:spPr bwMode="auto">
          <a:xfrm>
            <a:off x="381001" y="3657601"/>
            <a:ext cx="27923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of variables</a:t>
            </a:r>
          </a:p>
          <a:p>
            <a:r>
              <a:rPr lang="en-US" altLang="en-US" sz="2800" dirty="0"/>
              <a:t>and terminals</a:t>
            </a:r>
          </a:p>
        </p:txBody>
      </p:sp>
      <p:sp>
        <p:nvSpPr>
          <p:cNvPr id="1076240" name="Text Box 16"/>
          <p:cNvSpPr txBox="1">
            <a:spLocks noChangeArrowheads="1"/>
          </p:cNvSpPr>
          <p:nvPr/>
        </p:nvSpPr>
        <p:spPr bwMode="auto">
          <a:xfrm>
            <a:off x="5765801" y="3733801"/>
            <a:ext cx="27923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String of variables</a:t>
            </a:r>
          </a:p>
          <a:p>
            <a:r>
              <a:rPr lang="en-US" altLang="en-US" sz="2800" dirty="0"/>
              <a:t>and terminals</a:t>
            </a:r>
          </a:p>
        </p:txBody>
      </p:sp>
    </p:spTree>
    <p:extLst>
      <p:ext uri="{BB962C8B-B14F-4D97-AF65-F5344CB8AC3E}">
        <p14:creationId xmlns:p14="http://schemas.microsoft.com/office/powerpoint/2010/main" val="359493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Text Box 2"/>
          <p:cNvSpPr txBox="1">
            <a:spLocks noChangeArrowheads="1"/>
          </p:cNvSpPr>
          <p:nvPr/>
        </p:nvSpPr>
        <p:spPr bwMode="auto">
          <a:xfrm>
            <a:off x="990600" y="1302789"/>
            <a:ext cx="22047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language </a:t>
            </a:r>
          </a:p>
        </p:txBody>
      </p:sp>
      <p:graphicFrame>
        <p:nvGraphicFramePr>
          <p:cNvPr id="1077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39075"/>
              </p:ext>
            </p:extLst>
          </p:nvPr>
        </p:nvGraphicFramePr>
        <p:xfrm>
          <a:off x="3810000" y="1200666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00666"/>
                        <a:ext cx="191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7252" name="Text Box 4"/>
          <p:cNvSpPr txBox="1">
            <a:spLocks noChangeArrowheads="1"/>
          </p:cNvSpPr>
          <p:nvPr/>
        </p:nvSpPr>
        <p:spPr bwMode="auto">
          <a:xfrm>
            <a:off x="5867400" y="1364600"/>
            <a:ext cx="3055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context-sensitive:</a:t>
            </a:r>
          </a:p>
        </p:txBody>
      </p:sp>
      <p:graphicFrame>
        <p:nvGraphicFramePr>
          <p:cNvPr id="1077253" name="Object 5"/>
          <p:cNvGraphicFramePr>
            <a:graphicFrameLocks noChangeAspect="1"/>
          </p:cNvGraphicFramePr>
          <p:nvPr/>
        </p:nvGraphicFramePr>
        <p:xfrm>
          <a:off x="3422650" y="2336800"/>
          <a:ext cx="3124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5" imgW="3124080" imgH="3581280" progId="Equation.3">
                  <p:embed/>
                </p:oleObj>
              </mc:Choice>
              <mc:Fallback>
                <p:oleObj name="Equation" r:id="rId5" imgW="3124080" imgH="358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336800"/>
                        <a:ext cx="31242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76400" y="255538"/>
            <a:ext cx="684674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Context-Sensitive </a:t>
            </a:r>
            <a:r>
              <a:rPr lang="en-US" altLang="en-US" sz="4400" dirty="0" smtClean="0"/>
              <a:t>Grammars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4663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Text Box 2"/>
          <p:cNvSpPr txBox="1">
            <a:spLocks noChangeArrowheads="1"/>
          </p:cNvSpPr>
          <p:nvPr/>
        </p:nvSpPr>
        <p:spPr bwMode="auto">
          <a:xfrm>
            <a:off x="396874" y="1600200"/>
            <a:ext cx="88995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 language       is context </a:t>
            </a:r>
            <a:r>
              <a:rPr lang="en-US" altLang="en-US" sz="2800" dirty="0" smtClean="0"/>
              <a:t>sensitive   </a:t>
            </a:r>
            <a:r>
              <a:rPr lang="en-US" altLang="en-US" sz="2800" dirty="0"/>
              <a:t>if and only if</a:t>
            </a:r>
          </a:p>
          <a:p>
            <a:r>
              <a:rPr lang="en-US" altLang="en-US" sz="2800" dirty="0"/>
              <a:t>     is  accepted by a Linear-Bounded automaton</a:t>
            </a:r>
          </a:p>
        </p:txBody>
      </p:sp>
      <p:graphicFrame>
        <p:nvGraphicFramePr>
          <p:cNvPr id="1078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392124"/>
              </p:ext>
            </p:extLst>
          </p:nvPr>
        </p:nvGraphicFramePr>
        <p:xfrm>
          <a:off x="396874" y="2109098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4" y="2109098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65819"/>
              </p:ext>
            </p:extLst>
          </p:nvPr>
        </p:nvGraphicFramePr>
        <p:xfrm>
          <a:off x="2133600" y="168355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83553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77" name="Text Box 5"/>
          <p:cNvSpPr txBox="1">
            <a:spLocks noChangeArrowheads="1"/>
          </p:cNvSpPr>
          <p:nvPr/>
        </p:nvSpPr>
        <p:spPr bwMode="auto">
          <a:xfrm>
            <a:off x="412144" y="1161085"/>
            <a:ext cx="15969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C0099"/>
                </a:solidFill>
              </a:rPr>
              <a:t>Theorem: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76400" y="255538"/>
            <a:ext cx="64833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Context-Sensitive </a:t>
            </a:r>
            <a:r>
              <a:rPr lang="en-US" altLang="en-US" sz="4400" dirty="0" smtClean="0"/>
              <a:t>Language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5175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175</Words>
  <Application>Microsoft Office PowerPoint</Application>
  <PresentationFormat>A4 Paper (210x297 mm)</PresentationFormat>
  <Paragraphs>51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220</cp:revision>
  <dcterms:created xsi:type="dcterms:W3CDTF">2006-08-16T00:00:00Z</dcterms:created>
  <dcterms:modified xsi:type="dcterms:W3CDTF">2019-01-16T02:38:55Z</dcterms:modified>
</cp:coreProperties>
</file>