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17" r:id="rId2"/>
    <p:sldId id="418" r:id="rId3"/>
    <p:sldId id="419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420" r:id="rId3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3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9.wmf"/><Relationship Id="rId6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10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1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61644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52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61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0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8.bin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79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3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8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8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6.bin"/><Relationship Id="rId10" Type="http://schemas.openxmlformats.org/officeDocument/2006/relationships/oleObject" Target="../embeddings/oleObject92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9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6.bin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12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40.bin"/><Relationship Id="rId14" Type="http://schemas.openxmlformats.org/officeDocument/2006/relationships/oleObject" Target="../embeddings/oleObject1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image" Target="../media/image4.wmf"/><Relationship Id="rId10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image" Target="../media/image4.wmf"/><Relationship Id="rId10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6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66.bin"/><Relationship Id="rId18" Type="http://schemas.openxmlformats.org/officeDocument/2006/relationships/oleObject" Target="../embeddings/oleObject170.bin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wmf"/><Relationship Id="rId20" Type="http://schemas.openxmlformats.org/officeDocument/2006/relationships/oleObject" Target="../embeddings/oleObject17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5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64.bin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17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81.bin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3.bin"/><Relationship Id="rId10" Type="http://schemas.openxmlformats.org/officeDocument/2006/relationships/oleObject" Target="../embeddings/oleObject180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18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18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91.bin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3.bin"/><Relationship Id="rId10" Type="http://schemas.openxmlformats.org/officeDocument/2006/relationships/oleObject" Target="../embeddings/oleObject190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19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19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01.bin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4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3.bin"/><Relationship Id="rId10" Type="http://schemas.openxmlformats.org/officeDocument/2006/relationships/oleObject" Target="../embeddings/oleObject200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2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20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11.bin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4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3.bin"/><Relationship Id="rId10" Type="http://schemas.openxmlformats.org/officeDocument/2006/relationships/oleObject" Target="../embeddings/oleObject210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2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21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21.bin"/><Relationship Id="rId1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3.bin"/><Relationship Id="rId10" Type="http://schemas.openxmlformats.org/officeDocument/2006/relationships/oleObject" Target="../embeddings/oleObject220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22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31.bin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28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4.bin"/><Relationship Id="rId10" Type="http://schemas.openxmlformats.org/officeDocument/2006/relationships/oleObject" Target="../embeddings/oleObject230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23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41.bin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4.bin"/><Relationship Id="rId10" Type="http://schemas.openxmlformats.org/officeDocument/2006/relationships/oleObject" Target="../embeddings/oleObject240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24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oleObject" Target="../embeddings/oleObject252.bin"/><Relationship Id="rId3" Type="http://schemas.openxmlformats.org/officeDocument/2006/relationships/oleObject" Target="../embeddings/oleObject24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51.bin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4.bin"/><Relationship Id="rId10" Type="http://schemas.openxmlformats.org/officeDocument/2006/relationships/oleObject" Target="../embeddings/oleObject250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25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61.bin"/><Relationship Id="rId18" Type="http://schemas.openxmlformats.org/officeDocument/2006/relationships/oleObject" Target="../embeddings/oleObject265.bin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3.bin"/><Relationship Id="rId20" Type="http://schemas.openxmlformats.org/officeDocument/2006/relationships/oleObject" Target="../embeddings/oleObject26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70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26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.wmf"/><Relationship Id="rId3" Type="http://schemas.openxmlformats.org/officeDocument/2006/relationships/oleObject" Target="../embeddings/oleObject34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5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   	 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1812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4: NFA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27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>
            <a:off x="4572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0" name="Oval 20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6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3" name="Object 23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8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3429001" y="152401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First Choice</a:t>
            </a:r>
          </a:p>
        </p:txBody>
      </p:sp>
      <p:graphicFrame>
        <p:nvGraphicFramePr>
          <p:cNvPr id="128027" name="Object 27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1" name="Line 31"/>
          <p:cNvSpPr>
            <a:spLocks noChangeShapeType="1"/>
          </p:cNvSpPr>
          <p:nvPr/>
        </p:nvSpPr>
        <p:spPr bwMode="auto">
          <a:xfrm>
            <a:off x="5715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2362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6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4572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7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4" name="Oval 20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045" name="Object 21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9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6" name="Object 22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0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7" name="Object 23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1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8" name="Object 24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9" name="Object 25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6858001" y="2819400"/>
            <a:ext cx="1451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“accept”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3429001" y="152401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First Choice</a:t>
            </a:r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5715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838200" y="1981200"/>
            <a:ext cx="3305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All input is consumed</a:t>
            </a:r>
          </a:p>
        </p:txBody>
      </p:sp>
    </p:spTree>
    <p:extLst>
      <p:ext uri="{BB962C8B-B14F-4D97-AF65-F5344CB8AC3E}">
        <p14:creationId xmlns:p14="http://schemas.microsoft.com/office/powerpoint/2010/main" val="5786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7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0064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1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5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6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8" name="Object 20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9" name="Object 21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5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0" name="Object 22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6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graphicFrame>
        <p:nvGraphicFramePr>
          <p:cNvPr id="130072" name="Object 24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7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3" name="Line 25"/>
          <p:cNvSpPr>
            <a:spLocks noChangeShapeType="1"/>
          </p:cNvSpPr>
          <p:nvPr/>
        </p:nvSpPr>
        <p:spPr bwMode="auto">
          <a:xfrm>
            <a:off x="1905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3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7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4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136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5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8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39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7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1" name="Object 21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8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2" name="Object 22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graphicFrame>
        <p:nvGraphicFramePr>
          <p:cNvPr id="133144" name="Object 24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0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5" name="Line 25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6" name="Object 26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4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7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Oval 10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Oval 11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8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0" name="Oval 16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4162" name="Object 18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9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3" name="Object 19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4165" name="Object 21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6" name="Object 22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2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7" name="Object 23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8" name="Object 24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4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9" name="Line 25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4170" name="Object 26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5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5013325" y="4673601"/>
            <a:ext cx="33113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 transition:</a:t>
            </a:r>
          </a:p>
          <a:p>
            <a:r>
              <a:rPr lang="en-US" altLang="en-US" sz="2800" dirty="0"/>
              <a:t>the automaton hangs</a:t>
            </a:r>
          </a:p>
        </p:txBody>
      </p:sp>
    </p:spTree>
    <p:extLst>
      <p:ext uri="{BB962C8B-B14F-4D97-AF65-F5344CB8AC3E}">
        <p14:creationId xmlns:p14="http://schemas.microsoft.com/office/powerpoint/2010/main" val="7561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1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5184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3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5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6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87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8" name="Object 20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6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9" name="Object 21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0" name="Object 22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8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1" name="Line 23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92" name="Object 24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9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5632097" y="5111234"/>
            <a:ext cx="1333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“reject”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838201" y="1981200"/>
            <a:ext cx="4094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Input cannot be consumed</a:t>
            </a:r>
          </a:p>
        </p:txBody>
      </p:sp>
    </p:spTree>
    <p:extLst>
      <p:ext uri="{BB962C8B-B14F-4D97-AF65-F5344CB8AC3E}">
        <p14:creationId xmlns:p14="http://schemas.microsoft.com/office/powerpoint/2010/main" val="11079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93594" y="1219200"/>
            <a:ext cx="941240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An NFA accepts a string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altLang="en-US" sz="2800" dirty="0" smtClean="0"/>
              <a:t>When </a:t>
            </a:r>
            <a:r>
              <a:rPr lang="en-US" altLang="en-US" sz="2800" dirty="0"/>
              <a:t>there is a computation of the </a:t>
            </a:r>
            <a:r>
              <a:rPr lang="en-US" altLang="en-US" sz="2800" dirty="0" smtClean="0"/>
              <a:t>NFA that </a:t>
            </a:r>
            <a:r>
              <a:rPr lang="en-US" altLang="en-US" sz="2800" dirty="0"/>
              <a:t>accepts the string </a:t>
            </a:r>
            <a:endParaRPr lang="en-US" alt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endParaRPr lang="en-US" alt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81000" y="2551093"/>
            <a:ext cx="9220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 the input is consumed and the automaton  is in a final state</a:t>
            </a: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304800" y="2286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Nondeterministic Finite Accepter (NFA)</a:t>
            </a:r>
          </a:p>
        </p:txBody>
      </p:sp>
    </p:spTree>
    <p:extLst>
      <p:ext uri="{BB962C8B-B14F-4D97-AF65-F5344CB8AC3E}">
        <p14:creationId xmlns:p14="http://schemas.microsoft.com/office/powerpoint/2010/main" val="35057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graphicFrame>
        <p:nvGraphicFramePr>
          <p:cNvPr id="139267" name="Object 1027"/>
          <p:cNvGraphicFramePr>
            <a:graphicFrameLocks noChangeAspect="1"/>
          </p:cNvGraphicFramePr>
          <p:nvPr/>
        </p:nvGraphicFramePr>
        <p:xfrm>
          <a:off x="1066800" y="13716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0" name="Equation" r:id="rId3" imgW="545760" imgH="304560" progId="Equation.3">
                  <p:embed/>
                </p:oleObj>
              </mc:Choice>
              <mc:Fallback>
                <p:oleObj name="Equation" r:id="rId3" imgW="545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Text Box 1028"/>
          <p:cNvSpPr txBox="1">
            <a:spLocks noChangeArrowheads="1"/>
          </p:cNvSpPr>
          <p:nvPr/>
        </p:nvSpPr>
        <p:spPr bwMode="auto">
          <a:xfrm>
            <a:off x="1676400" y="1219200"/>
            <a:ext cx="3578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accepted by the NFA:</a:t>
            </a:r>
          </a:p>
        </p:txBody>
      </p:sp>
      <p:grpSp>
        <p:nvGrpSpPr>
          <p:cNvPr id="139303" name="Group 1063"/>
          <p:cNvGrpSpPr>
            <a:grpSpLocks/>
          </p:cNvGrpSpPr>
          <p:nvPr/>
        </p:nvGrpSpPr>
        <p:grpSpPr bwMode="auto">
          <a:xfrm>
            <a:off x="838200" y="3200400"/>
            <a:ext cx="3200400" cy="1752600"/>
            <a:chOff x="672" y="1680"/>
            <a:chExt cx="3264" cy="1872"/>
          </a:xfrm>
        </p:grpSpPr>
        <p:sp>
          <p:nvSpPr>
            <p:cNvPr id="139286" name="Oval 1046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7" name="Oval 1047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8" name="Oval 1048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9" name="Line 1049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0" name="Line 1050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1" name="Line 1051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2" name="Oval 1052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3" name="Line 1053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9294" name="Object 1054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1" name="Equation" r:id="rId5" imgW="482400" imgH="583920" progId="Equation.3">
                    <p:embed/>
                  </p:oleObj>
                </mc:Choice>
                <mc:Fallback>
                  <p:oleObj name="Equation" r:id="rId5" imgW="4824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5" name="Object 1055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2" name="Equation" r:id="rId7" imgW="406080" imgH="571320" progId="Equation.3">
                    <p:embed/>
                  </p:oleObj>
                </mc:Choice>
                <mc:Fallback>
                  <p:oleObj name="Equation" r:id="rId7" imgW="4060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96" name="Oval 1056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9297" name="Object 1057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3" name="Equation" r:id="rId9" imgW="482400" imgH="571320" progId="Equation.3">
                    <p:embed/>
                  </p:oleObj>
                </mc:Choice>
                <mc:Fallback>
                  <p:oleObj name="Equation" r:id="rId9" imgW="482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8" name="Object 1058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4" name="Equation" r:id="rId11" imgW="457200" imgH="583920" progId="Equation.3">
                    <p:embed/>
                  </p:oleObj>
                </mc:Choice>
                <mc:Fallback>
                  <p:oleObj name="Equation" r:id="rId11" imgW="4572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9" name="Object 1059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5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0" name="Object 1060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6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1" name="Object 1061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7" name="Equation" r:id="rId16" imgW="266400" imgH="279360" progId="Equation.3">
                    <p:embed/>
                  </p:oleObj>
                </mc:Choice>
                <mc:Fallback>
                  <p:oleObj name="Equation" r:id="rId16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02" name="Text Box 1062"/>
          <p:cNvSpPr txBox="1">
            <a:spLocks noChangeArrowheads="1"/>
          </p:cNvSpPr>
          <p:nvPr/>
        </p:nvSpPr>
        <p:spPr bwMode="auto">
          <a:xfrm>
            <a:off x="2971801" y="2590800"/>
            <a:ext cx="1451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“accept”</a:t>
            </a:r>
          </a:p>
        </p:txBody>
      </p:sp>
      <p:sp>
        <p:nvSpPr>
          <p:cNvPr id="139304" name="Oval 1064"/>
          <p:cNvSpPr>
            <a:spLocks noChangeArrowheads="1"/>
          </p:cNvSpPr>
          <p:nvPr/>
        </p:nvSpPr>
        <p:spPr bwMode="auto">
          <a:xfrm>
            <a:off x="7119939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05" name="Oval 1065"/>
          <p:cNvSpPr>
            <a:spLocks noChangeArrowheads="1"/>
          </p:cNvSpPr>
          <p:nvPr/>
        </p:nvSpPr>
        <p:spPr bwMode="auto">
          <a:xfrm>
            <a:off x="5937250" y="4006851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06" name="Oval 1066"/>
          <p:cNvSpPr>
            <a:spLocks noChangeArrowheads="1"/>
          </p:cNvSpPr>
          <p:nvPr/>
        </p:nvSpPr>
        <p:spPr bwMode="auto">
          <a:xfrm>
            <a:off x="7119939" y="4587876"/>
            <a:ext cx="427037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07" name="Line 1067"/>
          <p:cNvSpPr>
            <a:spLocks noChangeShapeType="1"/>
          </p:cNvSpPr>
          <p:nvPr/>
        </p:nvSpPr>
        <p:spPr bwMode="auto">
          <a:xfrm flipV="1">
            <a:off x="6315076" y="3521076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8" name="Line 1068"/>
          <p:cNvSpPr>
            <a:spLocks noChangeShapeType="1"/>
          </p:cNvSpPr>
          <p:nvPr/>
        </p:nvSpPr>
        <p:spPr bwMode="auto">
          <a:xfrm>
            <a:off x="6316663" y="4343401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9" name="Line 1069"/>
          <p:cNvSpPr>
            <a:spLocks noChangeShapeType="1"/>
          </p:cNvSpPr>
          <p:nvPr/>
        </p:nvSpPr>
        <p:spPr bwMode="auto">
          <a:xfrm flipV="1">
            <a:off x="5529264" y="4248151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0" name="Oval 1070"/>
          <p:cNvSpPr>
            <a:spLocks noChangeArrowheads="1"/>
          </p:cNvSpPr>
          <p:nvPr/>
        </p:nvSpPr>
        <p:spPr bwMode="auto">
          <a:xfrm>
            <a:off x="8304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11" name="Line 1071"/>
          <p:cNvSpPr>
            <a:spLocks noChangeShapeType="1"/>
          </p:cNvSpPr>
          <p:nvPr/>
        </p:nvSpPr>
        <p:spPr bwMode="auto">
          <a:xfrm>
            <a:off x="7546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9312" name="Object 1072"/>
          <p:cNvGraphicFramePr>
            <a:graphicFrameLocks noChangeAspect="1"/>
          </p:cNvGraphicFramePr>
          <p:nvPr/>
        </p:nvGraphicFramePr>
        <p:xfrm>
          <a:off x="5984875" y="4006851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8" name="Equation" r:id="rId17" imgW="482400" imgH="583920" progId="Equation.3">
                  <p:embed/>
                </p:oleObj>
              </mc:Choice>
              <mc:Fallback>
                <p:oleObj name="Equation" r:id="rId1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4006851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3" name="Object 1073"/>
          <p:cNvGraphicFramePr>
            <a:graphicFrameLocks noChangeAspect="1"/>
          </p:cNvGraphicFramePr>
          <p:nvPr/>
        </p:nvGraphicFramePr>
        <p:xfrm>
          <a:off x="7215188" y="3230564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9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230564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4" name="Oval 1074"/>
          <p:cNvSpPr>
            <a:spLocks noChangeArrowheads="1"/>
          </p:cNvSpPr>
          <p:nvPr/>
        </p:nvSpPr>
        <p:spPr bwMode="auto">
          <a:xfrm>
            <a:off x="8208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315" name="Object 1075"/>
          <p:cNvGraphicFramePr>
            <a:graphicFrameLocks noChangeAspect="1"/>
          </p:cNvGraphicFramePr>
          <p:nvPr/>
        </p:nvGraphicFramePr>
        <p:xfrm>
          <a:off x="8350250" y="3230564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0"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3230564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6" name="Object 1076"/>
          <p:cNvGraphicFramePr>
            <a:graphicFrameLocks noChangeAspect="1"/>
          </p:cNvGraphicFramePr>
          <p:nvPr/>
        </p:nvGraphicFramePr>
        <p:xfrm>
          <a:off x="6599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1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7" name="Object 1077"/>
          <p:cNvGraphicFramePr>
            <a:graphicFrameLocks noChangeAspect="1"/>
          </p:cNvGraphicFramePr>
          <p:nvPr/>
        </p:nvGraphicFramePr>
        <p:xfrm>
          <a:off x="6599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8" name="Object 1078"/>
          <p:cNvGraphicFramePr>
            <a:graphicFrameLocks noChangeAspect="1"/>
          </p:cNvGraphicFramePr>
          <p:nvPr/>
        </p:nvGraphicFramePr>
        <p:xfrm>
          <a:off x="7783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9" name="Object 1079"/>
          <p:cNvGraphicFramePr>
            <a:graphicFrameLocks noChangeAspect="1"/>
          </p:cNvGraphicFramePr>
          <p:nvPr/>
        </p:nvGraphicFramePr>
        <p:xfrm>
          <a:off x="7215188" y="4587876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4" name="Equation" r:id="rId23" imgW="457200" imgH="583920" progId="Equation.3">
                  <p:embed/>
                </p:oleObj>
              </mc:Choice>
              <mc:Fallback>
                <p:oleObj name="Equation" r:id="rId23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4587876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20" name="Text Box 1080"/>
          <p:cNvSpPr txBox="1">
            <a:spLocks noChangeArrowheads="1"/>
          </p:cNvSpPr>
          <p:nvPr/>
        </p:nvSpPr>
        <p:spPr bwMode="auto">
          <a:xfrm>
            <a:off x="7815263" y="4505325"/>
            <a:ext cx="1333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“reject”</a:t>
            </a:r>
          </a:p>
        </p:txBody>
      </p:sp>
      <p:sp>
        <p:nvSpPr>
          <p:cNvPr id="139321" name="Text Box 1081"/>
          <p:cNvSpPr txBox="1">
            <a:spLocks noChangeArrowheads="1"/>
          </p:cNvSpPr>
          <p:nvPr/>
        </p:nvSpPr>
        <p:spPr bwMode="auto">
          <a:xfrm>
            <a:off x="517526" y="5283201"/>
            <a:ext cx="394454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because this computation</a:t>
            </a:r>
          </a:p>
          <a:p>
            <a:r>
              <a:rPr lang="en-US" altLang="en-US" sz="2800" dirty="0"/>
              <a:t>accepts </a:t>
            </a:r>
          </a:p>
        </p:txBody>
      </p:sp>
      <p:graphicFrame>
        <p:nvGraphicFramePr>
          <p:cNvPr id="139322" name="Object 10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067001"/>
              </p:ext>
            </p:extLst>
          </p:nvPr>
        </p:nvGraphicFramePr>
        <p:xfrm>
          <a:off x="1828800" y="58674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5" name="Equation" r:id="rId24" imgW="545760" imgH="304560" progId="Equation.3">
                  <p:embed/>
                </p:oleObj>
              </mc:Choice>
              <mc:Fallback>
                <p:oleObj name="Equation" r:id="rId24" imgW="545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674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1" name="Line 1027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853" name="Object 1029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4" name="Line 1030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Oval 1031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Oval 1032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Oval 1033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Line 1034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9" name="Line 1035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60" name="Line 1036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62" name="Oval 1038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Line 1039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6864" name="Object 1040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5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5" name="Object 1041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6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6" name="Oval 1042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867" name="Object 1043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7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8" name="Object 1044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8"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1045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0" name="Object 1046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0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1" name="Text Box 1047"/>
          <p:cNvSpPr txBox="1">
            <a:spLocks noChangeArrowheads="1"/>
          </p:cNvSpPr>
          <p:nvPr/>
        </p:nvSpPr>
        <p:spPr bwMode="auto">
          <a:xfrm>
            <a:off x="2743200" y="1"/>
            <a:ext cx="43948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Rejection </a:t>
            </a:r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graphicFrame>
        <p:nvGraphicFramePr>
          <p:cNvPr id="206872" name="Object 1048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1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3" name="Line 1049"/>
          <p:cNvSpPr>
            <a:spLocks noChangeShapeType="1"/>
          </p:cNvSpPr>
          <p:nvPr/>
        </p:nvSpPr>
        <p:spPr bwMode="auto">
          <a:xfrm>
            <a:off x="1905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26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5" name="Line 1027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7877" name="Object 1029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8" name="Line 1030"/>
          <p:cNvSpPr>
            <a:spLocks noChangeShapeType="1"/>
          </p:cNvSpPr>
          <p:nvPr/>
        </p:nvSpPr>
        <p:spPr bwMode="auto">
          <a:xfrm>
            <a:off x="1371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Oval 1031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Oval 1032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Oval 1033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Line 1034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3" name="Line 1035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4" name="Line 1036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6" name="Oval 1038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Line 1039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7888" name="Object 1040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9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9" name="Object 1041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0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90" name="Oval 1042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7891" name="Object 1043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1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92" name="Object 1044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2"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93" name="Object 1045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94" name="Object 1046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95" name="Object 1047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5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96" name="Line 1048"/>
          <p:cNvSpPr>
            <a:spLocks noChangeShapeType="1"/>
          </p:cNvSpPr>
          <p:nvPr/>
        </p:nvSpPr>
        <p:spPr bwMode="auto">
          <a:xfrm>
            <a:off x="3810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7" name="Text Box 1049"/>
          <p:cNvSpPr txBox="1">
            <a:spLocks noChangeArrowheads="1"/>
          </p:cNvSpPr>
          <p:nvPr/>
        </p:nvSpPr>
        <p:spPr bwMode="auto">
          <a:xfrm>
            <a:off x="3548565" y="147346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First Choice</a:t>
            </a:r>
          </a:p>
        </p:txBody>
      </p:sp>
    </p:spTree>
    <p:extLst>
      <p:ext uri="{BB962C8B-B14F-4D97-AF65-F5344CB8AC3E}">
        <p14:creationId xmlns:p14="http://schemas.microsoft.com/office/powerpoint/2010/main" val="2467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non deterministic automata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nondeterministic finite accepter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whether an NFA accepts a string or rejects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3" name="Line 1027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9924" name="Object 1028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Line 1029"/>
          <p:cNvSpPr>
            <a:spLocks noChangeShapeType="1"/>
          </p:cNvSpPr>
          <p:nvPr/>
        </p:nvSpPr>
        <p:spPr bwMode="auto">
          <a:xfrm>
            <a:off x="1905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6" name="Oval 1030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7" name="Oval 1031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8" name="Oval 1032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9" name="Line 1033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0" name="Line 1034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1" name="Line 1035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2" name="Oval 1036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3" name="Line 1037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9934" name="Object 1038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3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5" name="Object 1039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6" name="Oval 1040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9937" name="Object 1041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8" name="Object 1042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6"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9" name="Object 1043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0" name="Object 1044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1" name="Object 1045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42" name="Line 1046"/>
          <p:cNvSpPr>
            <a:spLocks noChangeShapeType="1"/>
          </p:cNvSpPr>
          <p:nvPr/>
        </p:nvSpPr>
        <p:spPr bwMode="auto">
          <a:xfrm>
            <a:off x="3810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43" name="Text Box 1047"/>
          <p:cNvSpPr txBox="1">
            <a:spLocks noChangeArrowheads="1"/>
          </p:cNvSpPr>
          <p:nvPr/>
        </p:nvSpPr>
        <p:spPr bwMode="auto">
          <a:xfrm>
            <a:off x="3429001" y="152401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First Choice</a:t>
            </a:r>
          </a:p>
        </p:txBody>
      </p:sp>
      <p:sp>
        <p:nvSpPr>
          <p:cNvPr id="209944" name="Text Box 1048"/>
          <p:cNvSpPr txBox="1">
            <a:spLocks noChangeArrowheads="1"/>
          </p:cNvSpPr>
          <p:nvPr/>
        </p:nvSpPr>
        <p:spPr bwMode="auto">
          <a:xfrm>
            <a:off x="3429001" y="2108536"/>
            <a:ext cx="1333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“reject”</a:t>
            </a:r>
          </a:p>
        </p:txBody>
      </p:sp>
    </p:spTree>
    <p:extLst>
      <p:ext uri="{BB962C8B-B14F-4D97-AF65-F5344CB8AC3E}">
        <p14:creationId xmlns:p14="http://schemas.microsoft.com/office/powerpoint/2010/main" val="22889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20" name="Text Box 1048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sp>
        <p:nvSpPr>
          <p:cNvPr id="208921" name="Rectangle 1049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22" name="Line 1050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8923" name="Object 1051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4" name="Line 1052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1053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1054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1055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Line 1056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29" name="Line 1057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30" name="Line 1058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31" name="Oval 1059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Line 1060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8933" name="Object 1061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7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4" name="Object 1062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8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5" name="Oval 1063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8936" name="Object 1064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7" name="Object 1065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0"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8" name="Object 1066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9" name="Object 1067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2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40" name="Object 1068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3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41" name="Line 1069"/>
          <p:cNvSpPr>
            <a:spLocks noChangeShapeType="1"/>
          </p:cNvSpPr>
          <p:nvPr/>
        </p:nvSpPr>
        <p:spPr bwMode="auto">
          <a:xfrm>
            <a:off x="1905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1026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sp>
        <p:nvSpPr>
          <p:cNvPr id="210947" name="Rectangle 102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8" name="Line 102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0949" name="Object 1029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Line 1030"/>
          <p:cNvSpPr>
            <a:spLocks noChangeShapeType="1"/>
          </p:cNvSpPr>
          <p:nvPr/>
        </p:nvSpPr>
        <p:spPr bwMode="auto">
          <a:xfrm>
            <a:off x="1371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68" name="Oval 1048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69" name="Oval 1049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70" name="Oval 1050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71" name="Line 1051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2" name="Line 1052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3" name="Line 1053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4" name="Oval 105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75" name="Line 105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0976" name="Object 105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1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77" name="Object 105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2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8" name="Oval 105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0979" name="Object 105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3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80" name="Object 1060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81" name="Object 1061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5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82" name="Object 1062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6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83" name="Line 1063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0984" name="Object 1064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7"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6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1026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sp>
        <p:nvSpPr>
          <p:cNvPr id="211971" name="Rectangle 102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2" name="Line 102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1973" name="Object 1029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4" name="Line 1030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Oval 1031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Oval 1032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Oval 1033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Line 1034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9" name="Line 1035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0" name="Line 1036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1" name="Oval 1037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82" name="Line 1038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1983" name="Object 1039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5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4" name="Object 1040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6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5" name="Oval 1041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1986" name="Object 1042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7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7" name="Object 1043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8" name="Object 1044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9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9" name="Object 1045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0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0" name="Line 1046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1991" name="Object 1047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1"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2" name="Text Box 1048"/>
          <p:cNvSpPr txBox="1">
            <a:spLocks noChangeArrowheads="1"/>
          </p:cNvSpPr>
          <p:nvPr/>
        </p:nvSpPr>
        <p:spPr bwMode="auto">
          <a:xfrm>
            <a:off x="4800600" y="4953000"/>
            <a:ext cx="1333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“reject”</a:t>
            </a:r>
          </a:p>
        </p:txBody>
      </p:sp>
    </p:spTree>
    <p:extLst>
      <p:ext uri="{BB962C8B-B14F-4D97-AF65-F5344CB8AC3E}">
        <p14:creationId xmlns:p14="http://schemas.microsoft.com/office/powerpoint/2010/main" val="10487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609600" y="1249235"/>
            <a:ext cx="8763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An NFA rejects a string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altLang="en-US" sz="2800" dirty="0"/>
              <a:t>W</a:t>
            </a:r>
            <a:r>
              <a:rPr lang="en-US" altLang="en-US" sz="2800" dirty="0" smtClean="0"/>
              <a:t>hen </a:t>
            </a:r>
            <a:r>
              <a:rPr lang="en-US" altLang="en-US" sz="2800" dirty="0"/>
              <a:t>there  is no computation of the </a:t>
            </a:r>
            <a:r>
              <a:rPr lang="en-US" altLang="en-US" sz="2800" dirty="0" smtClean="0"/>
              <a:t>NFA that </a:t>
            </a:r>
            <a:r>
              <a:rPr lang="en-US" altLang="en-US" sz="2800" dirty="0"/>
              <a:t>accepts the string 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978090" y="2367411"/>
            <a:ext cx="91011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All the input is consumed and the </a:t>
            </a:r>
            <a:r>
              <a:rPr lang="en-US" altLang="en-US" sz="2800" dirty="0" smtClean="0"/>
              <a:t>automaton </a:t>
            </a:r>
            <a:r>
              <a:rPr lang="en-US" altLang="en-US" sz="2800" dirty="0"/>
              <a:t>is in a non final state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914400" y="3288268"/>
            <a:ext cx="5051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The input cannot be consumed</a:t>
            </a: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228600" y="1524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Nondeterministic Finite Accepter (NFA)</a:t>
            </a:r>
          </a:p>
        </p:txBody>
      </p:sp>
    </p:spTree>
    <p:extLst>
      <p:ext uri="{BB962C8B-B14F-4D97-AF65-F5344CB8AC3E}">
        <p14:creationId xmlns:p14="http://schemas.microsoft.com/office/powerpoint/2010/main" val="2621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1371600" y="1371600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3" name="Equation" r:id="rId3" imgW="291960" imgH="330120" progId="Equation.3">
                  <p:embed/>
                </p:oleObj>
              </mc:Choice>
              <mc:Fallback>
                <p:oleObj name="Equation" r:id="rId3" imgW="291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828801" y="1219200"/>
            <a:ext cx="34515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rejected by the NFA:</a:t>
            </a:r>
          </a:p>
        </p:txBody>
      </p:sp>
      <p:sp>
        <p:nvSpPr>
          <p:cNvPr id="199701" name="Oval 21"/>
          <p:cNvSpPr>
            <a:spLocks noChangeArrowheads="1"/>
          </p:cNvSpPr>
          <p:nvPr/>
        </p:nvSpPr>
        <p:spPr bwMode="auto">
          <a:xfrm>
            <a:off x="2200275" y="3221038"/>
            <a:ext cx="427038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2" name="Oval 22"/>
          <p:cNvSpPr>
            <a:spLocks noChangeArrowheads="1"/>
          </p:cNvSpPr>
          <p:nvPr/>
        </p:nvSpPr>
        <p:spPr bwMode="auto">
          <a:xfrm>
            <a:off x="1017588" y="3997326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3" name="Oval 23"/>
          <p:cNvSpPr>
            <a:spLocks noChangeArrowheads="1"/>
          </p:cNvSpPr>
          <p:nvPr/>
        </p:nvSpPr>
        <p:spPr bwMode="auto">
          <a:xfrm>
            <a:off x="2200275" y="4578351"/>
            <a:ext cx="427038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4" name="Line 24"/>
          <p:cNvSpPr>
            <a:spLocks noChangeShapeType="1"/>
          </p:cNvSpPr>
          <p:nvPr/>
        </p:nvSpPr>
        <p:spPr bwMode="auto">
          <a:xfrm flipV="1">
            <a:off x="1395413" y="3511551"/>
            <a:ext cx="804862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05" name="Line 25"/>
          <p:cNvSpPr>
            <a:spLocks noChangeShapeType="1"/>
          </p:cNvSpPr>
          <p:nvPr/>
        </p:nvSpPr>
        <p:spPr bwMode="auto">
          <a:xfrm>
            <a:off x="1397000" y="4333876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06" name="Line 26"/>
          <p:cNvSpPr>
            <a:spLocks noChangeShapeType="1"/>
          </p:cNvSpPr>
          <p:nvPr/>
        </p:nvSpPr>
        <p:spPr bwMode="auto">
          <a:xfrm flipV="1">
            <a:off x="609600" y="4238626"/>
            <a:ext cx="407988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07" name="Oval 27"/>
          <p:cNvSpPr>
            <a:spLocks noChangeArrowheads="1"/>
          </p:cNvSpPr>
          <p:nvPr/>
        </p:nvSpPr>
        <p:spPr bwMode="auto">
          <a:xfrm>
            <a:off x="3384550" y="32210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8" name="Line 28"/>
          <p:cNvSpPr>
            <a:spLocks noChangeShapeType="1"/>
          </p:cNvSpPr>
          <p:nvPr/>
        </p:nvSpPr>
        <p:spPr bwMode="auto">
          <a:xfrm>
            <a:off x="2627314" y="34639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9709" name="Object 29"/>
          <p:cNvGraphicFramePr>
            <a:graphicFrameLocks noChangeAspect="1"/>
          </p:cNvGraphicFramePr>
          <p:nvPr/>
        </p:nvGraphicFramePr>
        <p:xfrm>
          <a:off x="1065213" y="3997326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4"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997326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0" name="Object 30"/>
          <p:cNvGraphicFramePr>
            <a:graphicFrameLocks noChangeAspect="1"/>
          </p:cNvGraphicFramePr>
          <p:nvPr/>
        </p:nvGraphicFramePr>
        <p:xfrm>
          <a:off x="2295526" y="3221039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5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6" y="3221039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1" name="Oval 31"/>
          <p:cNvSpPr>
            <a:spLocks noChangeArrowheads="1"/>
          </p:cNvSpPr>
          <p:nvPr/>
        </p:nvSpPr>
        <p:spPr bwMode="auto">
          <a:xfrm>
            <a:off x="3289300" y="31242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9712" name="Object 32"/>
          <p:cNvGraphicFramePr>
            <a:graphicFrameLocks noChangeAspect="1"/>
          </p:cNvGraphicFramePr>
          <p:nvPr/>
        </p:nvGraphicFramePr>
        <p:xfrm>
          <a:off x="3430589" y="3221039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6"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3221039"/>
                        <a:ext cx="3000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3" name="Object 33"/>
          <p:cNvGraphicFramePr>
            <a:graphicFrameLocks noChangeAspect="1"/>
          </p:cNvGraphicFramePr>
          <p:nvPr/>
        </p:nvGraphicFramePr>
        <p:xfrm>
          <a:off x="1679575" y="36083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7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60838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4" name="Object 34"/>
          <p:cNvGraphicFramePr>
            <a:graphicFrameLocks noChangeAspect="1"/>
          </p:cNvGraphicFramePr>
          <p:nvPr/>
        </p:nvGraphicFramePr>
        <p:xfrm>
          <a:off x="1679575" y="42878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8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28783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5" name="Object 35"/>
          <p:cNvGraphicFramePr>
            <a:graphicFrameLocks noChangeAspect="1"/>
          </p:cNvGraphicFramePr>
          <p:nvPr/>
        </p:nvGraphicFramePr>
        <p:xfrm>
          <a:off x="2863851" y="32702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9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1" y="3270250"/>
                        <a:ext cx="1635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7" name="Object 37"/>
          <p:cNvGraphicFramePr>
            <a:graphicFrameLocks noChangeAspect="1"/>
          </p:cNvGraphicFramePr>
          <p:nvPr/>
        </p:nvGraphicFramePr>
        <p:xfrm>
          <a:off x="2295526" y="4578351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0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6" y="4578351"/>
                        <a:ext cx="284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8" name="Text Box 38"/>
          <p:cNvSpPr txBox="1">
            <a:spLocks noChangeArrowheads="1"/>
          </p:cNvSpPr>
          <p:nvPr/>
        </p:nvSpPr>
        <p:spPr bwMode="auto">
          <a:xfrm>
            <a:off x="2667000" y="4572000"/>
            <a:ext cx="1333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“reject”</a:t>
            </a:r>
          </a:p>
        </p:txBody>
      </p:sp>
      <p:sp>
        <p:nvSpPr>
          <p:cNvPr id="199721" name="Oval 41"/>
          <p:cNvSpPr>
            <a:spLocks noChangeArrowheads="1"/>
          </p:cNvSpPr>
          <p:nvPr/>
        </p:nvSpPr>
        <p:spPr bwMode="auto">
          <a:xfrm>
            <a:off x="6848475" y="3297238"/>
            <a:ext cx="427038" cy="436562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2" name="Oval 42"/>
          <p:cNvSpPr>
            <a:spLocks noChangeArrowheads="1"/>
          </p:cNvSpPr>
          <p:nvPr/>
        </p:nvSpPr>
        <p:spPr bwMode="auto">
          <a:xfrm>
            <a:off x="5665788" y="4073526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3" name="Oval 43"/>
          <p:cNvSpPr>
            <a:spLocks noChangeArrowheads="1"/>
          </p:cNvSpPr>
          <p:nvPr/>
        </p:nvSpPr>
        <p:spPr bwMode="auto">
          <a:xfrm>
            <a:off x="6848475" y="4654551"/>
            <a:ext cx="427038" cy="436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4" name="Line 44"/>
          <p:cNvSpPr>
            <a:spLocks noChangeShapeType="1"/>
          </p:cNvSpPr>
          <p:nvPr/>
        </p:nvSpPr>
        <p:spPr bwMode="auto">
          <a:xfrm flipV="1">
            <a:off x="6043613" y="3587751"/>
            <a:ext cx="804862" cy="582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5" name="Line 45"/>
          <p:cNvSpPr>
            <a:spLocks noChangeShapeType="1"/>
          </p:cNvSpPr>
          <p:nvPr/>
        </p:nvSpPr>
        <p:spPr bwMode="auto">
          <a:xfrm>
            <a:off x="6045200" y="4410076"/>
            <a:ext cx="806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6" name="Line 46"/>
          <p:cNvSpPr>
            <a:spLocks noChangeShapeType="1"/>
          </p:cNvSpPr>
          <p:nvPr/>
        </p:nvSpPr>
        <p:spPr bwMode="auto">
          <a:xfrm>
            <a:off x="5257800" y="4267201"/>
            <a:ext cx="407988" cy="47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27" name="Oval 47"/>
          <p:cNvSpPr>
            <a:spLocks noChangeArrowheads="1"/>
          </p:cNvSpPr>
          <p:nvPr/>
        </p:nvSpPr>
        <p:spPr bwMode="auto">
          <a:xfrm>
            <a:off x="8032750" y="32972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8" name="Line 48"/>
          <p:cNvSpPr>
            <a:spLocks noChangeShapeType="1"/>
          </p:cNvSpPr>
          <p:nvPr/>
        </p:nvSpPr>
        <p:spPr bwMode="auto">
          <a:xfrm>
            <a:off x="7275514" y="35401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9729" name="Object 49"/>
          <p:cNvGraphicFramePr>
            <a:graphicFrameLocks noChangeAspect="1"/>
          </p:cNvGraphicFramePr>
          <p:nvPr/>
        </p:nvGraphicFramePr>
        <p:xfrm>
          <a:off x="5713413" y="4073526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1" name="Equation" r:id="rId17" imgW="482400" imgH="583920" progId="Equation.3">
                  <p:embed/>
                </p:oleObj>
              </mc:Choice>
              <mc:Fallback>
                <p:oleObj name="Equation" r:id="rId1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4073526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0" name="Object 50"/>
          <p:cNvGraphicFramePr>
            <a:graphicFrameLocks noChangeAspect="1"/>
          </p:cNvGraphicFramePr>
          <p:nvPr/>
        </p:nvGraphicFramePr>
        <p:xfrm>
          <a:off x="6943726" y="3297239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2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6" y="3297239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1" name="Oval 51"/>
          <p:cNvSpPr>
            <a:spLocks noChangeArrowheads="1"/>
          </p:cNvSpPr>
          <p:nvPr/>
        </p:nvSpPr>
        <p:spPr bwMode="auto">
          <a:xfrm>
            <a:off x="7937500" y="32004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9732" name="Object 52"/>
          <p:cNvGraphicFramePr>
            <a:graphicFrameLocks noChangeAspect="1"/>
          </p:cNvGraphicFramePr>
          <p:nvPr/>
        </p:nvGraphicFramePr>
        <p:xfrm>
          <a:off x="8078789" y="3297239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3"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8789" y="3297239"/>
                        <a:ext cx="3000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3" name="Object 53"/>
          <p:cNvGraphicFramePr>
            <a:graphicFrameLocks noChangeAspect="1"/>
          </p:cNvGraphicFramePr>
          <p:nvPr/>
        </p:nvGraphicFramePr>
        <p:xfrm>
          <a:off x="6327775" y="36845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368458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4" name="Object 54"/>
          <p:cNvGraphicFramePr>
            <a:graphicFrameLocks noChangeAspect="1"/>
          </p:cNvGraphicFramePr>
          <p:nvPr/>
        </p:nvGraphicFramePr>
        <p:xfrm>
          <a:off x="6327775" y="43640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5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436403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5" name="Object 55"/>
          <p:cNvGraphicFramePr>
            <a:graphicFrameLocks noChangeAspect="1"/>
          </p:cNvGraphicFramePr>
          <p:nvPr/>
        </p:nvGraphicFramePr>
        <p:xfrm>
          <a:off x="7512051" y="33464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6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1" y="3346450"/>
                        <a:ext cx="1635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7" name="Object 57"/>
          <p:cNvGraphicFramePr>
            <a:graphicFrameLocks noChangeAspect="1"/>
          </p:cNvGraphicFramePr>
          <p:nvPr/>
        </p:nvGraphicFramePr>
        <p:xfrm>
          <a:off x="6943726" y="4654551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7" name="Equation" r:id="rId23" imgW="457200" imgH="583920" progId="Equation.3">
                  <p:embed/>
                </p:oleObj>
              </mc:Choice>
              <mc:Fallback>
                <p:oleObj name="Equation" r:id="rId23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6" y="4654551"/>
                        <a:ext cx="284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8" name="Text Box 58"/>
          <p:cNvSpPr txBox="1">
            <a:spLocks noChangeArrowheads="1"/>
          </p:cNvSpPr>
          <p:nvPr/>
        </p:nvSpPr>
        <p:spPr bwMode="auto">
          <a:xfrm>
            <a:off x="6096000" y="2514600"/>
            <a:ext cx="1333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“reject”</a:t>
            </a:r>
          </a:p>
        </p:txBody>
      </p:sp>
      <p:sp>
        <p:nvSpPr>
          <p:cNvPr id="199739" name="Text Box 59"/>
          <p:cNvSpPr txBox="1">
            <a:spLocks noChangeArrowheads="1"/>
          </p:cNvSpPr>
          <p:nvPr/>
        </p:nvSpPr>
        <p:spPr bwMode="auto">
          <a:xfrm>
            <a:off x="1050926" y="5969000"/>
            <a:ext cx="6387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All possible computations lead to rejection</a:t>
            </a:r>
          </a:p>
        </p:txBody>
      </p:sp>
    </p:spTree>
    <p:extLst>
      <p:ext uri="{BB962C8B-B14F-4D97-AF65-F5344CB8AC3E}">
        <p14:creationId xmlns:p14="http://schemas.microsoft.com/office/powerpoint/2010/main" val="2277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1026"/>
          <p:cNvSpPr txBox="1">
            <a:spLocks noChangeArrowheads="1"/>
          </p:cNvSpPr>
          <p:nvPr/>
        </p:nvSpPr>
        <p:spPr bwMode="auto">
          <a:xfrm>
            <a:off x="2743200" y="1"/>
            <a:ext cx="43948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Rejection </a:t>
            </a:r>
            <a:r>
              <a:rPr lang="en-US" altLang="en-US" sz="4400" dirty="0" smtClean="0">
                <a:latin typeface="+mj-lt"/>
              </a:rPr>
              <a:t>Example</a:t>
            </a:r>
            <a:endParaRPr lang="en-US" altLang="en-US" sz="4400" dirty="0">
              <a:latin typeface="+mj-lt"/>
            </a:endParaRPr>
          </a:p>
        </p:txBody>
      </p:sp>
      <p:sp>
        <p:nvSpPr>
          <p:cNvPr id="212995" name="Rectangle 1027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6" name="Line 1028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7" name="Line 1029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2998" name="Object 1030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Line 1031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0" name="Oval 1032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1" name="Oval 1033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2" name="Oval 1034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3" name="Line 1035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04" name="Line 1036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05" name="Line 1037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3006" name="Object 1038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3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7" name="Oval 1039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8" name="Line 1040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3009" name="Object 1041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4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0" name="Object 1042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5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1" name="Oval 1043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3012" name="Object 1044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6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3" name="Object 1045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7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4" name="Object 1046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8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5" name="Object 1047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9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6" name="Object 1048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0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7" name="Line 1049"/>
          <p:cNvSpPr>
            <a:spLocks noChangeShapeType="1"/>
          </p:cNvSpPr>
          <p:nvPr/>
        </p:nvSpPr>
        <p:spPr bwMode="auto">
          <a:xfrm>
            <a:off x="1905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18" name="Line 1050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3019" name="Object 1051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1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0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3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1371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9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0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053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7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4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056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8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7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9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8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59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0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0" name="Object 20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1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1" name="Object 21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2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2" name="Object 22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3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3" name="Object 23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4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4" name="Line 24"/>
          <p:cNvSpPr>
            <a:spLocks noChangeShapeType="1"/>
          </p:cNvSpPr>
          <p:nvPr/>
        </p:nvSpPr>
        <p:spPr bwMode="auto">
          <a:xfrm>
            <a:off x="3810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3429001" y="152401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First Choice</a:t>
            </a:r>
          </a:p>
        </p:txBody>
      </p:sp>
      <p:sp>
        <p:nvSpPr>
          <p:cNvPr id="215066" name="Line 26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67" name="Object 27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5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5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7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2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3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1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>
            <a:off x="4572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6080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2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1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3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2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6083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4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4" name="Object 20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5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5" name="Object 21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6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6" name="Object 22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7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3287131" y="173503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First Choice</a:t>
            </a:r>
          </a:p>
        </p:txBody>
      </p:sp>
      <p:graphicFrame>
        <p:nvGraphicFramePr>
          <p:cNvPr id="216088" name="Object 24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8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9" name="Line 25"/>
          <p:cNvSpPr>
            <a:spLocks noChangeShapeType="1"/>
          </p:cNvSpPr>
          <p:nvPr/>
        </p:nvSpPr>
        <p:spPr bwMode="auto">
          <a:xfrm>
            <a:off x="5715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90" name="Line 26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6091" name="Object 27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9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5408613" y="4114801"/>
            <a:ext cx="33113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 transition:</a:t>
            </a:r>
          </a:p>
          <a:p>
            <a:r>
              <a:rPr lang="en-US" altLang="en-US" sz="2800" dirty="0"/>
              <a:t>the automaton hangs</a:t>
            </a:r>
          </a:p>
        </p:txBody>
      </p:sp>
    </p:spTree>
    <p:extLst>
      <p:ext uri="{BB962C8B-B14F-4D97-AF65-F5344CB8AC3E}">
        <p14:creationId xmlns:p14="http://schemas.microsoft.com/office/powerpoint/2010/main" val="12438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1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1828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5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6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7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0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2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4572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7104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6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7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6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7107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8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8" name="Object 20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9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9" name="Object 21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0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0" name="Object 22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1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1" name="Object 23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2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2" name="Text Box 24"/>
          <p:cNvSpPr txBox="1">
            <a:spLocks noChangeArrowheads="1"/>
          </p:cNvSpPr>
          <p:nvPr/>
        </p:nvSpPr>
        <p:spPr bwMode="auto">
          <a:xfrm>
            <a:off x="6858000" y="2819400"/>
            <a:ext cx="1333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“reject”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3429001" y="152401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First Choice</a:t>
            </a:r>
          </a:p>
        </p:txBody>
      </p:sp>
      <p:sp>
        <p:nvSpPr>
          <p:cNvPr id="217114" name="Line 26"/>
          <p:cNvSpPr>
            <a:spLocks noChangeShapeType="1"/>
          </p:cNvSpPr>
          <p:nvPr/>
        </p:nvSpPr>
        <p:spPr bwMode="auto">
          <a:xfrm>
            <a:off x="5715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115" name="Line 27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7116" name="Object 28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3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7" name="Text Box 29"/>
          <p:cNvSpPr txBox="1">
            <a:spLocks noChangeArrowheads="1"/>
          </p:cNvSpPr>
          <p:nvPr/>
        </p:nvSpPr>
        <p:spPr bwMode="auto">
          <a:xfrm>
            <a:off x="838201" y="1981200"/>
            <a:ext cx="4094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Input cannot be consumed</a:t>
            </a:r>
          </a:p>
        </p:txBody>
      </p:sp>
    </p:spTree>
    <p:extLst>
      <p:ext uri="{BB962C8B-B14F-4D97-AF65-F5344CB8AC3E}">
        <p14:creationId xmlns:p14="http://schemas.microsoft.com/office/powerpoint/2010/main" val="13083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Deterministic Automata</a:t>
            </a:r>
          </a:p>
          <a:p>
            <a:r>
              <a:rPr lang="it-IT" dirty="0"/>
              <a:t>Nondeterministic Finite </a:t>
            </a:r>
            <a:r>
              <a:rPr lang="it-IT" dirty="0" smtClean="0"/>
              <a:t>Accepter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NFA Accepts A String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NFA Rejects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Line 6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9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0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8125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9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6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Line 1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8128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0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9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1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0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8131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2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2" name="Object 20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3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3" name="Object 21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4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4" name="Object 22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5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5" name="Text Box 23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graphicFrame>
        <p:nvGraphicFramePr>
          <p:cNvPr id="218136" name="Object 24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6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7" name="Line 25"/>
          <p:cNvSpPr>
            <a:spLocks noChangeShapeType="1"/>
          </p:cNvSpPr>
          <p:nvPr/>
        </p:nvSpPr>
        <p:spPr bwMode="auto">
          <a:xfrm>
            <a:off x="1905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8139" name="Object 27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7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0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9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0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3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4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5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3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0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9152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4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3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5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4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9155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6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6" name="Object 20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7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7" name="Object 21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8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Second Choice</a:t>
            </a:r>
          </a:p>
        </p:txBody>
      </p:sp>
      <p:graphicFrame>
        <p:nvGraphicFramePr>
          <p:cNvPr id="219159" name="Object 23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9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60" name="Line 24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9161" name="Object 25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0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62" name="Line 26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9163" name="Object 27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1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4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63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64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6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67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68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69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1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2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0173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7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4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0176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8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7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9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8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0179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0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0" name="Object 20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1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1" name="Object 21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2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2" name="Object 22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3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83" name="Line 23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0184" name="Object 24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4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5013325" y="4673601"/>
            <a:ext cx="33113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 transition:</a:t>
            </a:r>
          </a:p>
          <a:p>
            <a:r>
              <a:rPr lang="en-US" altLang="en-US" sz="2800" dirty="0"/>
              <a:t>the automaton hangs</a:t>
            </a:r>
          </a:p>
        </p:txBody>
      </p:sp>
      <p:sp>
        <p:nvSpPr>
          <p:cNvPr id="220187" name="Line 27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0188" name="Object 28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5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2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7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1295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91" name="Oval 7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93" name="Oval 9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96" name="Line 12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1197" name="Object 13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1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8" name="Oval 14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1200" name="Object 1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2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1" name="Object 17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3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2" name="Oval 18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1203" name="Object 19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4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4" name="Object 20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5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5" name="Object 21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6" name="Object 22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7" name="Line 23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1208" name="Object 24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"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3429000" y="152401"/>
            <a:ext cx="3523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Second Choice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5029200" y="5029200"/>
            <a:ext cx="12667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“reject</a:t>
            </a:r>
            <a:r>
              <a:rPr lang="en-US" altLang="en-US" dirty="0"/>
              <a:t>”</a:t>
            </a:r>
          </a:p>
        </p:txBody>
      </p:sp>
      <p:sp>
        <p:nvSpPr>
          <p:cNvPr id="221211" name="Line 27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1212" name="Object 28"/>
          <p:cNvGraphicFramePr>
            <a:graphicFrameLocks noChangeAspect="1"/>
          </p:cNvGraphicFramePr>
          <p:nvPr/>
        </p:nvGraphicFramePr>
        <p:xfrm>
          <a:off x="22860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9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838201" y="1981200"/>
            <a:ext cx="4094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Input cannot be consumed</a:t>
            </a:r>
          </a:p>
        </p:txBody>
      </p:sp>
    </p:spTree>
    <p:extLst>
      <p:ext uri="{BB962C8B-B14F-4D97-AF65-F5344CB8AC3E}">
        <p14:creationId xmlns:p14="http://schemas.microsoft.com/office/powerpoint/2010/main" val="26874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1" name="Object 3"/>
          <p:cNvGraphicFramePr>
            <a:graphicFrameLocks noChangeAspect="1"/>
          </p:cNvGraphicFramePr>
          <p:nvPr/>
        </p:nvGraphicFramePr>
        <p:xfrm>
          <a:off x="933450" y="13589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87" name="Equation" r:id="rId3" imgW="812520" imgH="330120" progId="Equation.3">
                  <p:embed/>
                </p:oleObj>
              </mc:Choice>
              <mc:Fallback>
                <p:oleObj name="Equation" r:id="rId3" imgW="812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35890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828801" y="1219200"/>
            <a:ext cx="34515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rejected by the NFA:</a:t>
            </a:r>
          </a:p>
        </p:txBody>
      </p:sp>
      <p:grpSp>
        <p:nvGrpSpPr>
          <p:cNvPr id="222213" name="Group 5"/>
          <p:cNvGrpSpPr>
            <a:grpSpLocks/>
          </p:cNvGrpSpPr>
          <p:nvPr/>
        </p:nvGrpSpPr>
        <p:grpSpPr bwMode="auto">
          <a:xfrm>
            <a:off x="838200" y="3200400"/>
            <a:ext cx="3200400" cy="1752600"/>
            <a:chOff x="672" y="1680"/>
            <a:chExt cx="3264" cy="1872"/>
          </a:xfrm>
        </p:grpSpPr>
        <p:sp>
          <p:nvSpPr>
            <p:cNvPr id="222214" name="Oval 6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5" name="Oval 7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6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7" name="Line 9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0" name="Oval 12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2222" name="Object 14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88" name="Equation" r:id="rId5" imgW="482400" imgH="583920" progId="Equation.3">
                    <p:embed/>
                  </p:oleObj>
                </mc:Choice>
                <mc:Fallback>
                  <p:oleObj name="Equation" r:id="rId5" imgW="4824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3" name="Object 15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89" name="Equation" r:id="rId7" imgW="406080" imgH="571320" progId="Equation.3">
                    <p:embed/>
                  </p:oleObj>
                </mc:Choice>
                <mc:Fallback>
                  <p:oleObj name="Equation" r:id="rId7" imgW="4060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224" name="Oval 16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2225" name="Object 17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0" name="Equation" r:id="rId9" imgW="482400" imgH="571320" progId="Equation.3">
                    <p:embed/>
                  </p:oleObj>
                </mc:Choice>
                <mc:Fallback>
                  <p:oleObj name="Equation" r:id="rId9" imgW="482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6" name="Object 18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1" name="Equation" r:id="rId11" imgW="457200" imgH="583920" progId="Equation.3">
                    <p:embed/>
                  </p:oleObj>
                </mc:Choice>
                <mc:Fallback>
                  <p:oleObj name="Equation" r:id="rId11" imgW="4572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7" name="Object 19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2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8" name="Object 20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3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9" name="Object 21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4" name="Equation" r:id="rId16" imgW="266400" imgH="279360" progId="Equation.3">
                    <p:embed/>
                  </p:oleObj>
                </mc:Choice>
                <mc:Fallback>
                  <p:oleObj name="Equation" r:id="rId16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3139350" y="2554244"/>
            <a:ext cx="1169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“reject”</a:t>
            </a:r>
          </a:p>
        </p:txBody>
      </p:sp>
      <p:sp>
        <p:nvSpPr>
          <p:cNvPr id="222231" name="Oval 23"/>
          <p:cNvSpPr>
            <a:spLocks noChangeArrowheads="1"/>
          </p:cNvSpPr>
          <p:nvPr/>
        </p:nvSpPr>
        <p:spPr bwMode="auto">
          <a:xfrm>
            <a:off x="7119939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2" name="Oval 24"/>
          <p:cNvSpPr>
            <a:spLocks noChangeArrowheads="1"/>
          </p:cNvSpPr>
          <p:nvPr/>
        </p:nvSpPr>
        <p:spPr bwMode="auto">
          <a:xfrm>
            <a:off x="5937250" y="4006851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3" name="Oval 25"/>
          <p:cNvSpPr>
            <a:spLocks noChangeArrowheads="1"/>
          </p:cNvSpPr>
          <p:nvPr/>
        </p:nvSpPr>
        <p:spPr bwMode="auto">
          <a:xfrm>
            <a:off x="7119939" y="4587876"/>
            <a:ext cx="427037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 flipV="1">
            <a:off x="6315076" y="3521076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35" name="Line 27"/>
          <p:cNvSpPr>
            <a:spLocks noChangeShapeType="1"/>
          </p:cNvSpPr>
          <p:nvPr/>
        </p:nvSpPr>
        <p:spPr bwMode="auto">
          <a:xfrm>
            <a:off x="6316663" y="4343401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36" name="Line 28"/>
          <p:cNvSpPr>
            <a:spLocks noChangeShapeType="1"/>
          </p:cNvSpPr>
          <p:nvPr/>
        </p:nvSpPr>
        <p:spPr bwMode="auto">
          <a:xfrm flipV="1">
            <a:off x="5529264" y="4248151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37" name="Oval 29"/>
          <p:cNvSpPr>
            <a:spLocks noChangeArrowheads="1"/>
          </p:cNvSpPr>
          <p:nvPr/>
        </p:nvSpPr>
        <p:spPr bwMode="auto">
          <a:xfrm>
            <a:off x="8304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>
            <a:off x="7546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2239" name="Object 31"/>
          <p:cNvGraphicFramePr>
            <a:graphicFrameLocks noChangeAspect="1"/>
          </p:cNvGraphicFramePr>
          <p:nvPr/>
        </p:nvGraphicFramePr>
        <p:xfrm>
          <a:off x="5984875" y="4006851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95" name="Equation" r:id="rId17" imgW="482400" imgH="583920" progId="Equation.3">
                  <p:embed/>
                </p:oleObj>
              </mc:Choice>
              <mc:Fallback>
                <p:oleObj name="Equation" r:id="rId17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4006851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0" name="Object 32"/>
          <p:cNvGraphicFramePr>
            <a:graphicFrameLocks noChangeAspect="1"/>
          </p:cNvGraphicFramePr>
          <p:nvPr/>
        </p:nvGraphicFramePr>
        <p:xfrm>
          <a:off x="7215188" y="3230564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96" name="Equation" r:id="rId18" imgW="406080" imgH="571320" progId="Equation.3">
                  <p:embed/>
                </p:oleObj>
              </mc:Choice>
              <mc:Fallback>
                <p:oleObj name="Equation" r:id="rId1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230564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1" name="Oval 33"/>
          <p:cNvSpPr>
            <a:spLocks noChangeArrowheads="1"/>
          </p:cNvSpPr>
          <p:nvPr/>
        </p:nvSpPr>
        <p:spPr bwMode="auto">
          <a:xfrm>
            <a:off x="8208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8350250" y="3230564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97"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3230564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3" name="Object 35"/>
          <p:cNvGraphicFramePr>
            <a:graphicFrameLocks noChangeAspect="1"/>
          </p:cNvGraphicFramePr>
          <p:nvPr/>
        </p:nvGraphicFramePr>
        <p:xfrm>
          <a:off x="6599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9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4" name="Object 36"/>
          <p:cNvGraphicFramePr>
            <a:graphicFrameLocks noChangeAspect="1"/>
          </p:cNvGraphicFramePr>
          <p:nvPr/>
        </p:nvGraphicFramePr>
        <p:xfrm>
          <a:off x="6599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9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5" name="Object 37"/>
          <p:cNvGraphicFramePr>
            <a:graphicFrameLocks noChangeAspect="1"/>
          </p:cNvGraphicFramePr>
          <p:nvPr/>
        </p:nvGraphicFramePr>
        <p:xfrm>
          <a:off x="7783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0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7215188" y="4587876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1" name="Equation" r:id="rId23" imgW="457200" imgH="583920" progId="Equation.3">
                  <p:embed/>
                </p:oleObj>
              </mc:Choice>
              <mc:Fallback>
                <p:oleObj name="Equation" r:id="rId23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4587876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7815263" y="4505325"/>
            <a:ext cx="1169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“reject”</a:t>
            </a:r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1050926" y="5969000"/>
            <a:ext cx="54951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All possible computations lead to rejection</a:t>
            </a:r>
          </a:p>
        </p:txBody>
      </p:sp>
      <p:sp>
        <p:nvSpPr>
          <p:cNvPr id="41" name="Rectangle 64"/>
          <p:cNvSpPr>
            <a:spLocks noChangeArrowheads="1"/>
          </p:cNvSpPr>
          <p:nvPr/>
        </p:nvSpPr>
        <p:spPr bwMode="auto">
          <a:xfrm>
            <a:off x="228600" y="1524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Nondeterministic Finite Accepter (NFA)</a:t>
            </a:r>
          </a:p>
        </p:txBody>
      </p:sp>
    </p:spTree>
    <p:extLst>
      <p:ext uri="{BB962C8B-B14F-4D97-AF65-F5344CB8AC3E}">
        <p14:creationId xmlns:p14="http://schemas.microsoft.com/office/powerpoint/2010/main" val="26673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Oval 2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1" name="Line 9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3242" name="Object 10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8" name="Equation" r:id="rId3" imgW="406080" imgH="571320" progId="Equation.3">
                  <p:embed/>
                </p:oleObj>
              </mc:Choice>
              <mc:Fallback>
                <p:oleObj name="Equation" r:id="rId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3" name="Oval 11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3244" name="Object 12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9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5" name="Object 13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0"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6" name="Object 14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7" name="Object 15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8" name="Object 16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3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9" name="Object 17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4" name="Equation" r:id="rId13" imgW="482400" imgH="583920" progId="Equation.3">
                  <p:embed/>
                </p:oleObj>
              </mc:Choice>
              <mc:Fallback>
                <p:oleObj name="Equation" r:id="rId1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0" name="Text Box 18"/>
          <p:cNvSpPr txBox="1">
            <a:spLocks noChangeArrowheads="1"/>
          </p:cNvSpPr>
          <p:nvPr/>
        </p:nvSpPr>
        <p:spPr bwMode="auto">
          <a:xfrm>
            <a:off x="1524000" y="1219200"/>
            <a:ext cx="3037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 accepted</a:t>
            </a:r>
            <a:r>
              <a:rPr lang="en-US" altLang="en-US" dirty="0"/>
              <a:t>:</a:t>
            </a:r>
          </a:p>
        </p:txBody>
      </p:sp>
      <p:graphicFrame>
        <p:nvGraphicFramePr>
          <p:cNvPr id="2232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33411"/>
              </p:ext>
            </p:extLst>
          </p:nvPr>
        </p:nvGraphicFramePr>
        <p:xfrm>
          <a:off x="4495800" y="12192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5" name="Equation" r:id="rId15" imgW="1726920" imgH="533160" progId="Equation.3">
                  <p:embed/>
                </p:oleObj>
              </mc:Choice>
              <mc:Fallback>
                <p:oleObj name="Equation" r:id="rId15" imgW="1726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172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4"/>
          <p:cNvSpPr>
            <a:spLocks noChangeArrowheads="1"/>
          </p:cNvSpPr>
          <p:nvPr/>
        </p:nvSpPr>
        <p:spPr bwMode="auto">
          <a:xfrm>
            <a:off x="228600" y="1524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Nondeterministic Finite Accepter (NFA)</a:t>
            </a:r>
          </a:p>
        </p:txBody>
      </p:sp>
    </p:spTree>
    <p:extLst>
      <p:ext uri="{BB962C8B-B14F-4D97-AF65-F5344CB8AC3E}">
        <p14:creationId xmlns:p14="http://schemas.microsoft.com/office/powerpoint/2010/main" val="15164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 NFA accepts a </a:t>
            </a:r>
            <a:r>
              <a:rPr lang="en-US" dirty="0" smtClean="0"/>
              <a:t>string when all </a:t>
            </a:r>
            <a:r>
              <a:rPr lang="en-US" dirty="0"/>
              <a:t>the input is consumed and the automaton  is in a final state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/>
              <a:t>NFA rejects a </a:t>
            </a:r>
            <a:r>
              <a:rPr lang="en-US" dirty="0" smtClean="0"/>
              <a:t>string when all </a:t>
            </a:r>
            <a:r>
              <a:rPr lang="en-US" dirty="0"/>
              <a:t>the input is consumed and the automaton is in a non final </a:t>
            </a:r>
            <a:r>
              <a:rPr lang="en-US" dirty="0" smtClean="0"/>
              <a:t>state or the </a:t>
            </a:r>
            <a:r>
              <a:rPr lang="en-US" dirty="0"/>
              <a:t>input cannot be consumed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Non Deterministic Automata</a:t>
            </a:r>
          </a:p>
        </p:txBody>
      </p:sp>
    </p:spTree>
    <p:extLst>
      <p:ext uri="{BB962C8B-B14F-4D97-AF65-F5344CB8AC3E}">
        <p14:creationId xmlns:p14="http://schemas.microsoft.com/office/powerpoint/2010/main" val="25134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Oval 2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4" name="Oval 8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" name="Equation" r:id="rId3" imgW="406080" imgH="571320" progId="Equation.3">
                  <p:embed/>
                </p:oleObj>
              </mc:Choice>
              <mc:Fallback>
                <p:oleObj name="Equation" r:id="rId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"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7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" name="Equation" r:id="rId13" imgW="482400" imgH="583920" progId="Equation.3">
                  <p:embed/>
                </p:oleObj>
              </mc:Choice>
              <mc:Fallback>
                <p:oleObj name="Equation" r:id="rId1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085073"/>
              </p:ext>
            </p:extLst>
          </p:nvPr>
        </p:nvGraphicFramePr>
        <p:xfrm>
          <a:off x="2235200" y="18288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" name="Equation" r:id="rId15" imgW="660240" imgH="533160" progId="Equation.3">
                  <p:embed/>
                </p:oleObj>
              </mc:Choice>
              <mc:Fallback>
                <p:oleObj name="Equation" r:id="rId15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8288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812847" y="1821805"/>
            <a:ext cx="1997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Alphabet =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228600" y="304800"/>
            <a:ext cx="944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Nondeterministic Finite Accepter (NFA)</a:t>
            </a:r>
          </a:p>
        </p:txBody>
      </p:sp>
    </p:spTree>
    <p:extLst>
      <p:ext uri="{BB962C8B-B14F-4D97-AF65-F5344CB8AC3E}">
        <p14:creationId xmlns:p14="http://schemas.microsoft.com/office/powerpoint/2010/main" val="2051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9" name="Oval 21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4952" name="Object 24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" name="Equation" r:id="rId3" imgW="406080" imgH="571320" progId="Equation.3">
                  <p:embed/>
                </p:oleObj>
              </mc:Choice>
              <mc:Fallback>
                <p:oleObj name="Equation" r:id="rId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3" name="Oval 25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4954" name="Object 26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5" name="Object 27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"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6" name="Object 28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7" name="Object 29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8" name="Object 30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3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" name="Equation" r:id="rId13" imgW="482400" imgH="583920" progId="Equation.3">
                  <p:embed/>
                </p:oleObj>
              </mc:Choice>
              <mc:Fallback>
                <p:oleObj name="Equation" r:id="rId1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2" name="Text Box 34"/>
          <p:cNvSpPr txBox="1">
            <a:spLocks noChangeArrowheads="1"/>
          </p:cNvSpPr>
          <p:nvPr/>
        </p:nvSpPr>
        <p:spPr bwMode="auto">
          <a:xfrm>
            <a:off x="1143001" y="2667000"/>
            <a:ext cx="1952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Two choices</a:t>
            </a:r>
          </a:p>
        </p:txBody>
      </p:sp>
      <p:graphicFrame>
        <p:nvGraphicFramePr>
          <p:cNvPr id="12496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24892"/>
              </p:ext>
            </p:extLst>
          </p:nvPr>
        </p:nvGraphicFramePr>
        <p:xfrm>
          <a:off x="24384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" name="Equation" r:id="rId15" imgW="660240" imgH="533160" progId="Equation.3">
                  <p:embed/>
                </p:oleObj>
              </mc:Choice>
              <mc:Fallback>
                <p:oleObj name="Equation" r:id="rId15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669925" y="1168400"/>
            <a:ext cx="1771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Alphabet =</a:t>
            </a: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228600" y="1524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Nondeterministic Finite Accepter (NFA)</a:t>
            </a:r>
          </a:p>
        </p:txBody>
      </p:sp>
    </p:spTree>
    <p:extLst>
      <p:ext uri="{BB962C8B-B14F-4D97-AF65-F5344CB8AC3E}">
        <p14:creationId xmlns:p14="http://schemas.microsoft.com/office/powerpoint/2010/main" val="6051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2" name="Text Box 40"/>
          <p:cNvSpPr txBox="1">
            <a:spLocks noChangeArrowheads="1"/>
          </p:cNvSpPr>
          <p:nvPr/>
        </p:nvSpPr>
        <p:spPr bwMode="auto">
          <a:xfrm>
            <a:off x="4648201" y="5029200"/>
            <a:ext cx="2089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 transition</a:t>
            </a:r>
          </a:p>
        </p:txBody>
      </p:sp>
      <p:sp>
        <p:nvSpPr>
          <p:cNvPr id="131113" name="Oval 41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4" name="Oval 42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5" name="Oval 43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6" name="Line 44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7" name="Line 45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8" name="Line 46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9" name="Oval 47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20" name="Line 48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1121" name="Object 49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" name="Equation" r:id="rId3" imgW="406080" imgH="571320" progId="Equation.3">
                  <p:embed/>
                </p:oleObj>
              </mc:Choice>
              <mc:Fallback>
                <p:oleObj name="Equation" r:id="rId3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2" name="Oval 50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1123" name="Object 51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4" name="Object 52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"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5" name="Object 53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6" name="Object 54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7" name="Object 55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8" name="Object 56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" name="Equation" r:id="rId13" imgW="482400" imgH="583920" progId="Equation.3">
                  <p:embed/>
                </p:oleObj>
              </mc:Choice>
              <mc:Fallback>
                <p:oleObj name="Equation" r:id="rId1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9" name="Text Box 57"/>
          <p:cNvSpPr txBox="1">
            <a:spLocks noChangeArrowheads="1"/>
          </p:cNvSpPr>
          <p:nvPr/>
        </p:nvSpPr>
        <p:spPr bwMode="auto">
          <a:xfrm>
            <a:off x="1143001" y="2667000"/>
            <a:ext cx="1952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Two choices</a:t>
            </a:r>
          </a:p>
        </p:txBody>
      </p:sp>
      <p:sp>
        <p:nvSpPr>
          <p:cNvPr id="131132" name="Text Box 60"/>
          <p:cNvSpPr txBox="1">
            <a:spLocks noChangeArrowheads="1"/>
          </p:cNvSpPr>
          <p:nvPr/>
        </p:nvSpPr>
        <p:spPr bwMode="auto">
          <a:xfrm>
            <a:off x="6629401" y="2895600"/>
            <a:ext cx="2089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 transition</a:t>
            </a:r>
          </a:p>
        </p:txBody>
      </p:sp>
      <p:graphicFrame>
        <p:nvGraphicFramePr>
          <p:cNvPr id="13113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95234"/>
              </p:ext>
            </p:extLst>
          </p:nvPr>
        </p:nvGraphicFramePr>
        <p:xfrm>
          <a:off x="2514600" y="15240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" name="Equation" r:id="rId15" imgW="660240" imgH="533160" progId="Equation.3">
                  <p:embed/>
                </p:oleObj>
              </mc:Choice>
              <mc:Fallback>
                <p:oleObj name="Equation" r:id="rId15" imgW="660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34" name="Text Box 62"/>
          <p:cNvSpPr txBox="1">
            <a:spLocks noChangeArrowheads="1"/>
          </p:cNvSpPr>
          <p:nvPr/>
        </p:nvSpPr>
        <p:spPr bwMode="auto">
          <a:xfrm>
            <a:off x="819481" y="1534180"/>
            <a:ext cx="1771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Alphabet =</a:t>
            </a:r>
          </a:p>
        </p:txBody>
      </p:sp>
      <p:sp>
        <p:nvSpPr>
          <p:cNvPr id="131136" name="Rectangle 64"/>
          <p:cNvSpPr>
            <a:spLocks noChangeArrowheads="1"/>
          </p:cNvSpPr>
          <p:nvPr/>
        </p:nvSpPr>
        <p:spPr bwMode="auto">
          <a:xfrm>
            <a:off x="228600" y="1524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Nondeterministic Finite Accepter (NFA)</a:t>
            </a:r>
          </a:p>
        </p:txBody>
      </p:sp>
    </p:spTree>
    <p:extLst>
      <p:ext uri="{BB962C8B-B14F-4D97-AF65-F5344CB8AC3E}">
        <p14:creationId xmlns:p14="http://schemas.microsoft.com/office/powerpoint/2010/main" val="10451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5967" name="Object 15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5970" name="Object 18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1" name="Object 19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2" name="Oval 20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5973" name="Object 21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4" name="Object 22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5" name="Object 23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6" name="Object 24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3429001" y="152401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First Choice</a:t>
            </a:r>
          </a:p>
        </p:txBody>
      </p:sp>
      <p:graphicFrame>
        <p:nvGraphicFramePr>
          <p:cNvPr id="125979" name="Object 27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1" name="Line 29"/>
          <p:cNvSpPr>
            <a:spLocks noChangeShapeType="1"/>
          </p:cNvSpPr>
          <p:nvPr/>
        </p:nvSpPr>
        <p:spPr bwMode="auto">
          <a:xfrm>
            <a:off x="1905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066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133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2192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1371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3886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3886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2590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2592389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1447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1752601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Oval 16"/>
          <p:cNvSpPr>
            <a:spLocks noChangeArrowheads="1"/>
          </p:cNvSpPr>
          <p:nvPr/>
        </p:nvSpPr>
        <p:spPr bwMode="auto">
          <a:xfrm>
            <a:off x="5791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4572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6994" name="Object 18"/>
          <p:cNvGraphicFramePr>
            <a:graphicFrameLocks noChangeAspect="1"/>
          </p:cNvGraphicFramePr>
          <p:nvPr/>
        </p:nvGraphicFramePr>
        <p:xfrm>
          <a:off x="2057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"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5" name="Object 19"/>
          <p:cNvGraphicFramePr>
            <a:graphicFrameLocks noChangeAspect="1"/>
          </p:cNvGraphicFramePr>
          <p:nvPr/>
        </p:nvGraphicFramePr>
        <p:xfrm>
          <a:off x="4038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"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6" name="Oval 20"/>
          <p:cNvSpPr>
            <a:spLocks noChangeArrowheads="1"/>
          </p:cNvSpPr>
          <p:nvPr/>
        </p:nvSpPr>
        <p:spPr bwMode="auto">
          <a:xfrm>
            <a:off x="5638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6997" name="Object 21"/>
          <p:cNvGraphicFramePr>
            <a:graphicFrameLocks noChangeAspect="1"/>
          </p:cNvGraphicFramePr>
          <p:nvPr/>
        </p:nvGraphicFramePr>
        <p:xfrm>
          <a:off x="5867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"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8" name="Object 22"/>
          <p:cNvGraphicFramePr>
            <a:graphicFrameLocks noChangeAspect="1"/>
          </p:cNvGraphicFramePr>
          <p:nvPr/>
        </p:nvGraphicFramePr>
        <p:xfrm>
          <a:off x="4038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" name="Equation" r:id="rId12" imgW="457200" imgH="583920" progId="Equation.3">
                  <p:embed/>
                </p:oleObj>
              </mc:Choice>
              <mc:Fallback>
                <p:oleObj name="Equation" r:id="rId12" imgW="45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9" name="Object 23"/>
          <p:cNvGraphicFramePr>
            <a:graphicFrameLocks noChangeAspect="1"/>
          </p:cNvGraphicFramePr>
          <p:nvPr/>
        </p:nvGraphicFramePr>
        <p:xfrm>
          <a:off x="3048001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0" name="Object 24"/>
          <p:cNvGraphicFramePr>
            <a:graphicFrameLocks noChangeAspect="1"/>
          </p:cNvGraphicFramePr>
          <p:nvPr/>
        </p:nvGraphicFramePr>
        <p:xfrm>
          <a:off x="30480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3" name="Object 27"/>
          <p:cNvGraphicFramePr>
            <a:graphicFrameLocks noChangeAspect="1"/>
          </p:cNvGraphicFramePr>
          <p:nvPr/>
        </p:nvGraphicFramePr>
        <p:xfrm>
          <a:off x="4953001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5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3810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3429001" y="152401"/>
            <a:ext cx="2839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First Choice</a:t>
            </a:r>
          </a:p>
        </p:txBody>
      </p:sp>
    </p:spTree>
    <p:extLst>
      <p:ext uri="{BB962C8B-B14F-4D97-AF65-F5344CB8AC3E}">
        <p14:creationId xmlns:p14="http://schemas.microsoft.com/office/powerpoint/2010/main" val="29191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388</Words>
  <Application>Microsoft Office PowerPoint</Application>
  <PresentationFormat>A4 Paper (210x297 mm)</PresentationFormat>
  <Paragraphs>95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Non Deterministic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265</cp:revision>
  <dcterms:created xsi:type="dcterms:W3CDTF">2006-08-16T00:00:00Z</dcterms:created>
  <dcterms:modified xsi:type="dcterms:W3CDTF">2019-01-16T02:27:22Z</dcterms:modified>
</cp:coreProperties>
</file>