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419" r:id="rId2"/>
    <p:sldId id="417" r:id="rId3"/>
    <p:sldId id="418" r:id="rId4"/>
    <p:sldId id="387" r:id="rId5"/>
    <p:sldId id="388" r:id="rId6"/>
    <p:sldId id="389" r:id="rId7"/>
    <p:sldId id="390" r:id="rId8"/>
    <p:sldId id="391" r:id="rId9"/>
    <p:sldId id="392" r:id="rId10"/>
    <p:sldId id="393" r:id="rId11"/>
    <p:sldId id="394" r:id="rId12"/>
    <p:sldId id="395" r:id="rId13"/>
    <p:sldId id="396" r:id="rId14"/>
    <p:sldId id="397" r:id="rId15"/>
    <p:sldId id="398" r:id="rId16"/>
    <p:sldId id="399" r:id="rId17"/>
    <p:sldId id="400" r:id="rId18"/>
    <p:sldId id="401" r:id="rId19"/>
    <p:sldId id="402" r:id="rId20"/>
    <p:sldId id="403" r:id="rId21"/>
    <p:sldId id="404" r:id="rId22"/>
    <p:sldId id="405" r:id="rId23"/>
    <p:sldId id="406" r:id="rId24"/>
    <p:sldId id="407" r:id="rId25"/>
    <p:sldId id="408" r:id="rId26"/>
    <p:sldId id="409" r:id="rId27"/>
    <p:sldId id="410" r:id="rId28"/>
    <p:sldId id="411" r:id="rId29"/>
    <p:sldId id="412" r:id="rId30"/>
    <p:sldId id="413" r:id="rId31"/>
    <p:sldId id="414" r:id="rId32"/>
    <p:sldId id="415" r:id="rId33"/>
    <p:sldId id="416" r:id="rId34"/>
    <p:sldId id="420" r:id="rId35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6" autoAdjust="0"/>
    <p:restoredTop sz="94624" autoAdjust="0"/>
  </p:normalViewPr>
  <p:slideViewPr>
    <p:cSldViewPr>
      <p:cViewPr varScale="1">
        <p:scale>
          <a:sx n="70" d="100"/>
          <a:sy n="70" d="100"/>
        </p:scale>
        <p:origin x="1230" y="5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11.wmf"/><Relationship Id="rId7" Type="http://schemas.openxmlformats.org/officeDocument/2006/relationships/image" Target="../media/image27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6.wmf"/><Relationship Id="rId11" Type="http://schemas.openxmlformats.org/officeDocument/2006/relationships/image" Target="../media/image29.wmf"/><Relationship Id="rId5" Type="http://schemas.openxmlformats.org/officeDocument/2006/relationships/image" Target="../media/image25.wmf"/><Relationship Id="rId10" Type="http://schemas.openxmlformats.org/officeDocument/2006/relationships/image" Target="../media/image31.wmf"/><Relationship Id="rId4" Type="http://schemas.openxmlformats.org/officeDocument/2006/relationships/image" Target="../media/image5.wmf"/><Relationship Id="rId9" Type="http://schemas.openxmlformats.org/officeDocument/2006/relationships/image" Target="../media/image30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11.wmf"/><Relationship Id="rId7" Type="http://schemas.openxmlformats.org/officeDocument/2006/relationships/image" Target="../media/image27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6.wmf"/><Relationship Id="rId11" Type="http://schemas.openxmlformats.org/officeDocument/2006/relationships/image" Target="../media/image29.wmf"/><Relationship Id="rId5" Type="http://schemas.openxmlformats.org/officeDocument/2006/relationships/image" Target="../media/image25.wmf"/><Relationship Id="rId10" Type="http://schemas.openxmlformats.org/officeDocument/2006/relationships/image" Target="../media/image31.wmf"/><Relationship Id="rId4" Type="http://schemas.openxmlformats.org/officeDocument/2006/relationships/image" Target="../media/image5.wmf"/><Relationship Id="rId9" Type="http://schemas.openxmlformats.org/officeDocument/2006/relationships/image" Target="../media/image30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11.wmf"/><Relationship Id="rId7" Type="http://schemas.openxmlformats.org/officeDocument/2006/relationships/image" Target="../media/image27.wmf"/><Relationship Id="rId12" Type="http://schemas.openxmlformats.org/officeDocument/2006/relationships/image" Target="../media/image29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6.wmf"/><Relationship Id="rId11" Type="http://schemas.openxmlformats.org/officeDocument/2006/relationships/image" Target="../media/image32.wmf"/><Relationship Id="rId5" Type="http://schemas.openxmlformats.org/officeDocument/2006/relationships/image" Target="../media/image25.wmf"/><Relationship Id="rId10" Type="http://schemas.openxmlformats.org/officeDocument/2006/relationships/image" Target="../media/image31.wmf"/><Relationship Id="rId4" Type="http://schemas.openxmlformats.org/officeDocument/2006/relationships/image" Target="../media/image5.wmf"/><Relationship Id="rId9" Type="http://schemas.openxmlformats.org/officeDocument/2006/relationships/image" Target="../media/image30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image" Target="../media/image33.wmf"/><Relationship Id="rId3" Type="http://schemas.openxmlformats.org/officeDocument/2006/relationships/image" Target="../media/image11.wmf"/><Relationship Id="rId7" Type="http://schemas.openxmlformats.org/officeDocument/2006/relationships/image" Target="../media/image27.wmf"/><Relationship Id="rId12" Type="http://schemas.openxmlformats.org/officeDocument/2006/relationships/image" Target="../media/image29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6.wmf"/><Relationship Id="rId11" Type="http://schemas.openxmlformats.org/officeDocument/2006/relationships/image" Target="../media/image32.wmf"/><Relationship Id="rId5" Type="http://schemas.openxmlformats.org/officeDocument/2006/relationships/image" Target="../media/image25.wmf"/><Relationship Id="rId10" Type="http://schemas.openxmlformats.org/officeDocument/2006/relationships/image" Target="../media/image31.wmf"/><Relationship Id="rId4" Type="http://schemas.openxmlformats.org/officeDocument/2006/relationships/image" Target="../media/image5.wmf"/><Relationship Id="rId9" Type="http://schemas.openxmlformats.org/officeDocument/2006/relationships/image" Target="../media/image3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29.wmf"/><Relationship Id="rId1" Type="http://schemas.openxmlformats.org/officeDocument/2006/relationships/image" Target="../media/image27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11.wmf"/><Relationship Id="rId7" Type="http://schemas.openxmlformats.org/officeDocument/2006/relationships/image" Target="../media/image27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5.wmf"/><Relationship Id="rId9" Type="http://schemas.openxmlformats.org/officeDocument/2006/relationships/image" Target="../media/image29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5" Type="http://schemas.openxmlformats.org/officeDocument/2006/relationships/image" Target="../media/image20.wmf"/><Relationship Id="rId4" Type="http://schemas.openxmlformats.org/officeDocument/2006/relationships/image" Target="../media/image41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image" Target="../media/image24.wmf"/><Relationship Id="rId7" Type="http://schemas.openxmlformats.org/officeDocument/2006/relationships/image" Target="../media/image26.wmf"/><Relationship Id="rId12" Type="http://schemas.openxmlformats.org/officeDocument/2006/relationships/image" Target="../media/image29.wmf"/><Relationship Id="rId2" Type="http://schemas.openxmlformats.org/officeDocument/2006/relationships/image" Target="../media/image23.wmf"/><Relationship Id="rId1" Type="http://schemas.openxmlformats.org/officeDocument/2006/relationships/image" Target="../media/image42.wmf"/><Relationship Id="rId6" Type="http://schemas.openxmlformats.org/officeDocument/2006/relationships/image" Target="../media/image25.wmf"/><Relationship Id="rId11" Type="http://schemas.openxmlformats.org/officeDocument/2006/relationships/image" Target="../media/image30.wmf"/><Relationship Id="rId5" Type="http://schemas.openxmlformats.org/officeDocument/2006/relationships/image" Target="../media/image5.wmf"/><Relationship Id="rId10" Type="http://schemas.openxmlformats.org/officeDocument/2006/relationships/image" Target="../media/image28.wmf"/><Relationship Id="rId4" Type="http://schemas.openxmlformats.org/officeDocument/2006/relationships/image" Target="../media/image11.wmf"/><Relationship Id="rId9" Type="http://schemas.openxmlformats.org/officeDocument/2006/relationships/image" Target="../media/image27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image" Target="../media/image17.wm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12" Type="http://schemas.openxmlformats.org/officeDocument/2006/relationships/image" Target="../media/image16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11" Type="http://schemas.openxmlformats.org/officeDocument/2006/relationships/image" Target="../media/image15.wmf"/><Relationship Id="rId5" Type="http://schemas.openxmlformats.org/officeDocument/2006/relationships/image" Target="../media/image9.wmf"/><Relationship Id="rId10" Type="http://schemas.openxmlformats.org/officeDocument/2006/relationships/image" Target="../media/image14.wmf"/><Relationship Id="rId4" Type="http://schemas.openxmlformats.org/officeDocument/2006/relationships/image" Target="../media/image8.wmf"/><Relationship Id="rId9" Type="http://schemas.openxmlformats.org/officeDocument/2006/relationships/image" Target="../media/image13.wmf"/><Relationship Id="rId14" Type="http://schemas.openxmlformats.org/officeDocument/2006/relationships/image" Target="../media/image18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11.wmf"/><Relationship Id="rId7" Type="http://schemas.openxmlformats.org/officeDocument/2006/relationships/image" Target="../media/image27.wmf"/><Relationship Id="rId12" Type="http://schemas.openxmlformats.org/officeDocument/2006/relationships/image" Target="../media/image29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6.wmf"/><Relationship Id="rId11" Type="http://schemas.openxmlformats.org/officeDocument/2006/relationships/image" Target="../media/image32.wmf"/><Relationship Id="rId5" Type="http://schemas.openxmlformats.org/officeDocument/2006/relationships/image" Target="../media/image25.wmf"/><Relationship Id="rId10" Type="http://schemas.openxmlformats.org/officeDocument/2006/relationships/image" Target="../media/image31.wmf"/><Relationship Id="rId4" Type="http://schemas.openxmlformats.org/officeDocument/2006/relationships/image" Target="../media/image5.wmf"/><Relationship Id="rId9" Type="http://schemas.openxmlformats.org/officeDocument/2006/relationships/image" Target="../media/image30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image" Target="../media/image47.wmf"/><Relationship Id="rId3" Type="http://schemas.openxmlformats.org/officeDocument/2006/relationships/image" Target="../media/image11.wmf"/><Relationship Id="rId7" Type="http://schemas.openxmlformats.org/officeDocument/2006/relationships/image" Target="../media/image46.wmf"/><Relationship Id="rId12" Type="http://schemas.openxmlformats.org/officeDocument/2006/relationships/image" Target="../media/image32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6.wmf"/><Relationship Id="rId11" Type="http://schemas.openxmlformats.org/officeDocument/2006/relationships/image" Target="../media/image31.wmf"/><Relationship Id="rId5" Type="http://schemas.openxmlformats.org/officeDocument/2006/relationships/image" Target="../media/image25.wmf"/><Relationship Id="rId10" Type="http://schemas.openxmlformats.org/officeDocument/2006/relationships/image" Target="../media/image30.wmf"/><Relationship Id="rId4" Type="http://schemas.openxmlformats.org/officeDocument/2006/relationships/image" Target="../media/image5.wmf"/><Relationship Id="rId9" Type="http://schemas.openxmlformats.org/officeDocument/2006/relationships/image" Target="../media/image28.wmf"/><Relationship Id="rId14" Type="http://schemas.openxmlformats.org/officeDocument/2006/relationships/image" Target="../media/image29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image" Target="../media/image14.wmf"/><Relationship Id="rId3" Type="http://schemas.openxmlformats.org/officeDocument/2006/relationships/image" Target="../media/image18.wmf"/><Relationship Id="rId7" Type="http://schemas.openxmlformats.org/officeDocument/2006/relationships/image" Target="../media/image8.wmf"/><Relationship Id="rId12" Type="http://schemas.openxmlformats.org/officeDocument/2006/relationships/image" Target="../media/image13.wmf"/><Relationship Id="rId2" Type="http://schemas.openxmlformats.org/officeDocument/2006/relationships/image" Target="../media/image17.wmf"/><Relationship Id="rId1" Type="http://schemas.openxmlformats.org/officeDocument/2006/relationships/image" Target="../media/image19.wmf"/><Relationship Id="rId6" Type="http://schemas.openxmlformats.org/officeDocument/2006/relationships/image" Target="../media/image7.wmf"/><Relationship Id="rId11" Type="http://schemas.openxmlformats.org/officeDocument/2006/relationships/image" Target="../media/image12.wmf"/><Relationship Id="rId5" Type="http://schemas.openxmlformats.org/officeDocument/2006/relationships/image" Target="../media/image6.wmf"/><Relationship Id="rId10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11.wmf"/><Relationship Id="rId7" Type="http://schemas.openxmlformats.org/officeDocument/2006/relationships/image" Target="../media/image27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5.wmf"/><Relationship Id="rId9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image" Target="../media/image23.wmf"/><Relationship Id="rId7" Type="http://schemas.openxmlformats.org/officeDocument/2006/relationships/image" Target="../media/image25.wmf"/><Relationship Id="rId2" Type="http://schemas.openxmlformats.org/officeDocument/2006/relationships/image" Target="../media/image30.wmf"/><Relationship Id="rId1" Type="http://schemas.openxmlformats.org/officeDocument/2006/relationships/image" Target="../media/image28.wmf"/><Relationship Id="rId6" Type="http://schemas.openxmlformats.org/officeDocument/2006/relationships/image" Target="../media/image5.wmf"/><Relationship Id="rId5" Type="http://schemas.openxmlformats.org/officeDocument/2006/relationships/image" Target="../media/image11.wmf"/><Relationship Id="rId10" Type="http://schemas.openxmlformats.org/officeDocument/2006/relationships/image" Target="../media/image29.wmf"/><Relationship Id="rId4" Type="http://schemas.openxmlformats.org/officeDocument/2006/relationships/image" Target="../media/image24.wmf"/><Relationship Id="rId9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11.wmf"/><Relationship Id="rId7" Type="http://schemas.openxmlformats.org/officeDocument/2006/relationships/image" Target="../media/image27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6.wmf"/><Relationship Id="rId11" Type="http://schemas.openxmlformats.org/officeDocument/2006/relationships/image" Target="../media/image29.wmf"/><Relationship Id="rId5" Type="http://schemas.openxmlformats.org/officeDocument/2006/relationships/image" Target="../media/image25.wmf"/><Relationship Id="rId10" Type="http://schemas.openxmlformats.org/officeDocument/2006/relationships/image" Target="../media/image31.wmf"/><Relationship Id="rId4" Type="http://schemas.openxmlformats.org/officeDocument/2006/relationships/image" Target="../media/image5.wmf"/><Relationship Id="rId9" Type="http://schemas.openxmlformats.org/officeDocument/2006/relationships/image" Target="../media/image3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D6149-F860-46EB-888F-B7F54A879ACB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51A9C-BC3B-4640-9559-50261E7C82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05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DE4C5-FD42-43C3-A107-FC2F226E7727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B528B-B34F-4B88-8010-3B17FC4A46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8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B528B-B34F-4B88-8010-3B17FC4A4621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686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cid:image001.png@01D36A9D.39CC0CC0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6890895" y="6655158"/>
            <a:ext cx="23294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>
                <a:solidFill>
                  <a:schemeClr val="bg1"/>
                </a:solidFill>
              </a:rPr>
              <a:t>Ramaiah</a:t>
            </a:r>
            <a:r>
              <a:rPr lang="en-US" sz="1050" dirty="0" smtClean="0">
                <a:solidFill>
                  <a:schemeClr val="bg1"/>
                </a:solidFill>
              </a:rPr>
              <a:t>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5758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10" name="Picture 9" descr="cid:image003.png@01D22AF0.03BD7030"/>
          <p:cNvPicPr/>
          <p:nvPr userDrawn="1"/>
        </p:nvPicPr>
        <p:blipFill rotWithShape="1">
          <a:blip r:embed="rId13" r:link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23"/>
          <a:stretch/>
        </p:blipFill>
        <p:spPr bwMode="auto">
          <a:xfrm>
            <a:off x="152400" y="6212086"/>
            <a:ext cx="476250" cy="4876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rakashp.cs.et@msruas.ac.i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1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2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13" Type="http://schemas.openxmlformats.org/officeDocument/2006/relationships/image" Target="../media/image25.wmf"/><Relationship Id="rId18" Type="http://schemas.openxmlformats.org/officeDocument/2006/relationships/oleObject" Target="../embeddings/oleObject54.bin"/><Relationship Id="rId3" Type="http://schemas.openxmlformats.org/officeDocument/2006/relationships/oleObject" Target="../embeddings/oleObject46.bin"/><Relationship Id="rId21" Type="http://schemas.openxmlformats.org/officeDocument/2006/relationships/image" Target="../media/image29.wmf"/><Relationship Id="rId7" Type="http://schemas.openxmlformats.org/officeDocument/2006/relationships/oleObject" Target="../embeddings/oleObject48.bin"/><Relationship Id="rId12" Type="http://schemas.openxmlformats.org/officeDocument/2006/relationships/oleObject" Target="../embeddings/oleObject51.bin"/><Relationship Id="rId17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3.bin"/><Relationship Id="rId20" Type="http://schemas.openxmlformats.org/officeDocument/2006/relationships/oleObject" Target="../embeddings/oleObject55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24.wmf"/><Relationship Id="rId11" Type="http://schemas.openxmlformats.org/officeDocument/2006/relationships/image" Target="../media/image5.wmf"/><Relationship Id="rId5" Type="http://schemas.openxmlformats.org/officeDocument/2006/relationships/oleObject" Target="../embeddings/oleObject47.bin"/><Relationship Id="rId15" Type="http://schemas.openxmlformats.org/officeDocument/2006/relationships/image" Target="../media/image26.wmf"/><Relationship Id="rId10" Type="http://schemas.openxmlformats.org/officeDocument/2006/relationships/oleObject" Target="../embeddings/oleObject50.bin"/><Relationship Id="rId19" Type="http://schemas.openxmlformats.org/officeDocument/2006/relationships/image" Target="../media/image28.wmf"/><Relationship Id="rId4" Type="http://schemas.openxmlformats.org/officeDocument/2006/relationships/image" Target="../media/image23.wmf"/><Relationship Id="rId9" Type="http://schemas.openxmlformats.org/officeDocument/2006/relationships/image" Target="../media/image11.wmf"/><Relationship Id="rId14" Type="http://schemas.openxmlformats.org/officeDocument/2006/relationships/oleObject" Target="../embeddings/oleObject52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62.bin"/><Relationship Id="rId18" Type="http://schemas.openxmlformats.org/officeDocument/2006/relationships/image" Target="../media/image25.wmf"/><Relationship Id="rId3" Type="http://schemas.openxmlformats.org/officeDocument/2006/relationships/oleObject" Target="../embeddings/oleObject56.bin"/><Relationship Id="rId21" Type="http://schemas.openxmlformats.org/officeDocument/2006/relationships/oleObject" Target="../embeddings/oleObject66.bin"/><Relationship Id="rId7" Type="http://schemas.openxmlformats.org/officeDocument/2006/relationships/oleObject" Target="../embeddings/oleObject58.bin"/><Relationship Id="rId12" Type="http://schemas.openxmlformats.org/officeDocument/2006/relationships/oleObject" Target="../embeddings/oleObject61.bin"/><Relationship Id="rId17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.wmf"/><Relationship Id="rId20" Type="http://schemas.openxmlformats.org/officeDocument/2006/relationships/image" Target="../media/image26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30.wmf"/><Relationship Id="rId11" Type="http://schemas.openxmlformats.org/officeDocument/2006/relationships/image" Target="../media/image24.wmf"/><Relationship Id="rId24" Type="http://schemas.openxmlformats.org/officeDocument/2006/relationships/image" Target="../media/image29.wmf"/><Relationship Id="rId5" Type="http://schemas.openxmlformats.org/officeDocument/2006/relationships/oleObject" Target="../embeddings/oleObject57.bin"/><Relationship Id="rId15" Type="http://schemas.openxmlformats.org/officeDocument/2006/relationships/oleObject" Target="../embeddings/oleObject63.bin"/><Relationship Id="rId23" Type="http://schemas.openxmlformats.org/officeDocument/2006/relationships/oleObject" Target="../embeddings/oleObject67.bin"/><Relationship Id="rId10" Type="http://schemas.openxmlformats.org/officeDocument/2006/relationships/oleObject" Target="../embeddings/oleObject60.bin"/><Relationship Id="rId19" Type="http://schemas.openxmlformats.org/officeDocument/2006/relationships/oleObject" Target="../embeddings/oleObject65.bin"/><Relationship Id="rId4" Type="http://schemas.openxmlformats.org/officeDocument/2006/relationships/image" Target="../media/image28.wmf"/><Relationship Id="rId9" Type="http://schemas.openxmlformats.org/officeDocument/2006/relationships/oleObject" Target="../embeddings/oleObject59.bin"/><Relationship Id="rId14" Type="http://schemas.openxmlformats.org/officeDocument/2006/relationships/image" Target="../media/image11.wmf"/><Relationship Id="rId22" Type="http://schemas.openxmlformats.org/officeDocument/2006/relationships/image" Target="../media/image27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13" Type="http://schemas.openxmlformats.org/officeDocument/2006/relationships/image" Target="../media/image25.wmf"/><Relationship Id="rId18" Type="http://schemas.openxmlformats.org/officeDocument/2006/relationships/oleObject" Target="../embeddings/oleObject76.bin"/><Relationship Id="rId26" Type="http://schemas.openxmlformats.org/officeDocument/2006/relationships/oleObject" Target="../embeddings/oleObject81.bin"/><Relationship Id="rId3" Type="http://schemas.openxmlformats.org/officeDocument/2006/relationships/oleObject" Target="../embeddings/oleObject68.bin"/><Relationship Id="rId21" Type="http://schemas.openxmlformats.org/officeDocument/2006/relationships/image" Target="../media/image30.wmf"/><Relationship Id="rId7" Type="http://schemas.openxmlformats.org/officeDocument/2006/relationships/oleObject" Target="../embeddings/oleObject70.bin"/><Relationship Id="rId12" Type="http://schemas.openxmlformats.org/officeDocument/2006/relationships/oleObject" Target="../embeddings/oleObject73.bin"/><Relationship Id="rId17" Type="http://schemas.openxmlformats.org/officeDocument/2006/relationships/image" Target="../media/image27.wmf"/><Relationship Id="rId25" Type="http://schemas.openxmlformats.org/officeDocument/2006/relationships/oleObject" Target="../embeddings/oleObject80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5.bin"/><Relationship Id="rId20" Type="http://schemas.openxmlformats.org/officeDocument/2006/relationships/oleObject" Target="../embeddings/oleObject77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24.wmf"/><Relationship Id="rId11" Type="http://schemas.openxmlformats.org/officeDocument/2006/relationships/image" Target="../media/image5.wmf"/><Relationship Id="rId24" Type="http://schemas.openxmlformats.org/officeDocument/2006/relationships/image" Target="../media/image31.wmf"/><Relationship Id="rId5" Type="http://schemas.openxmlformats.org/officeDocument/2006/relationships/oleObject" Target="../embeddings/oleObject69.bin"/><Relationship Id="rId15" Type="http://schemas.openxmlformats.org/officeDocument/2006/relationships/image" Target="../media/image26.wmf"/><Relationship Id="rId23" Type="http://schemas.openxmlformats.org/officeDocument/2006/relationships/oleObject" Target="../embeddings/oleObject79.bin"/><Relationship Id="rId10" Type="http://schemas.openxmlformats.org/officeDocument/2006/relationships/oleObject" Target="../embeddings/oleObject72.bin"/><Relationship Id="rId19" Type="http://schemas.openxmlformats.org/officeDocument/2006/relationships/image" Target="../media/image28.wmf"/><Relationship Id="rId4" Type="http://schemas.openxmlformats.org/officeDocument/2006/relationships/image" Target="../media/image23.wmf"/><Relationship Id="rId9" Type="http://schemas.openxmlformats.org/officeDocument/2006/relationships/image" Target="../media/image11.wmf"/><Relationship Id="rId14" Type="http://schemas.openxmlformats.org/officeDocument/2006/relationships/oleObject" Target="../embeddings/oleObject74.bin"/><Relationship Id="rId22" Type="http://schemas.openxmlformats.org/officeDocument/2006/relationships/oleObject" Target="../embeddings/oleObject78.bin"/><Relationship Id="rId27" Type="http://schemas.openxmlformats.org/officeDocument/2006/relationships/image" Target="../media/image29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5.bin"/><Relationship Id="rId13" Type="http://schemas.openxmlformats.org/officeDocument/2006/relationships/image" Target="../media/image25.wmf"/><Relationship Id="rId18" Type="http://schemas.openxmlformats.org/officeDocument/2006/relationships/image" Target="../media/image27.wmf"/><Relationship Id="rId26" Type="http://schemas.openxmlformats.org/officeDocument/2006/relationships/oleObject" Target="../embeddings/oleObject95.bin"/><Relationship Id="rId3" Type="http://schemas.openxmlformats.org/officeDocument/2006/relationships/oleObject" Target="../embeddings/oleObject82.bin"/><Relationship Id="rId21" Type="http://schemas.openxmlformats.org/officeDocument/2006/relationships/oleObject" Target="../embeddings/oleObject92.bin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87.bin"/><Relationship Id="rId17" Type="http://schemas.openxmlformats.org/officeDocument/2006/relationships/oleObject" Target="../embeddings/oleObject90.bin"/><Relationship Id="rId25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9.bin"/><Relationship Id="rId20" Type="http://schemas.openxmlformats.org/officeDocument/2006/relationships/image" Target="../media/image28.wmf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84.bin"/><Relationship Id="rId11" Type="http://schemas.openxmlformats.org/officeDocument/2006/relationships/image" Target="../media/image5.wmf"/><Relationship Id="rId24" Type="http://schemas.openxmlformats.org/officeDocument/2006/relationships/oleObject" Target="../embeddings/oleObject94.bin"/><Relationship Id="rId5" Type="http://schemas.openxmlformats.org/officeDocument/2006/relationships/oleObject" Target="../embeddings/oleObject83.bin"/><Relationship Id="rId15" Type="http://schemas.openxmlformats.org/officeDocument/2006/relationships/image" Target="../media/image26.wmf"/><Relationship Id="rId23" Type="http://schemas.openxmlformats.org/officeDocument/2006/relationships/oleObject" Target="../embeddings/oleObject93.bin"/><Relationship Id="rId28" Type="http://schemas.openxmlformats.org/officeDocument/2006/relationships/image" Target="../media/image29.wmf"/><Relationship Id="rId10" Type="http://schemas.openxmlformats.org/officeDocument/2006/relationships/oleObject" Target="../embeddings/oleObject86.bin"/><Relationship Id="rId19" Type="http://schemas.openxmlformats.org/officeDocument/2006/relationships/oleObject" Target="../embeddings/oleObject91.bin"/><Relationship Id="rId4" Type="http://schemas.openxmlformats.org/officeDocument/2006/relationships/image" Target="../media/image23.wmf"/><Relationship Id="rId9" Type="http://schemas.openxmlformats.org/officeDocument/2006/relationships/image" Target="../media/image11.wmf"/><Relationship Id="rId14" Type="http://schemas.openxmlformats.org/officeDocument/2006/relationships/oleObject" Target="../embeddings/oleObject88.bin"/><Relationship Id="rId22" Type="http://schemas.openxmlformats.org/officeDocument/2006/relationships/image" Target="../media/image30.wmf"/><Relationship Id="rId27" Type="http://schemas.openxmlformats.org/officeDocument/2006/relationships/oleObject" Target="../embeddings/oleObject96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0.bin"/><Relationship Id="rId13" Type="http://schemas.openxmlformats.org/officeDocument/2006/relationships/image" Target="../media/image5.wmf"/><Relationship Id="rId18" Type="http://schemas.openxmlformats.org/officeDocument/2006/relationships/oleObject" Target="../embeddings/oleObject106.bin"/><Relationship Id="rId26" Type="http://schemas.openxmlformats.org/officeDocument/2006/relationships/image" Target="../media/image31.wmf"/><Relationship Id="rId3" Type="http://schemas.openxmlformats.org/officeDocument/2006/relationships/oleObject" Target="../embeddings/oleObject97.bin"/><Relationship Id="rId21" Type="http://schemas.openxmlformats.org/officeDocument/2006/relationships/image" Target="../media/image28.wmf"/><Relationship Id="rId7" Type="http://schemas.openxmlformats.org/officeDocument/2006/relationships/oleObject" Target="../embeddings/oleObject99.bin"/><Relationship Id="rId12" Type="http://schemas.openxmlformats.org/officeDocument/2006/relationships/oleObject" Target="../embeddings/oleObject103.bin"/><Relationship Id="rId17" Type="http://schemas.openxmlformats.org/officeDocument/2006/relationships/image" Target="../media/image26.wmf"/><Relationship Id="rId25" Type="http://schemas.openxmlformats.org/officeDocument/2006/relationships/oleObject" Target="../embeddings/oleObject110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05.bin"/><Relationship Id="rId20" Type="http://schemas.openxmlformats.org/officeDocument/2006/relationships/oleObject" Target="../embeddings/oleObject107.bin"/><Relationship Id="rId29" Type="http://schemas.openxmlformats.org/officeDocument/2006/relationships/image" Target="../media/image29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4.wmf"/><Relationship Id="rId11" Type="http://schemas.openxmlformats.org/officeDocument/2006/relationships/image" Target="../media/image11.wmf"/><Relationship Id="rId24" Type="http://schemas.openxmlformats.org/officeDocument/2006/relationships/oleObject" Target="../embeddings/oleObject109.bin"/><Relationship Id="rId5" Type="http://schemas.openxmlformats.org/officeDocument/2006/relationships/oleObject" Target="../embeddings/oleObject98.bin"/><Relationship Id="rId15" Type="http://schemas.openxmlformats.org/officeDocument/2006/relationships/image" Target="../media/image25.wmf"/><Relationship Id="rId23" Type="http://schemas.openxmlformats.org/officeDocument/2006/relationships/image" Target="../media/image30.wmf"/><Relationship Id="rId28" Type="http://schemas.openxmlformats.org/officeDocument/2006/relationships/oleObject" Target="../embeddings/oleObject112.bin"/><Relationship Id="rId10" Type="http://schemas.openxmlformats.org/officeDocument/2006/relationships/oleObject" Target="../embeddings/oleObject102.bin"/><Relationship Id="rId19" Type="http://schemas.openxmlformats.org/officeDocument/2006/relationships/image" Target="../media/image27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101.bin"/><Relationship Id="rId14" Type="http://schemas.openxmlformats.org/officeDocument/2006/relationships/oleObject" Target="../embeddings/oleObject104.bin"/><Relationship Id="rId22" Type="http://schemas.openxmlformats.org/officeDocument/2006/relationships/oleObject" Target="../embeddings/oleObject108.bin"/><Relationship Id="rId27" Type="http://schemas.openxmlformats.org/officeDocument/2006/relationships/oleObject" Target="../embeddings/oleObject111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6.bin"/><Relationship Id="rId13" Type="http://schemas.openxmlformats.org/officeDocument/2006/relationships/image" Target="../media/image25.wmf"/><Relationship Id="rId18" Type="http://schemas.openxmlformats.org/officeDocument/2006/relationships/oleObject" Target="../embeddings/oleObject121.bin"/><Relationship Id="rId26" Type="http://schemas.openxmlformats.org/officeDocument/2006/relationships/oleObject" Target="../embeddings/oleObject126.bin"/><Relationship Id="rId3" Type="http://schemas.openxmlformats.org/officeDocument/2006/relationships/oleObject" Target="../embeddings/oleObject113.bin"/><Relationship Id="rId21" Type="http://schemas.openxmlformats.org/officeDocument/2006/relationships/image" Target="../media/image30.wmf"/><Relationship Id="rId7" Type="http://schemas.openxmlformats.org/officeDocument/2006/relationships/oleObject" Target="../embeddings/oleObject115.bin"/><Relationship Id="rId12" Type="http://schemas.openxmlformats.org/officeDocument/2006/relationships/oleObject" Target="../embeddings/oleObject118.bin"/><Relationship Id="rId17" Type="http://schemas.openxmlformats.org/officeDocument/2006/relationships/image" Target="../media/image27.wmf"/><Relationship Id="rId25" Type="http://schemas.openxmlformats.org/officeDocument/2006/relationships/oleObject" Target="../embeddings/oleObject125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20.bin"/><Relationship Id="rId20" Type="http://schemas.openxmlformats.org/officeDocument/2006/relationships/oleObject" Target="../embeddings/oleObject122.bin"/><Relationship Id="rId29" Type="http://schemas.openxmlformats.org/officeDocument/2006/relationships/image" Target="../media/image32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4.wmf"/><Relationship Id="rId11" Type="http://schemas.openxmlformats.org/officeDocument/2006/relationships/image" Target="../media/image5.wmf"/><Relationship Id="rId24" Type="http://schemas.openxmlformats.org/officeDocument/2006/relationships/image" Target="../media/image31.wmf"/><Relationship Id="rId5" Type="http://schemas.openxmlformats.org/officeDocument/2006/relationships/oleObject" Target="../embeddings/oleObject114.bin"/><Relationship Id="rId15" Type="http://schemas.openxmlformats.org/officeDocument/2006/relationships/image" Target="../media/image26.wmf"/><Relationship Id="rId23" Type="http://schemas.openxmlformats.org/officeDocument/2006/relationships/oleObject" Target="../embeddings/oleObject124.bin"/><Relationship Id="rId28" Type="http://schemas.openxmlformats.org/officeDocument/2006/relationships/oleObject" Target="../embeddings/oleObject128.bin"/><Relationship Id="rId10" Type="http://schemas.openxmlformats.org/officeDocument/2006/relationships/oleObject" Target="../embeddings/oleObject117.bin"/><Relationship Id="rId19" Type="http://schemas.openxmlformats.org/officeDocument/2006/relationships/image" Target="../media/image28.wmf"/><Relationship Id="rId31" Type="http://schemas.openxmlformats.org/officeDocument/2006/relationships/image" Target="../media/image29.wmf"/><Relationship Id="rId4" Type="http://schemas.openxmlformats.org/officeDocument/2006/relationships/image" Target="../media/image23.wmf"/><Relationship Id="rId9" Type="http://schemas.openxmlformats.org/officeDocument/2006/relationships/image" Target="../media/image11.wmf"/><Relationship Id="rId14" Type="http://schemas.openxmlformats.org/officeDocument/2006/relationships/oleObject" Target="../embeddings/oleObject119.bin"/><Relationship Id="rId22" Type="http://schemas.openxmlformats.org/officeDocument/2006/relationships/oleObject" Target="../embeddings/oleObject123.bin"/><Relationship Id="rId27" Type="http://schemas.openxmlformats.org/officeDocument/2006/relationships/oleObject" Target="../embeddings/oleObject127.bin"/><Relationship Id="rId30" Type="http://schemas.openxmlformats.org/officeDocument/2006/relationships/oleObject" Target="../embeddings/oleObject129.bin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36.bin"/><Relationship Id="rId18" Type="http://schemas.openxmlformats.org/officeDocument/2006/relationships/image" Target="../media/image27.wmf"/><Relationship Id="rId26" Type="http://schemas.openxmlformats.org/officeDocument/2006/relationships/oleObject" Target="../embeddings/oleObject143.bin"/><Relationship Id="rId3" Type="http://schemas.openxmlformats.org/officeDocument/2006/relationships/oleObject" Target="../embeddings/oleObject130.bin"/><Relationship Id="rId21" Type="http://schemas.openxmlformats.org/officeDocument/2006/relationships/oleObject" Target="../embeddings/oleObject140.bin"/><Relationship Id="rId7" Type="http://schemas.openxmlformats.org/officeDocument/2006/relationships/oleObject" Target="../embeddings/oleObject13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138.bin"/><Relationship Id="rId25" Type="http://schemas.openxmlformats.org/officeDocument/2006/relationships/image" Target="../media/image31.wmf"/><Relationship Id="rId33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6.wmf"/><Relationship Id="rId20" Type="http://schemas.openxmlformats.org/officeDocument/2006/relationships/image" Target="../media/image28.wmf"/><Relationship Id="rId29" Type="http://schemas.openxmlformats.org/officeDocument/2006/relationships/image" Target="../media/image32.wmf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32.bin"/><Relationship Id="rId11" Type="http://schemas.openxmlformats.org/officeDocument/2006/relationships/oleObject" Target="../embeddings/oleObject135.bin"/><Relationship Id="rId24" Type="http://schemas.openxmlformats.org/officeDocument/2006/relationships/oleObject" Target="../embeddings/oleObject142.bin"/><Relationship Id="rId32" Type="http://schemas.openxmlformats.org/officeDocument/2006/relationships/oleObject" Target="../embeddings/oleObject147.bin"/><Relationship Id="rId5" Type="http://schemas.openxmlformats.org/officeDocument/2006/relationships/oleObject" Target="../embeddings/oleObject131.bin"/><Relationship Id="rId15" Type="http://schemas.openxmlformats.org/officeDocument/2006/relationships/oleObject" Target="../embeddings/oleObject137.bin"/><Relationship Id="rId23" Type="http://schemas.openxmlformats.org/officeDocument/2006/relationships/oleObject" Target="../embeddings/oleObject141.bin"/><Relationship Id="rId28" Type="http://schemas.openxmlformats.org/officeDocument/2006/relationships/oleObject" Target="../embeddings/oleObject145.bin"/><Relationship Id="rId10" Type="http://schemas.openxmlformats.org/officeDocument/2006/relationships/image" Target="../media/image11.wmf"/><Relationship Id="rId19" Type="http://schemas.openxmlformats.org/officeDocument/2006/relationships/oleObject" Target="../embeddings/oleObject139.bin"/><Relationship Id="rId31" Type="http://schemas.openxmlformats.org/officeDocument/2006/relationships/image" Target="../media/image29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134.bin"/><Relationship Id="rId14" Type="http://schemas.openxmlformats.org/officeDocument/2006/relationships/image" Target="../media/image25.wmf"/><Relationship Id="rId22" Type="http://schemas.openxmlformats.org/officeDocument/2006/relationships/image" Target="../media/image30.wmf"/><Relationship Id="rId27" Type="http://schemas.openxmlformats.org/officeDocument/2006/relationships/oleObject" Target="../embeddings/oleObject144.bin"/><Relationship Id="rId30" Type="http://schemas.openxmlformats.org/officeDocument/2006/relationships/oleObject" Target="../embeddings/oleObject146.bin"/><Relationship Id="rId8" Type="http://schemas.openxmlformats.org/officeDocument/2006/relationships/image" Target="../media/image24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148.bin"/><Relationship Id="rId7" Type="http://schemas.openxmlformats.org/officeDocument/2006/relationships/oleObject" Target="../embeddings/oleObject1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149.bin"/><Relationship Id="rId4" Type="http://schemas.openxmlformats.org/officeDocument/2006/relationships/image" Target="../media/image27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152.bin"/><Relationship Id="rId4" Type="http://schemas.openxmlformats.org/officeDocument/2006/relationships/image" Target="../media/image34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154.bin"/><Relationship Id="rId4" Type="http://schemas.openxmlformats.org/officeDocument/2006/relationships/image" Target="../media/image36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8.bin"/><Relationship Id="rId13" Type="http://schemas.openxmlformats.org/officeDocument/2006/relationships/image" Target="../media/image25.wmf"/><Relationship Id="rId18" Type="http://schemas.openxmlformats.org/officeDocument/2006/relationships/oleObject" Target="../embeddings/oleObject163.bin"/><Relationship Id="rId3" Type="http://schemas.openxmlformats.org/officeDocument/2006/relationships/oleObject" Target="../embeddings/oleObject155.bin"/><Relationship Id="rId21" Type="http://schemas.openxmlformats.org/officeDocument/2006/relationships/image" Target="../media/image29.wmf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160.bin"/><Relationship Id="rId17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62.bin"/><Relationship Id="rId20" Type="http://schemas.openxmlformats.org/officeDocument/2006/relationships/oleObject" Target="../embeddings/oleObject164.bin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57.bin"/><Relationship Id="rId11" Type="http://schemas.openxmlformats.org/officeDocument/2006/relationships/image" Target="../media/image5.wmf"/><Relationship Id="rId5" Type="http://schemas.openxmlformats.org/officeDocument/2006/relationships/oleObject" Target="../embeddings/oleObject156.bin"/><Relationship Id="rId15" Type="http://schemas.openxmlformats.org/officeDocument/2006/relationships/image" Target="../media/image26.wmf"/><Relationship Id="rId10" Type="http://schemas.openxmlformats.org/officeDocument/2006/relationships/oleObject" Target="../embeddings/oleObject159.bin"/><Relationship Id="rId19" Type="http://schemas.openxmlformats.org/officeDocument/2006/relationships/image" Target="../media/image28.wmf"/><Relationship Id="rId4" Type="http://schemas.openxmlformats.org/officeDocument/2006/relationships/image" Target="../media/image23.wmf"/><Relationship Id="rId9" Type="http://schemas.openxmlformats.org/officeDocument/2006/relationships/image" Target="../media/image11.wmf"/><Relationship Id="rId14" Type="http://schemas.openxmlformats.org/officeDocument/2006/relationships/oleObject" Target="../embeddings/oleObject161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165.bin"/><Relationship Id="rId7" Type="http://schemas.openxmlformats.org/officeDocument/2006/relationships/oleObject" Target="../embeddings/oleObject167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169.bin"/><Relationship Id="rId5" Type="http://schemas.openxmlformats.org/officeDocument/2006/relationships/oleObject" Target="../embeddings/oleObject166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168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image" Target="../media/image5.wmf"/><Relationship Id="rId18" Type="http://schemas.openxmlformats.org/officeDocument/2006/relationships/oleObject" Target="../embeddings/oleObject178.bin"/><Relationship Id="rId26" Type="http://schemas.openxmlformats.org/officeDocument/2006/relationships/oleObject" Target="../embeddings/oleObject182.bin"/><Relationship Id="rId3" Type="http://schemas.openxmlformats.org/officeDocument/2006/relationships/oleObject" Target="../embeddings/oleObject170.bin"/><Relationship Id="rId21" Type="http://schemas.openxmlformats.org/officeDocument/2006/relationships/image" Target="../media/image27.wmf"/><Relationship Id="rId7" Type="http://schemas.openxmlformats.org/officeDocument/2006/relationships/oleObject" Target="../embeddings/oleObject172.bin"/><Relationship Id="rId12" Type="http://schemas.openxmlformats.org/officeDocument/2006/relationships/oleObject" Target="../embeddings/oleObject175.bin"/><Relationship Id="rId17" Type="http://schemas.openxmlformats.org/officeDocument/2006/relationships/image" Target="../media/image26.wmf"/><Relationship Id="rId25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77.bin"/><Relationship Id="rId20" Type="http://schemas.openxmlformats.org/officeDocument/2006/relationships/oleObject" Target="../embeddings/oleObject179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3.wmf"/><Relationship Id="rId11" Type="http://schemas.openxmlformats.org/officeDocument/2006/relationships/image" Target="../media/image11.wmf"/><Relationship Id="rId24" Type="http://schemas.openxmlformats.org/officeDocument/2006/relationships/oleObject" Target="../embeddings/oleObject181.bin"/><Relationship Id="rId5" Type="http://schemas.openxmlformats.org/officeDocument/2006/relationships/oleObject" Target="../embeddings/oleObject171.bin"/><Relationship Id="rId15" Type="http://schemas.openxmlformats.org/officeDocument/2006/relationships/image" Target="../media/image25.wmf"/><Relationship Id="rId23" Type="http://schemas.openxmlformats.org/officeDocument/2006/relationships/image" Target="../media/image28.wmf"/><Relationship Id="rId28" Type="http://schemas.openxmlformats.org/officeDocument/2006/relationships/image" Target="../media/image29.wmf"/><Relationship Id="rId10" Type="http://schemas.openxmlformats.org/officeDocument/2006/relationships/oleObject" Target="../embeddings/oleObject174.bin"/><Relationship Id="rId19" Type="http://schemas.openxmlformats.org/officeDocument/2006/relationships/image" Target="../media/image43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173.bin"/><Relationship Id="rId14" Type="http://schemas.openxmlformats.org/officeDocument/2006/relationships/oleObject" Target="../embeddings/oleObject176.bin"/><Relationship Id="rId22" Type="http://schemas.openxmlformats.org/officeDocument/2006/relationships/oleObject" Target="../embeddings/oleObject180.bin"/><Relationship Id="rId27" Type="http://schemas.openxmlformats.org/officeDocument/2006/relationships/oleObject" Target="../embeddings/oleObject183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7.bin"/><Relationship Id="rId13" Type="http://schemas.openxmlformats.org/officeDocument/2006/relationships/image" Target="../media/image25.wmf"/><Relationship Id="rId18" Type="http://schemas.openxmlformats.org/officeDocument/2006/relationships/oleObject" Target="../embeddings/oleObject192.bin"/><Relationship Id="rId26" Type="http://schemas.openxmlformats.org/officeDocument/2006/relationships/oleObject" Target="../embeddings/oleObject197.bin"/><Relationship Id="rId3" Type="http://schemas.openxmlformats.org/officeDocument/2006/relationships/oleObject" Target="../embeddings/oleObject184.bin"/><Relationship Id="rId21" Type="http://schemas.openxmlformats.org/officeDocument/2006/relationships/image" Target="../media/image30.wmf"/><Relationship Id="rId7" Type="http://schemas.openxmlformats.org/officeDocument/2006/relationships/oleObject" Target="../embeddings/oleObject186.bin"/><Relationship Id="rId12" Type="http://schemas.openxmlformats.org/officeDocument/2006/relationships/oleObject" Target="../embeddings/oleObject189.bin"/><Relationship Id="rId17" Type="http://schemas.openxmlformats.org/officeDocument/2006/relationships/image" Target="../media/image27.wmf"/><Relationship Id="rId25" Type="http://schemas.openxmlformats.org/officeDocument/2006/relationships/oleObject" Target="../embeddings/oleObject196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91.bin"/><Relationship Id="rId20" Type="http://schemas.openxmlformats.org/officeDocument/2006/relationships/oleObject" Target="../embeddings/oleObject193.bin"/><Relationship Id="rId29" Type="http://schemas.openxmlformats.org/officeDocument/2006/relationships/image" Target="../media/image32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4.wmf"/><Relationship Id="rId11" Type="http://schemas.openxmlformats.org/officeDocument/2006/relationships/image" Target="../media/image5.wmf"/><Relationship Id="rId24" Type="http://schemas.openxmlformats.org/officeDocument/2006/relationships/image" Target="../media/image31.wmf"/><Relationship Id="rId5" Type="http://schemas.openxmlformats.org/officeDocument/2006/relationships/oleObject" Target="../embeddings/oleObject185.bin"/><Relationship Id="rId15" Type="http://schemas.openxmlformats.org/officeDocument/2006/relationships/image" Target="../media/image26.wmf"/><Relationship Id="rId23" Type="http://schemas.openxmlformats.org/officeDocument/2006/relationships/oleObject" Target="../embeddings/oleObject195.bin"/><Relationship Id="rId28" Type="http://schemas.openxmlformats.org/officeDocument/2006/relationships/oleObject" Target="../embeddings/oleObject199.bin"/><Relationship Id="rId10" Type="http://schemas.openxmlformats.org/officeDocument/2006/relationships/oleObject" Target="../embeddings/oleObject188.bin"/><Relationship Id="rId19" Type="http://schemas.openxmlformats.org/officeDocument/2006/relationships/image" Target="../media/image28.wmf"/><Relationship Id="rId31" Type="http://schemas.openxmlformats.org/officeDocument/2006/relationships/image" Target="../media/image29.wmf"/><Relationship Id="rId4" Type="http://schemas.openxmlformats.org/officeDocument/2006/relationships/image" Target="../media/image23.wmf"/><Relationship Id="rId9" Type="http://schemas.openxmlformats.org/officeDocument/2006/relationships/image" Target="../media/image11.wmf"/><Relationship Id="rId14" Type="http://schemas.openxmlformats.org/officeDocument/2006/relationships/oleObject" Target="../embeddings/oleObject190.bin"/><Relationship Id="rId22" Type="http://schemas.openxmlformats.org/officeDocument/2006/relationships/oleObject" Target="../embeddings/oleObject194.bin"/><Relationship Id="rId27" Type="http://schemas.openxmlformats.org/officeDocument/2006/relationships/oleObject" Target="../embeddings/oleObject198.bin"/><Relationship Id="rId30" Type="http://schemas.openxmlformats.org/officeDocument/2006/relationships/oleObject" Target="../embeddings/oleObject200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1.bin"/><Relationship Id="rId7" Type="http://schemas.openxmlformats.org/officeDocument/2006/relationships/oleObject" Target="../embeddings/oleObject20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202.bin"/><Relationship Id="rId4" Type="http://schemas.openxmlformats.org/officeDocument/2006/relationships/image" Target="../media/image44.wmf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.wmf"/><Relationship Id="rId18" Type="http://schemas.openxmlformats.org/officeDocument/2006/relationships/oleObject" Target="../embeddings/oleObject212.bin"/><Relationship Id="rId26" Type="http://schemas.openxmlformats.org/officeDocument/2006/relationships/image" Target="../media/image31.wmf"/><Relationship Id="rId3" Type="http://schemas.openxmlformats.org/officeDocument/2006/relationships/oleObject" Target="../embeddings/oleObject204.bin"/><Relationship Id="rId21" Type="http://schemas.openxmlformats.org/officeDocument/2006/relationships/image" Target="../media/image28.wmf"/><Relationship Id="rId34" Type="http://schemas.openxmlformats.org/officeDocument/2006/relationships/oleObject" Target="../embeddings/oleObject222.bin"/><Relationship Id="rId7" Type="http://schemas.openxmlformats.org/officeDocument/2006/relationships/oleObject" Target="../embeddings/oleObject206.bin"/><Relationship Id="rId12" Type="http://schemas.openxmlformats.org/officeDocument/2006/relationships/oleObject" Target="../embeddings/oleObject209.bin"/><Relationship Id="rId17" Type="http://schemas.openxmlformats.org/officeDocument/2006/relationships/image" Target="../media/image46.wmf"/><Relationship Id="rId25" Type="http://schemas.openxmlformats.org/officeDocument/2006/relationships/oleObject" Target="../embeddings/oleObject216.bin"/><Relationship Id="rId33" Type="http://schemas.openxmlformats.org/officeDocument/2006/relationships/image" Target="../media/image4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11.bin"/><Relationship Id="rId20" Type="http://schemas.openxmlformats.org/officeDocument/2006/relationships/oleObject" Target="../embeddings/oleObject213.bin"/><Relationship Id="rId29" Type="http://schemas.openxmlformats.org/officeDocument/2006/relationships/oleObject" Target="../embeddings/oleObject219.bin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4.wmf"/><Relationship Id="rId11" Type="http://schemas.openxmlformats.org/officeDocument/2006/relationships/image" Target="../media/image5.wmf"/><Relationship Id="rId24" Type="http://schemas.openxmlformats.org/officeDocument/2006/relationships/oleObject" Target="../embeddings/oleObject215.bin"/><Relationship Id="rId32" Type="http://schemas.openxmlformats.org/officeDocument/2006/relationships/oleObject" Target="../embeddings/oleObject221.bin"/><Relationship Id="rId5" Type="http://schemas.openxmlformats.org/officeDocument/2006/relationships/oleObject" Target="../embeddings/oleObject205.bin"/><Relationship Id="rId15" Type="http://schemas.openxmlformats.org/officeDocument/2006/relationships/image" Target="../media/image26.wmf"/><Relationship Id="rId23" Type="http://schemas.openxmlformats.org/officeDocument/2006/relationships/image" Target="../media/image30.wmf"/><Relationship Id="rId28" Type="http://schemas.openxmlformats.org/officeDocument/2006/relationships/oleObject" Target="../embeddings/oleObject218.bin"/><Relationship Id="rId10" Type="http://schemas.openxmlformats.org/officeDocument/2006/relationships/oleObject" Target="../embeddings/oleObject208.bin"/><Relationship Id="rId19" Type="http://schemas.openxmlformats.org/officeDocument/2006/relationships/image" Target="../media/image27.wmf"/><Relationship Id="rId31" Type="http://schemas.openxmlformats.org/officeDocument/2006/relationships/image" Target="../media/image32.wmf"/><Relationship Id="rId4" Type="http://schemas.openxmlformats.org/officeDocument/2006/relationships/image" Target="../media/image23.wmf"/><Relationship Id="rId9" Type="http://schemas.openxmlformats.org/officeDocument/2006/relationships/image" Target="../media/image11.wmf"/><Relationship Id="rId14" Type="http://schemas.openxmlformats.org/officeDocument/2006/relationships/oleObject" Target="../embeddings/oleObject210.bin"/><Relationship Id="rId22" Type="http://schemas.openxmlformats.org/officeDocument/2006/relationships/oleObject" Target="../embeddings/oleObject214.bin"/><Relationship Id="rId27" Type="http://schemas.openxmlformats.org/officeDocument/2006/relationships/oleObject" Target="../embeddings/oleObject217.bin"/><Relationship Id="rId30" Type="http://schemas.openxmlformats.org/officeDocument/2006/relationships/oleObject" Target="../embeddings/oleObject220.bin"/><Relationship Id="rId35" Type="http://schemas.openxmlformats.org/officeDocument/2006/relationships/image" Target="../media/image29.wmf"/><Relationship Id="rId8" Type="http://schemas.openxmlformats.org/officeDocument/2006/relationships/oleObject" Target="../embeddings/oleObject207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6.bin"/><Relationship Id="rId3" Type="http://schemas.openxmlformats.org/officeDocument/2006/relationships/oleObject" Target="../embeddings/oleObject223.bin"/><Relationship Id="rId7" Type="http://schemas.openxmlformats.org/officeDocument/2006/relationships/oleObject" Target="../embeddings/oleObject2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224.bin"/><Relationship Id="rId10" Type="http://schemas.openxmlformats.org/officeDocument/2006/relationships/image" Target="../media/image50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227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20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20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20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231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9.bin"/><Relationship Id="rId18" Type="http://schemas.openxmlformats.org/officeDocument/2006/relationships/oleObject" Target="../embeddings/oleObject12.bin"/><Relationship Id="rId26" Type="http://schemas.openxmlformats.org/officeDocument/2006/relationships/oleObject" Target="../embeddings/oleObject18.bin"/><Relationship Id="rId3" Type="http://schemas.openxmlformats.org/officeDocument/2006/relationships/oleObject" Target="../embeddings/oleObject4.bin"/><Relationship Id="rId21" Type="http://schemas.openxmlformats.org/officeDocument/2006/relationships/oleObject" Target="../embeddings/oleObject15.bin"/><Relationship Id="rId34" Type="http://schemas.openxmlformats.org/officeDocument/2006/relationships/oleObject" Target="../embeddings/oleObject22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9.wmf"/><Relationship Id="rId17" Type="http://schemas.openxmlformats.org/officeDocument/2006/relationships/oleObject" Target="../embeddings/oleObject11.bin"/><Relationship Id="rId25" Type="http://schemas.openxmlformats.org/officeDocument/2006/relationships/image" Target="../media/image13.wmf"/><Relationship Id="rId33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.wmf"/><Relationship Id="rId20" Type="http://schemas.openxmlformats.org/officeDocument/2006/relationships/oleObject" Target="../embeddings/oleObject14.bin"/><Relationship Id="rId29" Type="http://schemas.openxmlformats.org/officeDocument/2006/relationships/image" Target="../media/image15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8.bin"/><Relationship Id="rId24" Type="http://schemas.openxmlformats.org/officeDocument/2006/relationships/oleObject" Target="../embeddings/oleObject17.bin"/><Relationship Id="rId32" Type="http://schemas.openxmlformats.org/officeDocument/2006/relationships/oleObject" Target="../embeddings/oleObject21.bin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0.bin"/><Relationship Id="rId23" Type="http://schemas.openxmlformats.org/officeDocument/2006/relationships/image" Target="../media/image12.wmf"/><Relationship Id="rId28" Type="http://schemas.openxmlformats.org/officeDocument/2006/relationships/oleObject" Target="../embeddings/oleObject19.bin"/><Relationship Id="rId10" Type="http://schemas.openxmlformats.org/officeDocument/2006/relationships/image" Target="../media/image8.wmf"/><Relationship Id="rId19" Type="http://schemas.openxmlformats.org/officeDocument/2006/relationships/oleObject" Target="../embeddings/oleObject13.bin"/><Relationship Id="rId31" Type="http://schemas.openxmlformats.org/officeDocument/2006/relationships/image" Target="../media/image16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0.wmf"/><Relationship Id="rId22" Type="http://schemas.openxmlformats.org/officeDocument/2006/relationships/oleObject" Target="../embeddings/oleObject16.bin"/><Relationship Id="rId27" Type="http://schemas.openxmlformats.org/officeDocument/2006/relationships/image" Target="../media/image14.wmf"/><Relationship Id="rId30" Type="http://schemas.openxmlformats.org/officeDocument/2006/relationships/oleObject" Target="../embeddings/oleObject20.bin"/><Relationship Id="rId35" Type="http://schemas.openxmlformats.org/officeDocument/2006/relationships/image" Target="../media/image18.wmf"/><Relationship Id="rId8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8.bin"/><Relationship Id="rId18" Type="http://schemas.openxmlformats.org/officeDocument/2006/relationships/image" Target="../media/image9.wmf"/><Relationship Id="rId26" Type="http://schemas.openxmlformats.org/officeDocument/2006/relationships/oleObject" Target="../embeddings/oleObject36.bin"/><Relationship Id="rId3" Type="http://schemas.openxmlformats.org/officeDocument/2006/relationships/oleObject" Target="../embeddings/oleObject23.bin"/><Relationship Id="rId21" Type="http://schemas.openxmlformats.org/officeDocument/2006/relationships/oleObject" Target="../embeddings/oleObject32.bin"/><Relationship Id="rId34" Type="http://schemas.openxmlformats.org/officeDocument/2006/relationships/oleObject" Target="../embeddings/oleObject41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30.bin"/><Relationship Id="rId25" Type="http://schemas.openxmlformats.org/officeDocument/2006/relationships/oleObject" Target="../embeddings/oleObject35.bin"/><Relationship Id="rId33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wmf"/><Relationship Id="rId20" Type="http://schemas.openxmlformats.org/officeDocument/2006/relationships/image" Target="../media/image10.wmf"/><Relationship Id="rId29" Type="http://schemas.openxmlformats.org/officeDocument/2006/relationships/image" Target="../media/image12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27.bin"/><Relationship Id="rId24" Type="http://schemas.openxmlformats.org/officeDocument/2006/relationships/oleObject" Target="../embeddings/oleObject34.bin"/><Relationship Id="rId32" Type="http://schemas.openxmlformats.org/officeDocument/2006/relationships/oleObject" Target="../embeddings/oleObject40.bin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9.bin"/><Relationship Id="rId23" Type="http://schemas.openxmlformats.org/officeDocument/2006/relationships/oleObject" Target="../embeddings/oleObject33.bin"/><Relationship Id="rId28" Type="http://schemas.openxmlformats.org/officeDocument/2006/relationships/oleObject" Target="../embeddings/oleObject38.bin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31.bin"/><Relationship Id="rId31" Type="http://schemas.openxmlformats.org/officeDocument/2006/relationships/image" Target="../media/image13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7.wmf"/><Relationship Id="rId22" Type="http://schemas.openxmlformats.org/officeDocument/2006/relationships/image" Target="../media/image11.wmf"/><Relationship Id="rId27" Type="http://schemas.openxmlformats.org/officeDocument/2006/relationships/oleObject" Target="../embeddings/oleObject37.bin"/><Relationship Id="rId30" Type="http://schemas.openxmlformats.org/officeDocument/2006/relationships/oleObject" Target="../embeddings/oleObject39.bin"/><Relationship Id="rId35" Type="http://schemas.openxmlformats.org/officeDocument/2006/relationships/oleObject" Target="../embeddings/oleObject42.bin"/><Relationship Id="rId8" Type="http://schemas.openxmlformats.org/officeDocument/2006/relationships/image" Target="../media/image18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09600"/>
            <a:ext cx="9906000" cy="1470025"/>
          </a:xfrm>
        </p:spPr>
        <p:txBody>
          <a:bodyPr/>
          <a:lstStyle/>
          <a:p>
            <a:r>
              <a:rPr lang="en-IN" sz="3200" b="1" dirty="0" smtClean="0"/>
              <a:t>Course Code: </a:t>
            </a:r>
            <a:r>
              <a:rPr lang="en-GB" sz="3200" dirty="0" smtClean="0"/>
              <a:t>CSC211A</a:t>
            </a:r>
            <a:r>
              <a:rPr lang="en-IN" sz="3200" b="1" dirty="0" smtClean="0"/>
              <a:t/>
            </a:r>
            <a:br>
              <a:rPr lang="en-IN" sz="3200" b="1" dirty="0" smtClean="0"/>
            </a:br>
            <a:r>
              <a:rPr lang="en-IN" sz="3200" b="1" dirty="0" smtClean="0"/>
              <a:t/>
            </a:r>
            <a:br>
              <a:rPr lang="en-IN" sz="3200" b="1" dirty="0" smtClean="0"/>
            </a:br>
            <a:r>
              <a:rPr lang="en-IN" sz="3200" b="1" dirty="0" smtClean="0"/>
              <a:t>Course Title: </a:t>
            </a:r>
            <a:r>
              <a:rPr lang="en-GB" sz="3200" dirty="0" smtClean="0"/>
              <a:t>Formal </a:t>
            </a:r>
            <a:r>
              <a:rPr lang="en-GB" sz="3200" dirty="0"/>
              <a:t>Languages and Automata Theory</a:t>
            </a:r>
            <a:endParaRPr lang="en-IN" sz="32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3276600"/>
            <a:ext cx="9753600" cy="2971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 smtClean="0"/>
              <a:t>Course Leader: </a:t>
            </a:r>
          </a:p>
          <a:p>
            <a:pPr algn="l"/>
            <a:r>
              <a:rPr lang="en-IN" sz="2000" b="1" dirty="0" smtClean="0"/>
              <a:t>			</a:t>
            </a:r>
            <a:r>
              <a:rPr lang="en-IN" sz="2000" b="1" dirty="0" smtClean="0"/>
              <a:t>	      </a:t>
            </a:r>
            <a:r>
              <a:rPr lang="en-IN" sz="3200" dirty="0" smtClean="0"/>
              <a:t>Prakash P</a:t>
            </a:r>
            <a:endParaRPr lang="en-IN" sz="3200" dirty="0" smtClean="0"/>
          </a:p>
          <a:p>
            <a:r>
              <a:rPr lang="en-IN" sz="2800" smtClean="0">
                <a:hlinkClick r:id="rId2"/>
              </a:rPr>
              <a:t>prakashp.cs.et@msruas.ac.in</a:t>
            </a:r>
            <a:endParaRPr lang="en-IN" sz="2800" dirty="0"/>
          </a:p>
          <a:p>
            <a:pPr algn="l"/>
            <a:endParaRPr lang="en-IN" sz="3200" dirty="0" smtClean="0"/>
          </a:p>
          <a:p>
            <a:pPr algn="l"/>
            <a:r>
              <a:rPr lang="en-IN" sz="2000" b="1" dirty="0" smtClean="0"/>
              <a:t>		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90800" y="2718123"/>
            <a:ext cx="594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latin typeface="+mj-lt"/>
                <a:ea typeface="+mj-ea"/>
                <a:cs typeface="+mj-cs"/>
              </a:rPr>
              <a:t>Lecture 6:Equivalence </a:t>
            </a:r>
            <a:r>
              <a:rPr lang="en-US" sz="2800" b="1" dirty="0" smtClean="0">
                <a:latin typeface="+mj-lt"/>
                <a:ea typeface="+mj-ea"/>
                <a:cs typeface="+mj-cs"/>
              </a:rPr>
              <a:t>of NFA and DFA</a:t>
            </a:r>
            <a:endParaRPr lang="en-US" sz="28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3435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9" name="Text Box 1027"/>
          <p:cNvSpPr txBox="1">
            <a:spLocks noChangeArrowheads="1"/>
          </p:cNvSpPr>
          <p:nvPr/>
        </p:nvSpPr>
        <p:spPr bwMode="auto">
          <a:xfrm>
            <a:off x="1143000" y="1600200"/>
            <a:ext cx="1791131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Languages </a:t>
            </a:r>
          </a:p>
          <a:p>
            <a:r>
              <a:rPr lang="en-US" altLang="en-US" sz="2800" dirty="0"/>
              <a:t>accepted</a:t>
            </a:r>
          </a:p>
          <a:p>
            <a:r>
              <a:rPr lang="en-US" altLang="en-US" sz="2800" dirty="0"/>
              <a:t>by NFAs</a:t>
            </a:r>
          </a:p>
        </p:txBody>
      </p:sp>
      <p:sp>
        <p:nvSpPr>
          <p:cNvPr id="173060" name="Text Box 1028"/>
          <p:cNvSpPr txBox="1">
            <a:spLocks noChangeArrowheads="1"/>
          </p:cNvSpPr>
          <p:nvPr/>
        </p:nvSpPr>
        <p:spPr bwMode="auto">
          <a:xfrm>
            <a:off x="5791200" y="1600200"/>
            <a:ext cx="21336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/>
              <a:t>Languages </a:t>
            </a:r>
          </a:p>
          <a:p>
            <a:r>
              <a:rPr lang="en-US" altLang="en-US" sz="2800" dirty="0"/>
              <a:t>accepted</a:t>
            </a:r>
          </a:p>
          <a:p>
            <a:r>
              <a:rPr lang="en-US" altLang="en-US" sz="2800" dirty="0"/>
              <a:t>by DFAs</a:t>
            </a:r>
          </a:p>
        </p:txBody>
      </p:sp>
      <p:sp>
        <p:nvSpPr>
          <p:cNvPr id="173061" name="AutoShape 1029"/>
          <p:cNvSpPr>
            <a:spLocks/>
          </p:cNvSpPr>
          <p:nvPr/>
        </p:nvSpPr>
        <p:spPr bwMode="auto">
          <a:xfrm>
            <a:off x="838200" y="16002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062" name="AutoShape 1030"/>
          <p:cNvSpPr>
            <a:spLocks/>
          </p:cNvSpPr>
          <p:nvPr/>
        </p:nvSpPr>
        <p:spPr bwMode="auto">
          <a:xfrm>
            <a:off x="5486400" y="16002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063" name="AutoShape 1031"/>
          <p:cNvSpPr>
            <a:spLocks/>
          </p:cNvSpPr>
          <p:nvPr/>
        </p:nvSpPr>
        <p:spPr bwMode="auto">
          <a:xfrm flipH="1">
            <a:off x="8077200" y="16002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064" name="AutoShape 1032"/>
          <p:cNvSpPr>
            <a:spLocks/>
          </p:cNvSpPr>
          <p:nvPr/>
        </p:nvSpPr>
        <p:spPr bwMode="auto">
          <a:xfrm flipH="1">
            <a:off x="3352800" y="16002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73065" name="Object 1033"/>
          <p:cNvGraphicFramePr>
            <a:graphicFrameLocks noChangeAspect="1"/>
          </p:cNvGraphicFramePr>
          <p:nvPr/>
        </p:nvGraphicFramePr>
        <p:xfrm>
          <a:off x="4038601" y="2133601"/>
          <a:ext cx="938213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3" name="Equation" r:id="rId3" imgW="393480" imgH="368280" progId="Equation.3">
                  <p:embed/>
                </p:oleObj>
              </mc:Choice>
              <mc:Fallback>
                <p:oleObj name="Equation" r:id="rId3" imgW="3934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1" y="2133601"/>
                        <a:ext cx="938213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066" name="Text Box 1034"/>
          <p:cNvSpPr txBox="1">
            <a:spLocks noChangeArrowheads="1"/>
          </p:cNvSpPr>
          <p:nvPr/>
        </p:nvSpPr>
        <p:spPr bwMode="auto">
          <a:xfrm>
            <a:off x="3733801" y="304800"/>
            <a:ext cx="1618072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/>
              <a:t>Step 1</a:t>
            </a:r>
          </a:p>
        </p:txBody>
      </p:sp>
      <p:sp>
        <p:nvSpPr>
          <p:cNvPr id="173067" name="Text Box 1035"/>
          <p:cNvSpPr txBox="1">
            <a:spLocks noChangeArrowheads="1"/>
          </p:cNvSpPr>
          <p:nvPr/>
        </p:nvSpPr>
        <p:spPr bwMode="auto">
          <a:xfrm>
            <a:off x="700088" y="3911600"/>
            <a:ext cx="107337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rgbClr val="FF0000"/>
                </a:solidFill>
              </a:rPr>
              <a:t>Proof:</a:t>
            </a:r>
          </a:p>
        </p:txBody>
      </p:sp>
      <p:sp>
        <p:nvSpPr>
          <p:cNvPr id="173068" name="Text Box 1036"/>
          <p:cNvSpPr txBox="1">
            <a:spLocks noChangeArrowheads="1"/>
          </p:cNvSpPr>
          <p:nvPr/>
        </p:nvSpPr>
        <p:spPr bwMode="auto">
          <a:xfrm>
            <a:off x="2133601" y="3962400"/>
            <a:ext cx="41962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Every DFA is trivially an NFA</a:t>
            </a:r>
          </a:p>
        </p:txBody>
      </p:sp>
      <p:sp>
        <p:nvSpPr>
          <p:cNvPr id="173069" name="Text Box 1037"/>
          <p:cNvSpPr txBox="1">
            <a:spLocks noChangeArrowheads="1"/>
          </p:cNvSpPr>
          <p:nvPr/>
        </p:nvSpPr>
        <p:spPr bwMode="auto">
          <a:xfrm>
            <a:off x="1143000" y="5243540"/>
            <a:ext cx="86105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/>
              <a:t>A language accepted by a </a:t>
            </a:r>
            <a:r>
              <a:rPr lang="en-US" altLang="en-US" sz="2800" dirty="0" smtClean="0"/>
              <a:t>DFA is </a:t>
            </a:r>
            <a:r>
              <a:rPr lang="en-US" altLang="en-US" sz="2800" dirty="0"/>
              <a:t>also accepted by an NFA</a:t>
            </a:r>
          </a:p>
        </p:txBody>
      </p:sp>
    </p:spTree>
    <p:extLst>
      <p:ext uri="{BB962C8B-B14F-4D97-AF65-F5344CB8AC3E}">
        <p14:creationId xmlns:p14="http://schemas.microsoft.com/office/powerpoint/2010/main" val="3814754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Text Box 1026"/>
          <p:cNvSpPr txBox="1">
            <a:spLocks noChangeArrowheads="1"/>
          </p:cNvSpPr>
          <p:nvPr/>
        </p:nvSpPr>
        <p:spPr bwMode="auto">
          <a:xfrm>
            <a:off x="1143000" y="1600200"/>
            <a:ext cx="1791131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Languages </a:t>
            </a:r>
          </a:p>
          <a:p>
            <a:r>
              <a:rPr lang="en-US" altLang="en-US" sz="2800" dirty="0"/>
              <a:t>accepted</a:t>
            </a:r>
          </a:p>
          <a:p>
            <a:r>
              <a:rPr lang="en-US" altLang="en-US" sz="2800" dirty="0"/>
              <a:t>by NFAs</a:t>
            </a:r>
          </a:p>
        </p:txBody>
      </p:sp>
      <p:sp>
        <p:nvSpPr>
          <p:cNvPr id="179203" name="Text Box 1027"/>
          <p:cNvSpPr txBox="1">
            <a:spLocks noChangeArrowheads="1"/>
          </p:cNvSpPr>
          <p:nvPr/>
        </p:nvSpPr>
        <p:spPr bwMode="auto">
          <a:xfrm>
            <a:off x="5791200" y="1600200"/>
            <a:ext cx="1791131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Languages </a:t>
            </a:r>
          </a:p>
          <a:p>
            <a:r>
              <a:rPr lang="en-US" altLang="en-US" sz="2800" dirty="0"/>
              <a:t>accepted</a:t>
            </a:r>
          </a:p>
          <a:p>
            <a:r>
              <a:rPr lang="en-US" altLang="en-US" sz="2800" dirty="0"/>
              <a:t>by DFAs</a:t>
            </a:r>
          </a:p>
        </p:txBody>
      </p:sp>
      <p:sp>
        <p:nvSpPr>
          <p:cNvPr id="179204" name="AutoShape 1028"/>
          <p:cNvSpPr>
            <a:spLocks/>
          </p:cNvSpPr>
          <p:nvPr/>
        </p:nvSpPr>
        <p:spPr bwMode="auto">
          <a:xfrm>
            <a:off x="838200" y="16002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9205" name="AutoShape 1029"/>
          <p:cNvSpPr>
            <a:spLocks/>
          </p:cNvSpPr>
          <p:nvPr/>
        </p:nvSpPr>
        <p:spPr bwMode="auto">
          <a:xfrm>
            <a:off x="5486400" y="16002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9206" name="AutoShape 1030"/>
          <p:cNvSpPr>
            <a:spLocks/>
          </p:cNvSpPr>
          <p:nvPr/>
        </p:nvSpPr>
        <p:spPr bwMode="auto">
          <a:xfrm flipH="1">
            <a:off x="8077200" y="16002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9207" name="AutoShape 1031"/>
          <p:cNvSpPr>
            <a:spLocks/>
          </p:cNvSpPr>
          <p:nvPr/>
        </p:nvSpPr>
        <p:spPr bwMode="auto">
          <a:xfrm flipH="1">
            <a:off x="3352800" y="16002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79208" name="Object 1032"/>
          <p:cNvGraphicFramePr>
            <a:graphicFrameLocks noChangeAspect="1"/>
          </p:cNvGraphicFramePr>
          <p:nvPr/>
        </p:nvGraphicFramePr>
        <p:xfrm>
          <a:off x="4038601" y="2133601"/>
          <a:ext cx="938213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37" name="Equation" r:id="rId3" imgW="393480" imgH="368280" progId="Equation.3">
                  <p:embed/>
                </p:oleObj>
              </mc:Choice>
              <mc:Fallback>
                <p:oleObj name="Equation" r:id="rId3" imgW="3934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1" y="2133601"/>
                        <a:ext cx="938213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9209" name="Text Box 1033"/>
          <p:cNvSpPr txBox="1">
            <a:spLocks noChangeArrowheads="1"/>
          </p:cNvSpPr>
          <p:nvPr/>
        </p:nvSpPr>
        <p:spPr bwMode="auto">
          <a:xfrm>
            <a:off x="3733801" y="304800"/>
            <a:ext cx="1618072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/>
              <a:t>Step 2</a:t>
            </a:r>
          </a:p>
        </p:txBody>
      </p:sp>
      <p:sp>
        <p:nvSpPr>
          <p:cNvPr id="179210" name="Text Box 1034"/>
          <p:cNvSpPr txBox="1">
            <a:spLocks noChangeArrowheads="1"/>
          </p:cNvSpPr>
          <p:nvPr/>
        </p:nvSpPr>
        <p:spPr bwMode="auto">
          <a:xfrm>
            <a:off x="669925" y="3987800"/>
            <a:ext cx="107337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rgbClr val="FF0000"/>
                </a:solidFill>
              </a:rPr>
              <a:t>Proof:</a:t>
            </a:r>
          </a:p>
        </p:txBody>
      </p:sp>
      <p:sp>
        <p:nvSpPr>
          <p:cNvPr id="179211" name="Text Box 1035"/>
          <p:cNvSpPr txBox="1">
            <a:spLocks noChangeArrowheads="1"/>
          </p:cNvSpPr>
          <p:nvPr/>
        </p:nvSpPr>
        <p:spPr bwMode="auto">
          <a:xfrm>
            <a:off x="1828801" y="3962401"/>
            <a:ext cx="7391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/>
              <a:t>Any NFA can be converted to an equivalent DFA</a:t>
            </a:r>
          </a:p>
        </p:txBody>
      </p:sp>
      <p:sp>
        <p:nvSpPr>
          <p:cNvPr id="179212" name="Text Box 1036"/>
          <p:cNvSpPr txBox="1">
            <a:spLocks noChangeArrowheads="1"/>
          </p:cNvSpPr>
          <p:nvPr/>
        </p:nvSpPr>
        <p:spPr bwMode="auto">
          <a:xfrm>
            <a:off x="1066800" y="5511801"/>
            <a:ext cx="8610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/>
              <a:t>A language accepted by an </a:t>
            </a:r>
            <a:r>
              <a:rPr lang="en-US" altLang="en-US" sz="2800" dirty="0" smtClean="0"/>
              <a:t>NFA is </a:t>
            </a:r>
            <a:r>
              <a:rPr lang="en-US" altLang="en-US" sz="2800" dirty="0"/>
              <a:t>also accepted by a DFA</a:t>
            </a:r>
          </a:p>
        </p:txBody>
      </p:sp>
    </p:spTree>
    <p:extLst>
      <p:ext uri="{BB962C8B-B14F-4D97-AF65-F5344CB8AC3E}">
        <p14:creationId xmlns:p14="http://schemas.microsoft.com/office/powerpoint/2010/main" val="429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NFA to DFA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  </a:t>
            </a:r>
          </a:p>
        </p:txBody>
      </p:sp>
      <p:sp>
        <p:nvSpPr>
          <p:cNvPr id="102423" name="Text Box 23"/>
          <p:cNvSpPr txBox="1">
            <a:spLocks noChangeArrowheads="1"/>
          </p:cNvSpPr>
          <p:nvPr/>
        </p:nvSpPr>
        <p:spPr bwMode="auto">
          <a:xfrm>
            <a:off x="593725" y="863600"/>
            <a:ext cx="7847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 dirty="0"/>
              <a:t>NFA</a:t>
            </a:r>
            <a:endParaRPr lang="en-US" altLang="en-US" sz="2800" dirty="0"/>
          </a:p>
        </p:txBody>
      </p:sp>
      <p:sp>
        <p:nvSpPr>
          <p:cNvPr id="102424" name="Text Box 24"/>
          <p:cNvSpPr txBox="1">
            <a:spLocks noChangeArrowheads="1"/>
          </p:cNvSpPr>
          <p:nvPr/>
        </p:nvSpPr>
        <p:spPr bwMode="auto">
          <a:xfrm>
            <a:off x="508474" y="3440669"/>
            <a:ext cx="77348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 dirty="0"/>
              <a:t>DFA</a:t>
            </a:r>
            <a:endParaRPr lang="en-US" altLang="en-US" sz="2800" dirty="0"/>
          </a:p>
        </p:txBody>
      </p:sp>
      <p:grpSp>
        <p:nvGrpSpPr>
          <p:cNvPr id="2" name="Group 1"/>
          <p:cNvGrpSpPr/>
          <p:nvPr/>
        </p:nvGrpSpPr>
        <p:grpSpPr>
          <a:xfrm>
            <a:off x="1676401" y="1384300"/>
            <a:ext cx="5333999" cy="1816100"/>
            <a:chOff x="1676401" y="838200"/>
            <a:chExt cx="5333999" cy="1816100"/>
          </a:xfrm>
        </p:grpSpPr>
        <p:sp>
          <p:nvSpPr>
            <p:cNvPr id="102405" name="Oval 5"/>
            <p:cNvSpPr>
              <a:spLocks noChangeArrowheads="1"/>
            </p:cNvSpPr>
            <p:nvPr/>
          </p:nvSpPr>
          <p:spPr bwMode="auto">
            <a:xfrm>
              <a:off x="2286000" y="15240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06" name="Oval 6"/>
            <p:cNvSpPr>
              <a:spLocks noChangeArrowheads="1"/>
            </p:cNvSpPr>
            <p:nvPr/>
          </p:nvSpPr>
          <p:spPr bwMode="auto">
            <a:xfrm>
              <a:off x="4343400" y="15240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07" name="Oval 7"/>
            <p:cNvSpPr>
              <a:spLocks noChangeArrowheads="1"/>
            </p:cNvSpPr>
            <p:nvPr/>
          </p:nvSpPr>
          <p:spPr bwMode="auto">
            <a:xfrm>
              <a:off x="6400800" y="15240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08" name="Line 8"/>
            <p:cNvSpPr>
              <a:spLocks noChangeShapeType="1"/>
            </p:cNvSpPr>
            <p:nvPr/>
          </p:nvSpPr>
          <p:spPr bwMode="auto">
            <a:xfrm>
              <a:off x="2895600" y="18288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09" name="Line 9"/>
            <p:cNvSpPr>
              <a:spLocks noChangeShapeType="1"/>
            </p:cNvSpPr>
            <p:nvPr/>
          </p:nvSpPr>
          <p:spPr bwMode="auto">
            <a:xfrm>
              <a:off x="5029200" y="18288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11" name="Oval 11"/>
            <p:cNvSpPr>
              <a:spLocks noChangeArrowheads="1"/>
            </p:cNvSpPr>
            <p:nvPr/>
          </p:nvSpPr>
          <p:spPr bwMode="auto">
            <a:xfrm>
              <a:off x="4267200" y="1447800"/>
              <a:ext cx="762000" cy="762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12" name="Freeform 12"/>
            <p:cNvSpPr>
              <a:spLocks/>
            </p:cNvSpPr>
            <p:nvPr/>
          </p:nvSpPr>
          <p:spPr bwMode="auto">
            <a:xfrm>
              <a:off x="4229100" y="889000"/>
              <a:ext cx="762000" cy="635000"/>
            </a:xfrm>
            <a:custGeom>
              <a:avLst/>
              <a:gdLst>
                <a:gd name="T0" fmla="*/ 120 w 480"/>
                <a:gd name="T1" fmla="*/ 400 h 400"/>
                <a:gd name="T2" fmla="*/ 24 w 480"/>
                <a:gd name="T3" fmla="*/ 112 h 400"/>
                <a:gd name="T4" fmla="*/ 264 w 480"/>
                <a:gd name="T5" fmla="*/ 16 h 400"/>
                <a:gd name="T6" fmla="*/ 456 w 480"/>
                <a:gd name="T7" fmla="*/ 64 h 400"/>
                <a:gd name="T8" fmla="*/ 408 w 480"/>
                <a:gd name="T9" fmla="*/ 40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0" h="400">
                  <a:moveTo>
                    <a:pt x="120" y="400"/>
                  </a:moveTo>
                  <a:cubicBezTo>
                    <a:pt x="60" y="288"/>
                    <a:pt x="0" y="176"/>
                    <a:pt x="24" y="112"/>
                  </a:cubicBezTo>
                  <a:cubicBezTo>
                    <a:pt x="48" y="48"/>
                    <a:pt x="192" y="24"/>
                    <a:pt x="264" y="16"/>
                  </a:cubicBezTo>
                  <a:cubicBezTo>
                    <a:pt x="336" y="8"/>
                    <a:pt x="432" y="0"/>
                    <a:pt x="456" y="64"/>
                  </a:cubicBezTo>
                  <a:cubicBezTo>
                    <a:pt x="480" y="128"/>
                    <a:pt x="444" y="264"/>
                    <a:pt x="408" y="40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13" name="Freeform 13"/>
            <p:cNvSpPr>
              <a:spLocks/>
            </p:cNvSpPr>
            <p:nvPr/>
          </p:nvSpPr>
          <p:spPr bwMode="auto">
            <a:xfrm>
              <a:off x="2590800" y="2057400"/>
              <a:ext cx="3898900" cy="596900"/>
            </a:xfrm>
            <a:custGeom>
              <a:avLst/>
              <a:gdLst>
                <a:gd name="T0" fmla="*/ 2448 w 2456"/>
                <a:gd name="T1" fmla="*/ 0 h 376"/>
                <a:gd name="T2" fmla="*/ 2112 w 2456"/>
                <a:gd name="T3" fmla="*/ 288 h 376"/>
                <a:gd name="T4" fmla="*/ 384 w 2456"/>
                <a:gd name="T5" fmla="*/ 336 h 376"/>
                <a:gd name="T6" fmla="*/ 0 w 2456"/>
                <a:gd name="T7" fmla="*/ 4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56" h="376">
                  <a:moveTo>
                    <a:pt x="2448" y="0"/>
                  </a:moveTo>
                  <a:cubicBezTo>
                    <a:pt x="2452" y="116"/>
                    <a:pt x="2456" y="232"/>
                    <a:pt x="2112" y="288"/>
                  </a:cubicBezTo>
                  <a:cubicBezTo>
                    <a:pt x="1768" y="344"/>
                    <a:pt x="736" y="376"/>
                    <a:pt x="384" y="336"/>
                  </a:cubicBezTo>
                  <a:cubicBezTo>
                    <a:pt x="32" y="296"/>
                    <a:pt x="16" y="172"/>
                    <a:pt x="0" y="4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14" name="Line 14"/>
            <p:cNvSpPr>
              <a:spLocks noChangeShapeType="1"/>
            </p:cNvSpPr>
            <p:nvPr/>
          </p:nvSpPr>
          <p:spPr bwMode="auto">
            <a:xfrm>
              <a:off x="1752600" y="18288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02415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41016830"/>
                </p:ext>
              </p:extLst>
            </p:nvPr>
          </p:nvGraphicFramePr>
          <p:xfrm>
            <a:off x="3429001" y="1524000"/>
            <a:ext cx="2651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880" name="Equation" r:id="rId3" imgW="266400" imgH="279360" progId="Equation.3">
                    <p:embed/>
                  </p:oleObj>
                </mc:Choice>
                <mc:Fallback>
                  <p:oleObj name="Equation" r:id="rId3" imgW="266400" imgH="27936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9001" y="1524000"/>
                          <a:ext cx="2651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16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18457736"/>
                </p:ext>
              </p:extLst>
            </p:nvPr>
          </p:nvGraphicFramePr>
          <p:xfrm>
            <a:off x="5181601" y="2209801"/>
            <a:ext cx="252413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881" name="Equation" r:id="rId5" imgW="253800" imgH="393480" progId="Equation.3">
                    <p:embed/>
                  </p:oleObj>
                </mc:Choice>
                <mc:Fallback>
                  <p:oleObj name="Equation" r:id="rId5" imgW="253800" imgH="39348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1601" y="2209801"/>
                          <a:ext cx="252413" cy="392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17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58048260"/>
                </p:ext>
              </p:extLst>
            </p:nvPr>
          </p:nvGraphicFramePr>
          <p:xfrm>
            <a:off x="5029201" y="838200"/>
            <a:ext cx="2651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882" name="Equation" r:id="rId7" imgW="266400" imgH="279360" progId="Equation.3">
                    <p:embed/>
                  </p:oleObj>
                </mc:Choice>
                <mc:Fallback>
                  <p:oleObj name="Equation" r:id="rId7" imgW="266400" imgH="27936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9201" y="838200"/>
                          <a:ext cx="2651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19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11894932"/>
                </p:ext>
              </p:extLst>
            </p:nvPr>
          </p:nvGraphicFramePr>
          <p:xfrm>
            <a:off x="5562601" y="1447800"/>
            <a:ext cx="303213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883" name="Equation" r:id="rId8" imgW="304560" imgH="380880" progId="Equation.3">
                    <p:embed/>
                  </p:oleObj>
                </mc:Choice>
                <mc:Fallback>
                  <p:oleObj name="Equation" r:id="rId8" imgW="304560" imgH="38088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62601" y="1447800"/>
                          <a:ext cx="303213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20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47755396"/>
                </p:ext>
              </p:extLst>
            </p:nvPr>
          </p:nvGraphicFramePr>
          <p:xfrm>
            <a:off x="2362201" y="1524001"/>
            <a:ext cx="430213" cy="531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884" name="Equation" r:id="rId10" imgW="431640" imgH="533160" progId="Equation.3">
                    <p:embed/>
                  </p:oleObj>
                </mc:Choice>
                <mc:Fallback>
                  <p:oleObj name="Equation" r:id="rId10" imgW="431640" imgH="53316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2201" y="1524001"/>
                          <a:ext cx="430213" cy="531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21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05708508"/>
                </p:ext>
              </p:extLst>
            </p:nvPr>
          </p:nvGraphicFramePr>
          <p:xfrm>
            <a:off x="4449763" y="1528763"/>
            <a:ext cx="368300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885" name="Equation" r:id="rId12" imgW="368280" imgH="520560" progId="Equation.3">
                    <p:embed/>
                  </p:oleObj>
                </mc:Choice>
                <mc:Fallback>
                  <p:oleObj name="Equation" r:id="rId12" imgW="368280" imgH="52056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9763" y="1528763"/>
                          <a:ext cx="368300" cy="520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22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23034766"/>
                </p:ext>
              </p:extLst>
            </p:nvPr>
          </p:nvGraphicFramePr>
          <p:xfrm>
            <a:off x="6470651" y="1528763"/>
            <a:ext cx="442913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886" name="Equation" r:id="rId14" imgW="444240" imgH="520560" progId="Equation.3">
                    <p:embed/>
                  </p:oleObj>
                </mc:Choice>
                <mc:Fallback>
                  <p:oleObj name="Equation" r:id="rId14" imgW="444240" imgH="52056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70651" y="1528763"/>
                          <a:ext cx="442913" cy="520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28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39965721"/>
                </p:ext>
              </p:extLst>
            </p:nvPr>
          </p:nvGraphicFramePr>
          <p:xfrm>
            <a:off x="1676401" y="914400"/>
            <a:ext cx="544513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887" name="Equation" r:id="rId16" imgW="545760" imgH="393480" progId="Equation.3">
                    <p:embed/>
                  </p:oleObj>
                </mc:Choice>
                <mc:Fallback>
                  <p:oleObj name="Equation" r:id="rId16" imgW="54576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6401" y="914400"/>
                          <a:ext cx="544513" cy="393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"/>
          <p:cNvGrpSpPr/>
          <p:nvPr/>
        </p:nvGrpSpPr>
        <p:grpSpPr>
          <a:xfrm>
            <a:off x="2209801" y="3810001"/>
            <a:ext cx="1676399" cy="1523999"/>
            <a:chOff x="1600201" y="3581401"/>
            <a:chExt cx="1676399" cy="1523999"/>
          </a:xfrm>
        </p:grpSpPr>
        <p:sp>
          <p:nvSpPr>
            <p:cNvPr id="102425" name="Oval 25"/>
            <p:cNvSpPr>
              <a:spLocks noChangeArrowheads="1"/>
            </p:cNvSpPr>
            <p:nvPr/>
          </p:nvSpPr>
          <p:spPr bwMode="auto">
            <a:xfrm>
              <a:off x="2209800" y="4114800"/>
              <a:ext cx="10668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02426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36873497"/>
                </p:ext>
              </p:extLst>
            </p:nvPr>
          </p:nvGraphicFramePr>
          <p:xfrm>
            <a:off x="2362201" y="4343401"/>
            <a:ext cx="773113" cy="531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888" name="Equation" r:id="rId18" imgW="774360" imgH="533160" progId="Equation.3">
                    <p:embed/>
                  </p:oleObj>
                </mc:Choice>
                <mc:Fallback>
                  <p:oleObj name="Equation" r:id="rId18" imgW="774360" imgH="53316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2201" y="4343401"/>
                          <a:ext cx="773113" cy="531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427" name="Line 27"/>
            <p:cNvSpPr>
              <a:spLocks noChangeShapeType="1"/>
            </p:cNvSpPr>
            <p:nvPr/>
          </p:nvSpPr>
          <p:spPr bwMode="auto">
            <a:xfrm>
              <a:off x="1676400" y="46482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02429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23627098"/>
                </p:ext>
              </p:extLst>
            </p:nvPr>
          </p:nvGraphicFramePr>
          <p:xfrm>
            <a:off x="1600201" y="3581401"/>
            <a:ext cx="646113" cy="430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889" name="Equation" r:id="rId20" imgW="647640" imgH="431640" progId="Equation.3">
                    <p:embed/>
                  </p:oleObj>
                </mc:Choice>
                <mc:Fallback>
                  <p:oleObj name="Equation" r:id="rId20" imgW="64764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0201" y="3581401"/>
                          <a:ext cx="646113" cy="430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032148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NFA to DFA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 </a:t>
            </a:r>
          </a:p>
        </p:txBody>
      </p:sp>
      <p:sp>
        <p:nvSpPr>
          <p:cNvPr id="103444" name="Text Box 20"/>
          <p:cNvSpPr txBox="1">
            <a:spLocks noChangeArrowheads="1"/>
          </p:cNvSpPr>
          <p:nvPr/>
        </p:nvSpPr>
        <p:spPr bwMode="auto">
          <a:xfrm>
            <a:off x="593725" y="1383268"/>
            <a:ext cx="7847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 dirty="0"/>
              <a:t>NFA</a:t>
            </a:r>
            <a:endParaRPr lang="en-US" altLang="en-US" sz="2800" dirty="0"/>
          </a:p>
        </p:txBody>
      </p:sp>
      <p:sp>
        <p:nvSpPr>
          <p:cNvPr id="103445" name="Text Box 21"/>
          <p:cNvSpPr txBox="1">
            <a:spLocks noChangeArrowheads="1"/>
          </p:cNvSpPr>
          <p:nvPr/>
        </p:nvSpPr>
        <p:spPr bwMode="auto">
          <a:xfrm>
            <a:off x="533400" y="3505200"/>
            <a:ext cx="77348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 dirty="0"/>
              <a:t>DFA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828800" y="4191000"/>
            <a:ext cx="4953000" cy="1371600"/>
            <a:chOff x="1676400" y="3962400"/>
            <a:chExt cx="4953000" cy="1371600"/>
          </a:xfrm>
        </p:grpSpPr>
        <p:sp>
          <p:nvSpPr>
            <p:cNvPr id="103446" name="Oval 22"/>
            <p:cNvSpPr>
              <a:spLocks noChangeArrowheads="1"/>
            </p:cNvSpPr>
            <p:nvPr/>
          </p:nvSpPr>
          <p:spPr bwMode="auto">
            <a:xfrm>
              <a:off x="2209800" y="4114800"/>
              <a:ext cx="10668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03447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93222273"/>
                </p:ext>
              </p:extLst>
            </p:nvPr>
          </p:nvGraphicFramePr>
          <p:xfrm>
            <a:off x="2362201" y="4343401"/>
            <a:ext cx="773113" cy="531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022" name="Equation" r:id="rId3" imgW="774360" imgH="533160" progId="Equation.3">
                    <p:embed/>
                  </p:oleObj>
                </mc:Choice>
                <mc:Fallback>
                  <p:oleObj name="Equation" r:id="rId3" imgW="774360" imgH="53316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2201" y="4343401"/>
                          <a:ext cx="773113" cy="531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448" name="Line 24"/>
            <p:cNvSpPr>
              <a:spLocks noChangeShapeType="1"/>
            </p:cNvSpPr>
            <p:nvPr/>
          </p:nvSpPr>
          <p:spPr bwMode="auto">
            <a:xfrm>
              <a:off x="1676400" y="46482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9" name="Oval 25"/>
            <p:cNvSpPr>
              <a:spLocks noChangeArrowheads="1"/>
            </p:cNvSpPr>
            <p:nvPr/>
          </p:nvSpPr>
          <p:spPr bwMode="auto">
            <a:xfrm>
              <a:off x="5181600" y="3962400"/>
              <a:ext cx="1447800" cy="1371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50" name="Line 26"/>
            <p:cNvSpPr>
              <a:spLocks noChangeShapeType="1"/>
            </p:cNvSpPr>
            <p:nvPr/>
          </p:nvSpPr>
          <p:spPr bwMode="auto">
            <a:xfrm>
              <a:off x="3276600" y="4648200"/>
              <a:ext cx="1905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03451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81653077"/>
                </p:ext>
              </p:extLst>
            </p:nvPr>
          </p:nvGraphicFramePr>
          <p:xfrm>
            <a:off x="5257800" y="4419600"/>
            <a:ext cx="1320800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023" name="Equation" r:id="rId5" imgW="1320480" imgH="520560" progId="Equation.3">
                    <p:embed/>
                  </p:oleObj>
                </mc:Choice>
                <mc:Fallback>
                  <p:oleObj name="Equation" r:id="rId5" imgW="1320480" imgH="52056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57800" y="4419600"/>
                          <a:ext cx="1320800" cy="520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452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86830687"/>
                </p:ext>
              </p:extLst>
            </p:nvPr>
          </p:nvGraphicFramePr>
          <p:xfrm>
            <a:off x="4038601" y="4267200"/>
            <a:ext cx="2651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024" name="Equation" r:id="rId7" imgW="266400" imgH="279360" progId="Equation.3">
                    <p:embed/>
                  </p:oleObj>
                </mc:Choice>
                <mc:Fallback>
                  <p:oleObj name="Equation" r:id="rId7" imgW="266400" imgH="27936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8601" y="4267200"/>
                          <a:ext cx="2651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" name="Group 1"/>
          <p:cNvGrpSpPr/>
          <p:nvPr/>
        </p:nvGrpSpPr>
        <p:grpSpPr>
          <a:xfrm>
            <a:off x="1828801" y="1231900"/>
            <a:ext cx="5333999" cy="1816100"/>
            <a:chOff x="1676401" y="838200"/>
            <a:chExt cx="5333999" cy="1816100"/>
          </a:xfrm>
        </p:grpSpPr>
        <p:sp>
          <p:nvSpPr>
            <p:cNvPr id="103428" name="Oval 4"/>
            <p:cNvSpPr>
              <a:spLocks noChangeArrowheads="1"/>
            </p:cNvSpPr>
            <p:nvPr/>
          </p:nvSpPr>
          <p:spPr bwMode="auto">
            <a:xfrm>
              <a:off x="2286000" y="15240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29" name="Oval 5"/>
            <p:cNvSpPr>
              <a:spLocks noChangeArrowheads="1"/>
            </p:cNvSpPr>
            <p:nvPr/>
          </p:nvSpPr>
          <p:spPr bwMode="auto">
            <a:xfrm>
              <a:off x="4343400" y="15240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30" name="Oval 6"/>
            <p:cNvSpPr>
              <a:spLocks noChangeArrowheads="1"/>
            </p:cNvSpPr>
            <p:nvPr/>
          </p:nvSpPr>
          <p:spPr bwMode="auto">
            <a:xfrm>
              <a:off x="6400800" y="15240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31" name="Line 7"/>
            <p:cNvSpPr>
              <a:spLocks noChangeShapeType="1"/>
            </p:cNvSpPr>
            <p:nvPr/>
          </p:nvSpPr>
          <p:spPr bwMode="auto">
            <a:xfrm>
              <a:off x="2895600" y="18288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32" name="Line 8"/>
            <p:cNvSpPr>
              <a:spLocks noChangeShapeType="1"/>
            </p:cNvSpPr>
            <p:nvPr/>
          </p:nvSpPr>
          <p:spPr bwMode="auto">
            <a:xfrm>
              <a:off x="5029200" y="18288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33" name="Oval 9"/>
            <p:cNvSpPr>
              <a:spLocks noChangeArrowheads="1"/>
            </p:cNvSpPr>
            <p:nvPr/>
          </p:nvSpPr>
          <p:spPr bwMode="auto">
            <a:xfrm>
              <a:off x="4267200" y="1447800"/>
              <a:ext cx="762000" cy="762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34" name="Freeform 10"/>
            <p:cNvSpPr>
              <a:spLocks/>
            </p:cNvSpPr>
            <p:nvPr/>
          </p:nvSpPr>
          <p:spPr bwMode="auto">
            <a:xfrm>
              <a:off x="4229100" y="889000"/>
              <a:ext cx="762000" cy="635000"/>
            </a:xfrm>
            <a:custGeom>
              <a:avLst/>
              <a:gdLst>
                <a:gd name="T0" fmla="*/ 120 w 480"/>
                <a:gd name="T1" fmla="*/ 400 h 400"/>
                <a:gd name="T2" fmla="*/ 24 w 480"/>
                <a:gd name="T3" fmla="*/ 112 h 400"/>
                <a:gd name="T4" fmla="*/ 264 w 480"/>
                <a:gd name="T5" fmla="*/ 16 h 400"/>
                <a:gd name="T6" fmla="*/ 456 w 480"/>
                <a:gd name="T7" fmla="*/ 64 h 400"/>
                <a:gd name="T8" fmla="*/ 408 w 480"/>
                <a:gd name="T9" fmla="*/ 40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0" h="400">
                  <a:moveTo>
                    <a:pt x="120" y="400"/>
                  </a:moveTo>
                  <a:cubicBezTo>
                    <a:pt x="60" y="288"/>
                    <a:pt x="0" y="176"/>
                    <a:pt x="24" y="112"/>
                  </a:cubicBezTo>
                  <a:cubicBezTo>
                    <a:pt x="48" y="48"/>
                    <a:pt x="192" y="24"/>
                    <a:pt x="264" y="16"/>
                  </a:cubicBezTo>
                  <a:cubicBezTo>
                    <a:pt x="336" y="8"/>
                    <a:pt x="432" y="0"/>
                    <a:pt x="456" y="64"/>
                  </a:cubicBezTo>
                  <a:cubicBezTo>
                    <a:pt x="480" y="128"/>
                    <a:pt x="444" y="264"/>
                    <a:pt x="408" y="40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35" name="Freeform 11"/>
            <p:cNvSpPr>
              <a:spLocks/>
            </p:cNvSpPr>
            <p:nvPr/>
          </p:nvSpPr>
          <p:spPr bwMode="auto">
            <a:xfrm>
              <a:off x="2590800" y="2057400"/>
              <a:ext cx="3898900" cy="596900"/>
            </a:xfrm>
            <a:custGeom>
              <a:avLst/>
              <a:gdLst>
                <a:gd name="T0" fmla="*/ 2448 w 2456"/>
                <a:gd name="T1" fmla="*/ 0 h 376"/>
                <a:gd name="T2" fmla="*/ 2112 w 2456"/>
                <a:gd name="T3" fmla="*/ 288 h 376"/>
                <a:gd name="T4" fmla="*/ 384 w 2456"/>
                <a:gd name="T5" fmla="*/ 336 h 376"/>
                <a:gd name="T6" fmla="*/ 0 w 2456"/>
                <a:gd name="T7" fmla="*/ 4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56" h="376">
                  <a:moveTo>
                    <a:pt x="2448" y="0"/>
                  </a:moveTo>
                  <a:cubicBezTo>
                    <a:pt x="2452" y="116"/>
                    <a:pt x="2456" y="232"/>
                    <a:pt x="2112" y="288"/>
                  </a:cubicBezTo>
                  <a:cubicBezTo>
                    <a:pt x="1768" y="344"/>
                    <a:pt x="736" y="376"/>
                    <a:pt x="384" y="336"/>
                  </a:cubicBezTo>
                  <a:cubicBezTo>
                    <a:pt x="32" y="296"/>
                    <a:pt x="16" y="172"/>
                    <a:pt x="0" y="4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36" name="Line 12"/>
            <p:cNvSpPr>
              <a:spLocks noChangeShapeType="1"/>
            </p:cNvSpPr>
            <p:nvPr/>
          </p:nvSpPr>
          <p:spPr bwMode="auto">
            <a:xfrm>
              <a:off x="1752600" y="18288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03437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82007932"/>
                </p:ext>
              </p:extLst>
            </p:nvPr>
          </p:nvGraphicFramePr>
          <p:xfrm>
            <a:off x="3429001" y="1524000"/>
            <a:ext cx="2651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025" name="Equation" r:id="rId9" imgW="266400" imgH="279360" progId="Equation.3">
                    <p:embed/>
                  </p:oleObj>
                </mc:Choice>
                <mc:Fallback>
                  <p:oleObj name="Equation" r:id="rId9" imgW="266400" imgH="27936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9001" y="1524000"/>
                          <a:ext cx="2651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438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35279871"/>
                </p:ext>
              </p:extLst>
            </p:nvPr>
          </p:nvGraphicFramePr>
          <p:xfrm>
            <a:off x="5181601" y="2209801"/>
            <a:ext cx="252413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026" name="Equation" r:id="rId10" imgW="253800" imgH="393480" progId="Equation.3">
                    <p:embed/>
                  </p:oleObj>
                </mc:Choice>
                <mc:Fallback>
                  <p:oleObj name="Equation" r:id="rId10" imgW="253800" imgH="39348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1601" y="2209801"/>
                          <a:ext cx="252413" cy="392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439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16613874"/>
                </p:ext>
              </p:extLst>
            </p:nvPr>
          </p:nvGraphicFramePr>
          <p:xfrm>
            <a:off x="5029201" y="838200"/>
            <a:ext cx="2651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027" name="Equation" r:id="rId12" imgW="266400" imgH="279360" progId="Equation.3">
                    <p:embed/>
                  </p:oleObj>
                </mc:Choice>
                <mc:Fallback>
                  <p:oleObj name="Equation" r:id="rId12" imgW="266400" imgH="27936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9201" y="838200"/>
                          <a:ext cx="2651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440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753280"/>
                </p:ext>
              </p:extLst>
            </p:nvPr>
          </p:nvGraphicFramePr>
          <p:xfrm>
            <a:off x="5562601" y="1447800"/>
            <a:ext cx="303213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028" name="Equation" r:id="rId13" imgW="304560" imgH="380880" progId="Equation.3">
                    <p:embed/>
                  </p:oleObj>
                </mc:Choice>
                <mc:Fallback>
                  <p:oleObj name="Equation" r:id="rId13" imgW="304560" imgH="38088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62601" y="1447800"/>
                          <a:ext cx="303213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441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29194916"/>
                </p:ext>
              </p:extLst>
            </p:nvPr>
          </p:nvGraphicFramePr>
          <p:xfrm>
            <a:off x="2362201" y="1524001"/>
            <a:ext cx="430213" cy="531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029" name="Equation" r:id="rId15" imgW="431640" imgH="533160" progId="Equation.3">
                    <p:embed/>
                  </p:oleObj>
                </mc:Choice>
                <mc:Fallback>
                  <p:oleObj name="Equation" r:id="rId15" imgW="431640" imgH="53316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2201" y="1524001"/>
                          <a:ext cx="430213" cy="531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442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48070599"/>
                </p:ext>
              </p:extLst>
            </p:nvPr>
          </p:nvGraphicFramePr>
          <p:xfrm>
            <a:off x="4449763" y="1528763"/>
            <a:ext cx="368300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030" name="Equation" r:id="rId17" imgW="368280" imgH="520560" progId="Equation.3">
                    <p:embed/>
                  </p:oleObj>
                </mc:Choice>
                <mc:Fallback>
                  <p:oleObj name="Equation" r:id="rId17" imgW="368280" imgH="52056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9763" y="1528763"/>
                          <a:ext cx="368300" cy="520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443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52378187"/>
                </p:ext>
              </p:extLst>
            </p:nvPr>
          </p:nvGraphicFramePr>
          <p:xfrm>
            <a:off x="6470651" y="1528763"/>
            <a:ext cx="442913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031" name="Equation" r:id="rId19" imgW="444240" imgH="520560" progId="Equation.3">
                    <p:embed/>
                  </p:oleObj>
                </mc:Choice>
                <mc:Fallback>
                  <p:oleObj name="Equation" r:id="rId19" imgW="444240" imgH="52056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70651" y="1528763"/>
                          <a:ext cx="442913" cy="520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453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80892291"/>
                </p:ext>
              </p:extLst>
            </p:nvPr>
          </p:nvGraphicFramePr>
          <p:xfrm>
            <a:off x="1676401" y="914400"/>
            <a:ext cx="544513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032" name="Equation" r:id="rId21" imgW="545760" imgH="393480" progId="Equation.3">
                    <p:embed/>
                  </p:oleObj>
                </mc:Choice>
                <mc:Fallback>
                  <p:oleObj name="Equation" r:id="rId21" imgW="54576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6401" y="914400"/>
                          <a:ext cx="544513" cy="393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3454" name="Object 30"/>
          <p:cNvGraphicFramePr>
            <a:graphicFrameLocks noChangeAspect="1"/>
          </p:cNvGraphicFramePr>
          <p:nvPr/>
        </p:nvGraphicFramePr>
        <p:xfrm>
          <a:off x="1600201" y="3581401"/>
          <a:ext cx="64611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33" name="Equation" r:id="rId23" imgW="647640" imgH="431640" progId="Equation.3">
                  <p:embed/>
                </p:oleObj>
              </mc:Choice>
              <mc:Fallback>
                <p:oleObj name="Equation" r:id="rId23" imgW="6476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1" y="3581401"/>
                        <a:ext cx="646113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8779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NFA to DFA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  </a:t>
            </a:r>
          </a:p>
        </p:txBody>
      </p:sp>
      <p:sp>
        <p:nvSpPr>
          <p:cNvPr id="104468" name="Text Box 20"/>
          <p:cNvSpPr txBox="1">
            <a:spLocks noChangeArrowheads="1"/>
          </p:cNvSpPr>
          <p:nvPr/>
        </p:nvSpPr>
        <p:spPr bwMode="auto">
          <a:xfrm>
            <a:off x="593725" y="863600"/>
            <a:ext cx="7847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 dirty="0"/>
              <a:t>NFA</a:t>
            </a:r>
            <a:endParaRPr lang="en-US" altLang="en-US" sz="2800" dirty="0"/>
          </a:p>
        </p:txBody>
      </p:sp>
      <p:sp>
        <p:nvSpPr>
          <p:cNvPr id="104469" name="Text Box 21"/>
          <p:cNvSpPr txBox="1">
            <a:spLocks noChangeArrowheads="1"/>
          </p:cNvSpPr>
          <p:nvPr/>
        </p:nvSpPr>
        <p:spPr bwMode="auto">
          <a:xfrm>
            <a:off x="428199" y="3493850"/>
            <a:ext cx="77348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 dirty="0"/>
              <a:t>DFA</a:t>
            </a:r>
            <a:endParaRPr lang="en-US" altLang="en-US" sz="2800" dirty="0"/>
          </a:p>
        </p:txBody>
      </p:sp>
      <p:grpSp>
        <p:nvGrpSpPr>
          <p:cNvPr id="2" name="Group 1"/>
          <p:cNvGrpSpPr/>
          <p:nvPr/>
        </p:nvGrpSpPr>
        <p:grpSpPr>
          <a:xfrm>
            <a:off x="1676401" y="838200"/>
            <a:ext cx="5333999" cy="1816100"/>
            <a:chOff x="1676401" y="838200"/>
            <a:chExt cx="5333999" cy="1816100"/>
          </a:xfrm>
        </p:grpSpPr>
        <p:sp>
          <p:nvSpPr>
            <p:cNvPr id="104452" name="Oval 4"/>
            <p:cNvSpPr>
              <a:spLocks noChangeArrowheads="1"/>
            </p:cNvSpPr>
            <p:nvPr/>
          </p:nvSpPr>
          <p:spPr bwMode="auto">
            <a:xfrm>
              <a:off x="2286000" y="15240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53" name="Oval 5"/>
            <p:cNvSpPr>
              <a:spLocks noChangeArrowheads="1"/>
            </p:cNvSpPr>
            <p:nvPr/>
          </p:nvSpPr>
          <p:spPr bwMode="auto">
            <a:xfrm>
              <a:off x="4343400" y="15240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54" name="Oval 6"/>
            <p:cNvSpPr>
              <a:spLocks noChangeArrowheads="1"/>
            </p:cNvSpPr>
            <p:nvPr/>
          </p:nvSpPr>
          <p:spPr bwMode="auto">
            <a:xfrm>
              <a:off x="6400800" y="15240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55" name="Line 7"/>
            <p:cNvSpPr>
              <a:spLocks noChangeShapeType="1"/>
            </p:cNvSpPr>
            <p:nvPr/>
          </p:nvSpPr>
          <p:spPr bwMode="auto">
            <a:xfrm>
              <a:off x="2895600" y="18288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56" name="Line 8"/>
            <p:cNvSpPr>
              <a:spLocks noChangeShapeType="1"/>
            </p:cNvSpPr>
            <p:nvPr/>
          </p:nvSpPr>
          <p:spPr bwMode="auto">
            <a:xfrm>
              <a:off x="5029200" y="18288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57" name="Oval 9"/>
            <p:cNvSpPr>
              <a:spLocks noChangeArrowheads="1"/>
            </p:cNvSpPr>
            <p:nvPr/>
          </p:nvSpPr>
          <p:spPr bwMode="auto">
            <a:xfrm>
              <a:off x="4267200" y="1447800"/>
              <a:ext cx="762000" cy="762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58" name="Freeform 10"/>
            <p:cNvSpPr>
              <a:spLocks/>
            </p:cNvSpPr>
            <p:nvPr/>
          </p:nvSpPr>
          <p:spPr bwMode="auto">
            <a:xfrm>
              <a:off x="4229100" y="889000"/>
              <a:ext cx="762000" cy="635000"/>
            </a:xfrm>
            <a:custGeom>
              <a:avLst/>
              <a:gdLst>
                <a:gd name="T0" fmla="*/ 120 w 480"/>
                <a:gd name="T1" fmla="*/ 400 h 400"/>
                <a:gd name="T2" fmla="*/ 24 w 480"/>
                <a:gd name="T3" fmla="*/ 112 h 400"/>
                <a:gd name="T4" fmla="*/ 264 w 480"/>
                <a:gd name="T5" fmla="*/ 16 h 400"/>
                <a:gd name="T6" fmla="*/ 456 w 480"/>
                <a:gd name="T7" fmla="*/ 64 h 400"/>
                <a:gd name="T8" fmla="*/ 408 w 480"/>
                <a:gd name="T9" fmla="*/ 40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0" h="400">
                  <a:moveTo>
                    <a:pt x="120" y="400"/>
                  </a:moveTo>
                  <a:cubicBezTo>
                    <a:pt x="60" y="288"/>
                    <a:pt x="0" y="176"/>
                    <a:pt x="24" y="112"/>
                  </a:cubicBezTo>
                  <a:cubicBezTo>
                    <a:pt x="48" y="48"/>
                    <a:pt x="192" y="24"/>
                    <a:pt x="264" y="16"/>
                  </a:cubicBezTo>
                  <a:cubicBezTo>
                    <a:pt x="336" y="8"/>
                    <a:pt x="432" y="0"/>
                    <a:pt x="456" y="64"/>
                  </a:cubicBezTo>
                  <a:cubicBezTo>
                    <a:pt x="480" y="128"/>
                    <a:pt x="444" y="264"/>
                    <a:pt x="408" y="40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59" name="Freeform 11"/>
            <p:cNvSpPr>
              <a:spLocks/>
            </p:cNvSpPr>
            <p:nvPr/>
          </p:nvSpPr>
          <p:spPr bwMode="auto">
            <a:xfrm>
              <a:off x="2590800" y="2057400"/>
              <a:ext cx="3898900" cy="596900"/>
            </a:xfrm>
            <a:custGeom>
              <a:avLst/>
              <a:gdLst>
                <a:gd name="T0" fmla="*/ 2448 w 2456"/>
                <a:gd name="T1" fmla="*/ 0 h 376"/>
                <a:gd name="T2" fmla="*/ 2112 w 2456"/>
                <a:gd name="T3" fmla="*/ 288 h 376"/>
                <a:gd name="T4" fmla="*/ 384 w 2456"/>
                <a:gd name="T5" fmla="*/ 336 h 376"/>
                <a:gd name="T6" fmla="*/ 0 w 2456"/>
                <a:gd name="T7" fmla="*/ 4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56" h="376">
                  <a:moveTo>
                    <a:pt x="2448" y="0"/>
                  </a:moveTo>
                  <a:cubicBezTo>
                    <a:pt x="2452" y="116"/>
                    <a:pt x="2456" y="232"/>
                    <a:pt x="2112" y="288"/>
                  </a:cubicBezTo>
                  <a:cubicBezTo>
                    <a:pt x="1768" y="344"/>
                    <a:pt x="736" y="376"/>
                    <a:pt x="384" y="336"/>
                  </a:cubicBezTo>
                  <a:cubicBezTo>
                    <a:pt x="32" y="296"/>
                    <a:pt x="16" y="172"/>
                    <a:pt x="0" y="4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60" name="Line 12"/>
            <p:cNvSpPr>
              <a:spLocks noChangeShapeType="1"/>
            </p:cNvSpPr>
            <p:nvPr/>
          </p:nvSpPr>
          <p:spPr bwMode="auto">
            <a:xfrm>
              <a:off x="1752600" y="18288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04461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81325229"/>
                </p:ext>
              </p:extLst>
            </p:nvPr>
          </p:nvGraphicFramePr>
          <p:xfrm>
            <a:off x="3429001" y="1524000"/>
            <a:ext cx="2651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156" name="Equation" r:id="rId3" imgW="266400" imgH="279360" progId="Equation.3">
                    <p:embed/>
                  </p:oleObj>
                </mc:Choice>
                <mc:Fallback>
                  <p:oleObj name="Equation" r:id="rId3" imgW="266400" imgH="27936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9001" y="1524000"/>
                          <a:ext cx="2651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462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59495813"/>
                </p:ext>
              </p:extLst>
            </p:nvPr>
          </p:nvGraphicFramePr>
          <p:xfrm>
            <a:off x="5181601" y="2209801"/>
            <a:ext cx="252413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157" name="Equation" r:id="rId5" imgW="253800" imgH="393480" progId="Equation.3">
                    <p:embed/>
                  </p:oleObj>
                </mc:Choice>
                <mc:Fallback>
                  <p:oleObj name="Equation" r:id="rId5" imgW="253800" imgH="39348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1601" y="2209801"/>
                          <a:ext cx="252413" cy="392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463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77632272"/>
                </p:ext>
              </p:extLst>
            </p:nvPr>
          </p:nvGraphicFramePr>
          <p:xfrm>
            <a:off x="5029201" y="838200"/>
            <a:ext cx="2651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158" name="Equation" r:id="rId7" imgW="266400" imgH="279360" progId="Equation.3">
                    <p:embed/>
                  </p:oleObj>
                </mc:Choice>
                <mc:Fallback>
                  <p:oleObj name="Equation" r:id="rId7" imgW="266400" imgH="27936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9201" y="838200"/>
                          <a:ext cx="2651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464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27051225"/>
                </p:ext>
              </p:extLst>
            </p:nvPr>
          </p:nvGraphicFramePr>
          <p:xfrm>
            <a:off x="5562601" y="1447800"/>
            <a:ext cx="303213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159" name="Equation" r:id="rId8" imgW="304560" imgH="380880" progId="Equation.3">
                    <p:embed/>
                  </p:oleObj>
                </mc:Choice>
                <mc:Fallback>
                  <p:oleObj name="Equation" r:id="rId8" imgW="304560" imgH="38088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62601" y="1447800"/>
                          <a:ext cx="303213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465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5019934"/>
                </p:ext>
              </p:extLst>
            </p:nvPr>
          </p:nvGraphicFramePr>
          <p:xfrm>
            <a:off x="2362201" y="1524001"/>
            <a:ext cx="430213" cy="531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160" name="Equation" r:id="rId10" imgW="431640" imgH="533160" progId="Equation.3">
                    <p:embed/>
                  </p:oleObj>
                </mc:Choice>
                <mc:Fallback>
                  <p:oleObj name="Equation" r:id="rId10" imgW="431640" imgH="53316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2201" y="1524001"/>
                          <a:ext cx="430213" cy="531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466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51628113"/>
                </p:ext>
              </p:extLst>
            </p:nvPr>
          </p:nvGraphicFramePr>
          <p:xfrm>
            <a:off x="4449763" y="1528763"/>
            <a:ext cx="368300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161" name="Equation" r:id="rId12" imgW="368280" imgH="520560" progId="Equation.3">
                    <p:embed/>
                  </p:oleObj>
                </mc:Choice>
                <mc:Fallback>
                  <p:oleObj name="Equation" r:id="rId12" imgW="368280" imgH="52056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9763" y="1528763"/>
                          <a:ext cx="368300" cy="520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467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96589181"/>
                </p:ext>
              </p:extLst>
            </p:nvPr>
          </p:nvGraphicFramePr>
          <p:xfrm>
            <a:off x="6470651" y="1528763"/>
            <a:ext cx="442913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162" name="Equation" r:id="rId14" imgW="444240" imgH="520560" progId="Equation.3">
                    <p:embed/>
                  </p:oleObj>
                </mc:Choice>
                <mc:Fallback>
                  <p:oleObj name="Equation" r:id="rId14" imgW="444240" imgH="52056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70651" y="1528763"/>
                          <a:ext cx="442913" cy="520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482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56233194"/>
                </p:ext>
              </p:extLst>
            </p:nvPr>
          </p:nvGraphicFramePr>
          <p:xfrm>
            <a:off x="1676401" y="914400"/>
            <a:ext cx="544513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163" name="Equation" r:id="rId16" imgW="545760" imgH="393480" progId="Equation.3">
                    <p:embed/>
                  </p:oleObj>
                </mc:Choice>
                <mc:Fallback>
                  <p:oleObj name="Equation" r:id="rId16" imgW="54576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6401" y="914400"/>
                          <a:ext cx="544513" cy="393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"/>
          <p:cNvGrpSpPr/>
          <p:nvPr/>
        </p:nvGrpSpPr>
        <p:grpSpPr>
          <a:xfrm>
            <a:off x="1600201" y="3581401"/>
            <a:ext cx="5029199" cy="3124199"/>
            <a:chOff x="1600201" y="3581401"/>
            <a:chExt cx="5029199" cy="3124199"/>
          </a:xfrm>
        </p:grpSpPr>
        <p:sp>
          <p:nvSpPr>
            <p:cNvPr id="104470" name="Oval 22"/>
            <p:cNvSpPr>
              <a:spLocks noChangeArrowheads="1"/>
            </p:cNvSpPr>
            <p:nvPr/>
          </p:nvSpPr>
          <p:spPr bwMode="auto">
            <a:xfrm>
              <a:off x="2209800" y="4114800"/>
              <a:ext cx="10668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04471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74151415"/>
                </p:ext>
              </p:extLst>
            </p:nvPr>
          </p:nvGraphicFramePr>
          <p:xfrm>
            <a:off x="2362201" y="4343401"/>
            <a:ext cx="773113" cy="531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164" name="Equation" r:id="rId18" imgW="774360" imgH="533160" progId="Equation.3">
                    <p:embed/>
                  </p:oleObj>
                </mc:Choice>
                <mc:Fallback>
                  <p:oleObj name="Equation" r:id="rId18" imgW="774360" imgH="53316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2201" y="4343401"/>
                          <a:ext cx="773113" cy="531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472" name="Line 24"/>
            <p:cNvSpPr>
              <a:spLocks noChangeShapeType="1"/>
            </p:cNvSpPr>
            <p:nvPr/>
          </p:nvSpPr>
          <p:spPr bwMode="auto">
            <a:xfrm>
              <a:off x="1676400" y="46482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73" name="Oval 25"/>
            <p:cNvSpPr>
              <a:spLocks noChangeArrowheads="1"/>
            </p:cNvSpPr>
            <p:nvPr/>
          </p:nvSpPr>
          <p:spPr bwMode="auto">
            <a:xfrm>
              <a:off x="5181600" y="3962400"/>
              <a:ext cx="1447800" cy="1371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74" name="Line 26"/>
            <p:cNvSpPr>
              <a:spLocks noChangeShapeType="1"/>
            </p:cNvSpPr>
            <p:nvPr/>
          </p:nvSpPr>
          <p:spPr bwMode="auto">
            <a:xfrm>
              <a:off x="3276600" y="4648200"/>
              <a:ext cx="1905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04475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07968414"/>
                </p:ext>
              </p:extLst>
            </p:nvPr>
          </p:nvGraphicFramePr>
          <p:xfrm>
            <a:off x="5257800" y="4419600"/>
            <a:ext cx="1320800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165" name="Equation" r:id="rId20" imgW="1320480" imgH="520560" progId="Equation.3">
                    <p:embed/>
                  </p:oleObj>
                </mc:Choice>
                <mc:Fallback>
                  <p:oleObj name="Equation" r:id="rId20" imgW="1320480" imgH="52056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57800" y="4419600"/>
                          <a:ext cx="1320800" cy="520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476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17877213"/>
                </p:ext>
              </p:extLst>
            </p:nvPr>
          </p:nvGraphicFramePr>
          <p:xfrm>
            <a:off x="4038601" y="4267200"/>
            <a:ext cx="2651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166" name="Equation" r:id="rId22" imgW="266400" imgH="279360" progId="Equation.3">
                    <p:embed/>
                  </p:oleObj>
                </mc:Choice>
                <mc:Fallback>
                  <p:oleObj name="Equation" r:id="rId22" imgW="266400" imgH="27936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8601" y="4267200"/>
                          <a:ext cx="2651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477" name="Oval 29"/>
            <p:cNvSpPr>
              <a:spLocks noChangeArrowheads="1"/>
            </p:cNvSpPr>
            <p:nvPr/>
          </p:nvSpPr>
          <p:spPr bwMode="auto">
            <a:xfrm>
              <a:off x="3733800" y="5715000"/>
              <a:ext cx="10668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79" name="Line 31"/>
            <p:cNvSpPr>
              <a:spLocks noChangeShapeType="1"/>
            </p:cNvSpPr>
            <p:nvPr/>
          </p:nvSpPr>
          <p:spPr bwMode="auto">
            <a:xfrm>
              <a:off x="3048000" y="5029200"/>
              <a:ext cx="8382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04480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91327477"/>
                </p:ext>
              </p:extLst>
            </p:nvPr>
          </p:nvGraphicFramePr>
          <p:xfrm>
            <a:off x="4038601" y="6019800"/>
            <a:ext cx="392113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167" name="Equation" r:id="rId23" imgW="393480" imgH="380880" progId="Equation.3">
                    <p:embed/>
                  </p:oleObj>
                </mc:Choice>
                <mc:Fallback>
                  <p:oleObj name="Equation" r:id="rId23" imgW="393480" imgH="38088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8601" y="6019800"/>
                          <a:ext cx="392113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481" name="Object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8067565"/>
                </p:ext>
              </p:extLst>
            </p:nvPr>
          </p:nvGraphicFramePr>
          <p:xfrm>
            <a:off x="3505201" y="5029201"/>
            <a:ext cx="252413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168" name="Equation" r:id="rId25" imgW="253800" imgH="393480" progId="Equation.3">
                    <p:embed/>
                  </p:oleObj>
                </mc:Choice>
                <mc:Fallback>
                  <p:oleObj name="Equation" r:id="rId25" imgW="253800" imgH="39348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5201" y="5029201"/>
                          <a:ext cx="252413" cy="392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483" name="Object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51478580"/>
                </p:ext>
              </p:extLst>
            </p:nvPr>
          </p:nvGraphicFramePr>
          <p:xfrm>
            <a:off x="1600201" y="3581401"/>
            <a:ext cx="646113" cy="430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169" name="Equation" r:id="rId26" imgW="647640" imgH="431640" progId="Equation.3">
                    <p:embed/>
                  </p:oleObj>
                </mc:Choice>
                <mc:Fallback>
                  <p:oleObj name="Equation" r:id="rId26" imgW="64764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0201" y="3581401"/>
                          <a:ext cx="646113" cy="430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78453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NFA to DFA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 </a:t>
            </a:r>
          </a:p>
        </p:txBody>
      </p:sp>
      <p:sp>
        <p:nvSpPr>
          <p:cNvPr id="105482" name="Freeform 10"/>
          <p:cNvSpPr>
            <a:spLocks/>
          </p:cNvSpPr>
          <p:nvPr/>
        </p:nvSpPr>
        <p:spPr bwMode="auto">
          <a:xfrm>
            <a:off x="4229100" y="889000"/>
            <a:ext cx="762000" cy="635000"/>
          </a:xfrm>
          <a:custGeom>
            <a:avLst/>
            <a:gdLst>
              <a:gd name="T0" fmla="*/ 120 w 480"/>
              <a:gd name="T1" fmla="*/ 400 h 400"/>
              <a:gd name="T2" fmla="*/ 24 w 480"/>
              <a:gd name="T3" fmla="*/ 112 h 400"/>
              <a:gd name="T4" fmla="*/ 264 w 480"/>
              <a:gd name="T5" fmla="*/ 16 h 400"/>
              <a:gd name="T6" fmla="*/ 456 w 480"/>
              <a:gd name="T7" fmla="*/ 64 h 400"/>
              <a:gd name="T8" fmla="*/ 408 w 480"/>
              <a:gd name="T9" fmla="*/ 400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0" h="400">
                <a:moveTo>
                  <a:pt x="120" y="400"/>
                </a:moveTo>
                <a:cubicBezTo>
                  <a:pt x="60" y="288"/>
                  <a:pt x="0" y="176"/>
                  <a:pt x="24" y="112"/>
                </a:cubicBezTo>
                <a:cubicBezTo>
                  <a:pt x="48" y="48"/>
                  <a:pt x="192" y="24"/>
                  <a:pt x="264" y="16"/>
                </a:cubicBezTo>
                <a:cubicBezTo>
                  <a:pt x="336" y="8"/>
                  <a:pt x="432" y="0"/>
                  <a:pt x="456" y="64"/>
                </a:cubicBezTo>
                <a:cubicBezTo>
                  <a:pt x="480" y="128"/>
                  <a:pt x="444" y="264"/>
                  <a:pt x="408" y="40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5487" name="Object 15"/>
          <p:cNvGraphicFramePr>
            <a:graphicFrameLocks noChangeAspect="1"/>
          </p:cNvGraphicFramePr>
          <p:nvPr/>
        </p:nvGraphicFramePr>
        <p:xfrm>
          <a:off x="5029201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75" name="Equation" r:id="rId3" imgW="266400" imgH="279360" progId="Equation.3">
                  <p:embed/>
                </p:oleObj>
              </mc:Choice>
              <mc:Fallback>
                <p:oleObj name="Equation" r:id="rId3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1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1752600" y="1447800"/>
            <a:ext cx="5257800" cy="1206500"/>
            <a:chOff x="1752600" y="1447800"/>
            <a:chExt cx="5257800" cy="1206500"/>
          </a:xfrm>
        </p:grpSpPr>
        <p:sp>
          <p:nvSpPr>
            <p:cNvPr id="105476" name="Oval 4"/>
            <p:cNvSpPr>
              <a:spLocks noChangeArrowheads="1"/>
            </p:cNvSpPr>
            <p:nvPr/>
          </p:nvSpPr>
          <p:spPr bwMode="auto">
            <a:xfrm>
              <a:off x="2286000" y="15240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477" name="Oval 5"/>
            <p:cNvSpPr>
              <a:spLocks noChangeArrowheads="1"/>
            </p:cNvSpPr>
            <p:nvPr/>
          </p:nvSpPr>
          <p:spPr bwMode="auto">
            <a:xfrm>
              <a:off x="4343400" y="15240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478" name="Oval 6"/>
            <p:cNvSpPr>
              <a:spLocks noChangeArrowheads="1"/>
            </p:cNvSpPr>
            <p:nvPr/>
          </p:nvSpPr>
          <p:spPr bwMode="auto">
            <a:xfrm>
              <a:off x="6400800" y="15240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479" name="Line 7"/>
            <p:cNvSpPr>
              <a:spLocks noChangeShapeType="1"/>
            </p:cNvSpPr>
            <p:nvPr/>
          </p:nvSpPr>
          <p:spPr bwMode="auto">
            <a:xfrm>
              <a:off x="2895600" y="18288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480" name="Line 8"/>
            <p:cNvSpPr>
              <a:spLocks noChangeShapeType="1"/>
            </p:cNvSpPr>
            <p:nvPr/>
          </p:nvSpPr>
          <p:spPr bwMode="auto">
            <a:xfrm>
              <a:off x="5029200" y="18288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481" name="Oval 9"/>
            <p:cNvSpPr>
              <a:spLocks noChangeArrowheads="1"/>
            </p:cNvSpPr>
            <p:nvPr/>
          </p:nvSpPr>
          <p:spPr bwMode="auto">
            <a:xfrm>
              <a:off x="4267200" y="1447800"/>
              <a:ext cx="762000" cy="762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483" name="Freeform 11"/>
            <p:cNvSpPr>
              <a:spLocks/>
            </p:cNvSpPr>
            <p:nvPr/>
          </p:nvSpPr>
          <p:spPr bwMode="auto">
            <a:xfrm>
              <a:off x="2590800" y="2057400"/>
              <a:ext cx="3898900" cy="596900"/>
            </a:xfrm>
            <a:custGeom>
              <a:avLst/>
              <a:gdLst>
                <a:gd name="T0" fmla="*/ 2448 w 2456"/>
                <a:gd name="T1" fmla="*/ 0 h 376"/>
                <a:gd name="T2" fmla="*/ 2112 w 2456"/>
                <a:gd name="T3" fmla="*/ 288 h 376"/>
                <a:gd name="T4" fmla="*/ 384 w 2456"/>
                <a:gd name="T5" fmla="*/ 336 h 376"/>
                <a:gd name="T6" fmla="*/ 0 w 2456"/>
                <a:gd name="T7" fmla="*/ 4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56" h="376">
                  <a:moveTo>
                    <a:pt x="2448" y="0"/>
                  </a:moveTo>
                  <a:cubicBezTo>
                    <a:pt x="2452" y="116"/>
                    <a:pt x="2456" y="232"/>
                    <a:pt x="2112" y="288"/>
                  </a:cubicBezTo>
                  <a:cubicBezTo>
                    <a:pt x="1768" y="344"/>
                    <a:pt x="736" y="376"/>
                    <a:pt x="384" y="336"/>
                  </a:cubicBezTo>
                  <a:cubicBezTo>
                    <a:pt x="32" y="296"/>
                    <a:pt x="16" y="172"/>
                    <a:pt x="0" y="4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484" name="Line 12"/>
            <p:cNvSpPr>
              <a:spLocks noChangeShapeType="1"/>
            </p:cNvSpPr>
            <p:nvPr/>
          </p:nvSpPr>
          <p:spPr bwMode="auto">
            <a:xfrm>
              <a:off x="1752600" y="18288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05485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92857754"/>
                </p:ext>
              </p:extLst>
            </p:nvPr>
          </p:nvGraphicFramePr>
          <p:xfrm>
            <a:off x="3429001" y="1524000"/>
            <a:ext cx="2651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176" name="Equation" r:id="rId5" imgW="266400" imgH="279360" progId="Equation.3">
                    <p:embed/>
                  </p:oleObj>
                </mc:Choice>
                <mc:Fallback>
                  <p:oleObj name="Equation" r:id="rId5" imgW="266400" imgH="27936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9001" y="1524000"/>
                          <a:ext cx="2651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486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1943385"/>
                </p:ext>
              </p:extLst>
            </p:nvPr>
          </p:nvGraphicFramePr>
          <p:xfrm>
            <a:off x="5181601" y="2209801"/>
            <a:ext cx="252413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177" name="Equation" r:id="rId6" imgW="253800" imgH="393480" progId="Equation.3">
                    <p:embed/>
                  </p:oleObj>
                </mc:Choice>
                <mc:Fallback>
                  <p:oleObj name="Equation" r:id="rId6" imgW="253800" imgH="39348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1601" y="2209801"/>
                          <a:ext cx="252413" cy="392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488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95694212"/>
                </p:ext>
              </p:extLst>
            </p:nvPr>
          </p:nvGraphicFramePr>
          <p:xfrm>
            <a:off x="5562601" y="1447800"/>
            <a:ext cx="303213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178" name="Equation" r:id="rId8" imgW="304560" imgH="380880" progId="Equation.3">
                    <p:embed/>
                  </p:oleObj>
                </mc:Choice>
                <mc:Fallback>
                  <p:oleObj name="Equation" r:id="rId8" imgW="304560" imgH="38088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62601" y="1447800"/>
                          <a:ext cx="303213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489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14907712"/>
                </p:ext>
              </p:extLst>
            </p:nvPr>
          </p:nvGraphicFramePr>
          <p:xfrm>
            <a:off x="2362201" y="1524001"/>
            <a:ext cx="430213" cy="531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179" name="Equation" r:id="rId10" imgW="431640" imgH="533160" progId="Equation.3">
                    <p:embed/>
                  </p:oleObj>
                </mc:Choice>
                <mc:Fallback>
                  <p:oleObj name="Equation" r:id="rId10" imgW="431640" imgH="53316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2201" y="1524001"/>
                          <a:ext cx="430213" cy="531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490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17693567"/>
                </p:ext>
              </p:extLst>
            </p:nvPr>
          </p:nvGraphicFramePr>
          <p:xfrm>
            <a:off x="4449763" y="1528763"/>
            <a:ext cx="368300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180" name="Equation" r:id="rId12" imgW="368280" imgH="520560" progId="Equation.3">
                    <p:embed/>
                  </p:oleObj>
                </mc:Choice>
                <mc:Fallback>
                  <p:oleObj name="Equation" r:id="rId12" imgW="368280" imgH="52056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9763" y="1528763"/>
                          <a:ext cx="368300" cy="520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491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2604644"/>
                </p:ext>
              </p:extLst>
            </p:nvPr>
          </p:nvGraphicFramePr>
          <p:xfrm>
            <a:off x="6470651" y="1528763"/>
            <a:ext cx="442913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181" name="Equation" r:id="rId14" imgW="444240" imgH="520560" progId="Equation.3">
                    <p:embed/>
                  </p:oleObj>
                </mc:Choice>
                <mc:Fallback>
                  <p:oleObj name="Equation" r:id="rId14" imgW="444240" imgH="52056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70651" y="1528763"/>
                          <a:ext cx="442913" cy="520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5492" name="Text Box 20"/>
          <p:cNvSpPr txBox="1">
            <a:spLocks noChangeArrowheads="1"/>
          </p:cNvSpPr>
          <p:nvPr/>
        </p:nvSpPr>
        <p:spPr bwMode="auto">
          <a:xfrm>
            <a:off x="593725" y="863600"/>
            <a:ext cx="7847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 dirty="0"/>
              <a:t>NFA</a:t>
            </a:r>
            <a:endParaRPr lang="en-US" altLang="en-US" sz="2800" dirty="0"/>
          </a:p>
        </p:txBody>
      </p:sp>
      <p:sp>
        <p:nvSpPr>
          <p:cNvPr id="105493" name="Text Box 21"/>
          <p:cNvSpPr txBox="1">
            <a:spLocks noChangeArrowheads="1"/>
          </p:cNvSpPr>
          <p:nvPr/>
        </p:nvSpPr>
        <p:spPr bwMode="auto">
          <a:xfrm>
            <a:off x="533400" y="3505200"/>
            <a:ext cx="77348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 dirty="0"/>
              <a:t>DFA</a:t>
            </a:r>
            <a:endParaRPr lang="en-US" altLang="en-US" sz="2800" dirty="0"/>
          </a:p>
        </p:txBody>
      </p:sp>
      <p:graphicFrame>
        <p:nvGraphicFramePr>
          <p:cNvPr id="105506" name="Object 34"/>
          <p:cNvGraphicFramePr>
            <a:graphicFrameLocks noChangeAspect="1"/>
          </p:cNvGraphicFramePr>
          <p:nvPr/>
        </p:nvGraphicFramePr>
        <p:xfrm>
          <a:off x="7239001" y="3352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82" name="Equation" r:id="rId16" imgW="266400" imgH="279360" progId="Equation.3">
                  <p:embed/>
                </p:oleObj>
              </mc:Choice>
              <mc:Fallback>
                <p:oleObj name="Equation" r:id="rId16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1" y="3352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507" name="Object 35"/>
          <p:cNvGraphicFramePr>
            <a:graphicFrameLocks noChangeAspect="1"/>
          </p:cNvGraphicFramePr>
          <p:nvPr/>
        </p:nvGraphicFramePr>
        <p:xfrm>
          <a:off x="1676401" y="9144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83" name="Equation" r:id="rId17" imgW="545760" imgH="393480" progId="Equation.3">
                  <p:embed/>
                </p:oleObj>
              </mc:Choice>
              <mc:Fallback>
                <p:oleObj name="Equation" r:id="rId17" imgW="5457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1" y="914400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1600201" y="3530600"/>
            <a:ext cx="5956299" cy="3175000"/>
            <a:chOff x="1600201" y="3530600"/>
            <a:chExt cx="5956299" cy="3175000"/>
          </a:xfrm>
        </p:grpSpPr>
        <p:sp>
          <p:nvSpPr>
            <p:cNvPr id="105494" name="Oval 22"/>
            <p:cNvSpPr>
              <a:spLocks noChangeArrowheads="1"/>
            </p:cNvSpPr>
            <p:nvPr/>
          </p:nvSpPr>
          <p:spPr bwMode="auto">
            <a:xfrm>
              <a:off x="2209800" y="4114800"/>
              <a:ext cx="10668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05495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76750406"/>
                </p:ext>
              </p:extLst>
            </p:nvPr>
          </p:nvGraphicFramePr>
          <p:xfrm>
            <a:off x="2362201" y="4343401"/>
            <a:ext cx="773113" cy="531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184" name="Equation" r:id="rId19" imgW="774360" imgH="533160" progId="Equation.3">
                    <p:embed/>
                  </p:oleObj>
                </mc:Choice>
                <mc:Fallback>
                  <p:oleObj name="Equation" r:id="rId19" imgW="774360" imgH="53316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2201" y="4343401"/>
                          <a:ext cx="773113" cy="531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5496" name="Line 24"/>
            <p:cNvSpPr>
              <a:spLocks noChangeShapeType="1"/>
            </p:cNvSpPr>
            <p:nvPr/>
          </p:nvSpPr>
          <p:spPr bwMode="auto">
            <a:xfrm>
              <a:off x="1676400" y="46482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497" name="Oval 25"/>
            <p:cNvSpPr>
              <a:spLocks noChangeArrowheads="1"/>
            </p:cNvSpPr>
            <p:nvPr/>
          </p:nvSpPr>
          <p:spPr bwMode="auto">
            <a:xfrm>
              <a:off x="5181600" y="3962400"/>
              <a:ext cx="1447800" cy="1371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498" name="Line 26"/>
            <p:cNvSpPr>
              <a:spLocks noChangeShapeType="1"/>
            </p:cNvSpPr>
            <p:nvPr/>
          </p:nvSpPr>
          <p:spPr bwMode="auto">
            <a:xfrm>
              <a:off x="3276600" y="4648200"/>
              <a:ext cx="1905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05499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74189066"/>
                </p:ext>
              </p:extLst>
            </p:nvPr>
          </p:nvGraphicFramePr>
          <p:xfrm>
            <a:off x="5257800" y="4419600"/>
            <a:ext cx="1320800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185" name="Equation" r:id="rId21" imgW="1320480" imgH="520560" progId="Equation.3">
                    <p:embed/>
                  </p:oleObj>
                </mc:Choice>
                <mc:Fallback>
                  <p:oleObj name="Equation" r:id="rId21" imgW="1320480" imgH="52056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57800" y="4419600"/>
                          <a:ext cx="1320800" cy="520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500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37178945"/>
                </p:ext>
              </p:extLst>
            </p:nvPr>
          </p:nvGraphicFramePr>
          <p:xfrm>
            <a:off x="4038601" y="4267200"/>
            <a:ext cx="2651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186" name="Equation" r:id="rId23" imgW="266400" imgH="279360" progId="Equation.3">
                    <p:embed/>
                  </p:oleObj>
                </mc:Choice>
                <mc:Fallback>
                  <p:oleObj name="Equation" r:id="rId23" imgW="266400" imgH="27936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8601" y="4267200"/>
                          <a:ext cx="2651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5501" name="Oval 29"/>
            <p:cNvSpPr>
              <a:spLocks noChangeArrowheads="1"/>
            </p:cNvSpPr>
            <p:nvPr/>
          </p:nvSpPr>
          <p:spPr bwMode="auto">
            <a:xfrm>
              <a:off x="3733800" y="5715000"/>
              <a:ext cx="10668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02" name="Line 30"/>
            <p:cNvSpPr>
              <a:spLocks noChangeShapeType="1"/>
            </p:cNvSpPr>
            <p:nvPr/>
          </p:nvSpPr>
          <p:spPr bwMode="auto">
            <a:xfrm>
              <a:off x="3048000" y="5029200"/>
              <a:ext cx="8382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05503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72795726"/>
                </p:ext>
              </p:extLst>
            </p:nvPr>
          </p:nvGraphicFramePr>
          <p:xfrm>
            <a:off x="4038601" y="6019800"/>
            <a:ext cx="392113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187" name="Equation" r:id="rId24" imgW="393480" imgH="380880" progId="Equation.3">
                    <p:embed/>
                  </p:oleObj>
                </mc:Choice>
                <mc:Fallback>
                  <p:oleObj name="Equation" r:id="rId24" imgW="393480" imgH="38088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8601" y="6019800"/>
                          <a:ext cx="392113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504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2653280"/>
                </p:ext>
              </p:extLst>
            </p:nvPr>
          </p:nvGraphicFramePr>
          <p:xfrm>
            <a:off x="3505201" y="5029201"/>
            <a:ext cx="252413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188" name="Equation" r:id="rId26" imgW="253800" imgH="393480" progId="Equation.3">
                    <p:embed/>
                  </p:oleObj>
                </mc:Choice>
                <mc:Fallback>
                  <p:oleObj name="Equation" r:id="rId26" imgW="253800" imgH="39348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5201" y="5029201"/>
                          <a:ext cx="252413" cy="392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5505" name="Freeform 33"/>
            <p:cNvSpPr>
              <a:spLocks/>
            </p:cNvSpPr>
            <p:nvPr/>
          </p:nvSpPr>
          <p:spPr bwMode="auto">
            <a:xfrm>
              <a:off x="6400800" y="3530600"/>
              <a:ext cx="1155700" cy="1041400"/>
            </a:xfrm>
            <a:custGeom>
              <a:avLst/>
              <a:gdLst>
                <a:gd name="T0" fmla="*/ 0 w 728"/>
                <a:gd name="T1" fmla="*/ 416 h 656"/>
                <a:gd name="T2" fmla="*/ 192 w 728"/>
                <a:gd name="T3" fmla="*/ 32 h 656"/>
                <a:gd name="T4" fmla="*/ 672 w 728"/>
                <a:gd name="T5" fmla="*/ 224 h 656"/>
                <a:gd name="T6" fmla="*/ 528 w 728"/>
                <a:gd name="T7" fmla="*/ 512 h 656"/>
                <a:gd name="T8" fmla="*/ 144 w 728"/>
                <a:gd name="T9" fmla="*/ 656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8" h="656">
                  <a:moveTo>
                    <a:pt x="0" y="416"/>
                  </a:moveTo>
                  <a:cubicBezTo>
                    <a:pt x="40" y="240"/>
                    <a:pt x="80" y="64"/>
                    <a:pt x="192" y="32"/>
                  </a:cubicBezTo>
                  <a:cubicBezTo>
                    <a:pt x="304" y="0"/>
                    <a:pt x="616" y="144"/>
                    <a:pt x="672" y="224"/>
                  </a:cubicBezTo>
                  <a:cubicBezTo>
                    <a:pt x="728" y="304"/>
                    <a:pt x="616" y="440"/>
                    <a:pt x="528" y="512"/>
                  </a:cubicBezTo>
                  <a:cubicBezTo>
                    <a:pt x="440" y="584"/>
                    <a:pt x="292" y="620"/>
                    <a:pt x="144" y="65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05508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43286"/>
                </p:ext>
              </p:extLst>
            </p:nvPr>
          </p:nvGraphicFramePr>
          <p:xfrm>
            <a:off x="1600201" y="3581401"/>
            <a:ext cx="646113" cy="430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189" name="Equation" r:id="rId27" imgW="647640" imgH="431640" progId="Equation.3">
                    <p:embed/>
                  </p:oleObj>
                </mc:Choice>
                <mc:Fallback>
                  <p:oleObj name="Equation" r:id="rId27" imgW="64764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0201" y="3581401"/>
                          <a:ext cx="646113" cy="430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318654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NFA to DFA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  </a:t>
            </a:r>
          </a:p>
        </p:txBody>
      </p:sp>
      <p:sp>
        <p:nvSpPr>
          <p:cNvPr id="107540" name="Text Box 20"/>
          <p:cNvSpPr txBox="1">
            <a:spLocks noChangeArrowheads="1"/>
          </p:cNvSpPr>
          <p:nvPr/>
        </p:nvSpPr>
        <p:spPr bwMode="auto">
          <a:xfrm>
            <a:off x="593725" y="863600"/>
            <a:ext cx="7847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 dirty="0"/>
              <a:t>NFA</a:t>
            </a:r>
            <a:endParaRPr lang="en-US" altLang="en-US" sz="2800" dirty="0"/>
          </a:p>
        </p:txBody>
      </p:sp>
      <p:sp>
        <p:nvSpPr>
          <p:cNvPr id="107541" name="Text Box 21"/>
          <p:cNvSpPr txBox="1">
            <a:spLocks noChangeArrowheads="1"/>
          </p:cNvSpPr>
          <p:nvPr/>
        </p:nvSpPr>
        <p:spPr bwMode="auto">
          <a:xfrm>
            <a:off x="533400" y="3505200"/>
            <a:ext cx="77348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 dirty="0"/>
              <a:t>DFA</a:t>
            </a:r>
            <a:endParaRPr lang="en-US" altLang="en-US" sz="2800" dirty="0"/>
          </a:p>
        </p:txBody>
      </p:sp>
      <p:graphicFrame>
        <p:nvGraphicFramePr>
          <p:cNvPr id="107554" name="Object 34"/>
          <p:cNvGraphicFramePr>
            <a:graphicFrameLocks noChangeAspect="1"/>
          </p:cNvGraphicFramePr>
          <p:nvPr/>
        </p:nvGraphicFramePr>
        <p:xfrm>
          <a:off x="7239001" y="3352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170" name="Equation" r:id="rId3" imgW="266400" imgH="279360" progId="Equation.3">
                  <p:embed/>
                </p:oleObj>
              </mc:Choice>
              <mc:Fallback>
                <p:oleObj name="Equation" r:id="rId3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1" y="3352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56" name="Object 36"/>
          <p:cNvGraphicFramePr>
            <a:graphicFrameLocks noChangeAspect="1"/>
          </p:cNvGraphicFramePr>
          <p:nvPr/>
        </p:nvGraphicFramePr>
        <p:xfrm>
          <a:off x="4267201" y="3429001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171" name="Equation" r:id="rId5" imgW="253800" imgH="393480" progId="Equation.3">
                  <p:embed/>
                </p:oleObj>
              </mc:Choice>
              <mc:Fallback>
                <p:oleObj name="Equation" r:id="rId5" imgW="253800" imgH="3934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1" y="3429001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1676401" y="1079500"/>
            <a:ext cx="5333999" cy="1816100"/>
            <a:chOff x="1676401" y="838200"/>
            <a:chExt cx="5333999" cy="1816100"/>
          </a:xfrm>
        </p:grpSpPr>
        <p:sp>
          <p:nvSpPr>
            <p:cNvPr id="107524" name="Oval 4"/>
            <p:cNvSpPr>
              <a:spLocks noChangeArrowheads="1"/>
            </p:cNvSpPr>
            <p:nvPr/>
          </p:nvSpPr>
          <p:spPr bwMode="auto">
            <a:xfrm>
              <a:off x="2286000" y="15240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25" name="Oval 5"/>
            <p:cNvSpPr>
              <a:spLocks noChangeArrowheads="1"/>
            </p:cNvSpPr>
            <p:nvPr/>
          </p:nvSpPr>
          <p:spPr bwMode="auto">
            <a:xfrm>
              <a:off x="4343400" y="15240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26" name="Oval 6"/>
            <p:cNvSpPr>
              <a:spLocks noChangeArrowheads="1"/>
            </p:cNvSpPr>
            <p:nvPr/>
          </p:nvSpPr>
          <p:spPr bwMode="auto">
            <a:xfrm>
              <a:off x="6400800" y="15240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27" name="Line 7"/>
            <p:cNvSpPr>
              <a:spLocks noChangeShapeType="1"/>
            </p:cNvSpPr>
            <p:nvPr/>
          </p:nvSpPr>
          <p:spPr bwMode="auto">
            <a:xfrm>
              <a:off x="2895600" y="18288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28" name="Line 8"/>
            <p:cNvSpPr>
              <a:spLocks noChangeShapeType="1"/>
            </p:cNvSpPr>
            <p:nvPr/>
          </p:nvSpPr>
          <p:spPr bwMode="auto">
            <a:xfrm>
              <a:off x="5029200" y="18288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29" name="Oval 9"/>
            <p:cNvSpPr>
              <a:spLocks noChangeArrowheads="1"/>
            </p:cNvSpPr>
            <p:nvPr/>
          </p:nvSpPr>
          <p:spPr bwMode="auto">
            <a:xfrm>
              <a:off x="4267200" y="1447800"/>
              <a:ext cx="762000" cy="762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30" name="Freeform 10"/>
            <p:cNvSpPr>
              <a:spLocks/>
            </p:cNvSpPr>
            <p:nvPr/>
          </p:nvSpPr>
          <p:spPr bwMode="auto">
            <a:xfrm>
              <a:off x="4229100" y="889000"/>
              <a:ext cx="762000" cy="635000"/>
            </a:xfrm>
            <a:custGeom>
              <a:avLst/>
              <a:gdLst>
                <a:gd name="T0" fmla="*/ 120 w 480"/>
                <a:gd name="T1" fmla="*/ 400 h 400"/>
                <a:gd name="T2" fmla="*/ 24 w 480"/>
                <a:gd name="T3" fmla="*/ 112 h 400"/>
                <a:gd name="T4" fmla="*/ 264 w 480"/>
                <a:gd name="T5" fmla="*/ 16 h 400"/>
                <a:gd name="T6" fmla="*/ 456 w 480"/>
                <a:gd name="T7" fmla="*/ 64 h 400"/>
                <a:gd name="T8" fmla="*/ 408 w 480"/>
                <a:gd name="T9" fmla="*/ 40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0" h="400">
                  <a:moveTo>
                    <a:pt x="120" y="400"/>
                  </a:moveTo>
                  <a:cubicBezTo>
                    <a:pt x="60" y="288"/>
                    <a:pt x="0" y="176"/>
                    <a:pt x="24" y="112"/>
                  </a:cubicBezTo>
                  <a:cubicBezTo>
                    <a:pt x="48" y="48"/>
                    <a:pt x="192" y="24"/>
                    <a:pt x="264" y="16"/>
                  </a:cubicBezTo>
                  <a:cubicBezTo>
                    <a:pt x="336" y="8"/>
                    <a:pt x="432" y="0"/>
                    <a:pt x="456" y="64"/>
                  </a:cubicBezTo>
                  <a:cubicBezTo>
                    <a:pt x="480" y="128"/>
                    <a:pt x="444" y="264"/>
                    <a:pt x="408" y="40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31" name="Freeform 11"/>
            <p:cNvSpPr>
              <a:spLocks/>
            </p:cNvSpPr>
            <p:nvPr/>
          </p:nvSpPr>
          <p:spPr bwMode="auto">
            <a:xfrm>
              <a:off x="2590800" y="2057400"/>
              <a:ext cx="3898900" cy="596900"/>
            </a:xfrm>
            <a:custGeom>
              <a:avLst/>
              <a:gdLst>
                <a:gd name="T0" fmla="*/ 2448 w 2456"/>
                <a:gd name="T1" fmla="*/ 0 h 376"/>
                <a:gd name="T2" fmla="*/ 2112 w 2456"/>
                <a:gd name="T3" fmla="*/ 288 h 376"/>
                <a:gd name="T4" fmla="*/ 384 w 2456"/>
                <a:gd name="T5" fmla="*/ 336 h 376"/>
                <a:gd name="T6" fmla="*/ 0 w 2456"/>
                <a:gd name="T7" fmla="*/ 4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56" h="376">
                  <a:moveTo>
                    <a:pt x="2448" y="0"/>
                  </a:moveTo>
                  <a:cubicBezTo>
                    <a:pt x="2452" y="116"/>
                    <a:pt x="2456" y="232"/>
                    <a:pt x="2112" y="288"/>
                  </a:cubicBezTo>
                  <a:cubicBezTo>
                    <a:pt x="1768" y="344"/>
                    <a:pt x="736" y="376"/>
                    <a:pt x="384" y="336"/>
                  </a:cubicBezTo>
                  <a:cubicBezTo>
                    <a:pt x="32" y="296"/>
                    <a:pt x="16" y="172"/>
                    <a:pt x="0" y="4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32" name="Line 12"/>
            <p:cNvSpPr>
              <a:spLocks noChangeShapeType="1"/>
            </p:cNvSpPr>
            <p:nvPr/>
          </p:nvSpPr>
          <p:spPr bwMode="auto">
            <a:xfrm>
              <a:off x="1752600" y="18288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07533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51876671"/>
                </p:ext>
              </p:extLst>
            </p:nvPr>
          </p:nvGraphicFramePr>
          <p:xfrm>
            <a:off x="3429001" y="1524000"/>
            <a:ext cx="2651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172" name="Equation" r:id="rId7" imgW="266400" imgH="279360" progId="Equation.3">
                    <p:embed/>
                  </p:oleObj>
                </mc:Choice>
                <mc:Fallback>
                  <p:oleObj name="Equation" r:id="rId7" imgW="266400" imgH="27936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9001" y="1524000"/>
                          <a:ext cx="2651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534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19290136"/>
                </p:ext>
              </p:extLst>
            </p:nvPr>
          </p:nvGraphicFramePr>
          <p:xfrm>
            <a:off x="5181601" y="2209801"/>
            <a:ext cx="252413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173" name="Equation" r:id="rId8" imgW="253800" imgH="393480" progId="Equation.3">
                    <p:embed/>
                  </p:oleObj>
                </mc:Choice>
                <mc:Fallback>
                  <p:oleObj name="Equation" r:id="rId8" imgW="253800" imgH="39348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1601" y="2209801"/>
                          <a:ext cx="252413" cy="392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535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63850537"/>
                </p:ext>
              </p:extLst>
            </p:nvPr>
          </p:nvGraphicFramePr>
          <p:xfrm>
            <a:off x="5029201" y="838200"/>
            <a:ext cx="2651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174" name="Equation" r:id="rId9" imgW="266400" imgH="279360" progId="Equation.3">
                    <p:embed/>
                  </p:oleObj>
                </mc:Choice>
                <mc:Fallback>
                  <p:oleObj name="Equation" r:id="rId9" imgW="266400" imgH="27936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9201" y="838200"/>
                          <a:ext cx="2651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536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76698440"/>
                </p:ext>
              </p:extLst>
            </p:nvPr>
          </p:nvGraphicFramePr>
          <p:xfrm>
            <a:off x="5562601" y="1447800"/>
            <a:ext cx="303213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175" name="Equation" r:id="rId10" imgW="304560" imgH="380880" progId="Equation.3">
                    <p:embed/>
                  </p:oleObj>
                </mc:Choice>
                <mc:Fallback>
                  <p:oleObj name="Equation" r:id="rId10" imgW="304560" imgH="38088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62601" y="1447800"/>
                          <a:ext cx="303213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537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37976881"/>
                </p:ext>
              </p:extLst>
            </p:nvPr>
          </p:nvGraphicFramePr>
          <p:xfrm>
            <a:off x="2362201" y="1524001"/>
            <a:ext cx="430213" cy="531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176" name="Equation" r:id="rId12" imgW="431640" imgH="533160" progId="Equation.3">
                    <p:embed/>
                  </p:oleObj>
                </mc:Choice>
                <mc:Fallback>
                  <p:oleObj name="Equation" r:id="rId12" imgW="431640" imgH="53316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2201" y="1524001"/>
                          <a:ext cx="430213" cy="531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538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81754164"/>
                </p:ext>
              </p:extLst>
            </p:nvPr>
          </p:nvGraphicFramePr>
          <p:xfrm>
            <a:off x="4449763" y="1528763"/>
            <a:ext cx="368300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177" name="Equation" r:id="rId14" imgW="368280" imgH="520560" progId="Equation.3">
                    <p:embed/>
                  </p:oleObj>
                </mc:Choice>
                <mc:Fallback>
                  <p:oleObj name="Equation" r:id="rId14" imgW="368280" imgH="52056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9763" y="1528763"/>
                          <a:ext cx="368300" cy="520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539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89524329"/>
                </p:ext>
              </p:extLst>
            </p:nvPr>
          </p:nvGraphicFramePr>
          <p:xfrm>
            <a:off x="6470651" y="1528763"/>
            <a:ext cx="442913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178" name="Equation" r:id="rId16" imgW="444240" imgH="520560" progId="Equation.3">
                    <p:embed/>
                  </p:oleObj>
                </mc:Choice>
                <mc:Fallback>
                  <p:oleObj name="Equation" r:id="rId16" imgW="444240" imgH="52056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70651" y="1528763"/>
                          <a:ext cx="442913" cy="520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557" name="Object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22095995"/>
                </p:ext>
              </p:extLst>
            </p:nvPr>
          </p:nvGraphicFramePr>
          <p:xfrm>
            <a:off x="1676401" y="914400"/>
            <a:ext cx="544513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179" name="Equation" r:id="rId18" imgW="545760" imgH="393480" progId="Equation.3">
                    <p:embed/>
                  </p:oleObj>
                </mc:Choice>
                <mc:Fallback>
                  <p:oleObj name="Equation" r:id="rId18" imgW="54576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6401" y="914400"/>
                          <a:ext cx="544513" cy="393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"/>
          <p:cNvGrpSpPr/>
          <p:nvPr/>
        </p:nvGrpSpPr>
        <p:grpSpPr>
          <a:xfrm>
            <a:off x="1600201" y="3530600"/>
            <a:ext cx="5956299" cy="3175000"/>
            <a:chOff x="1600201" y="3530600"/>
            <a:chExt cx="5956299" cy="3175000"/>
          </a:xfrm>
        </p:grpSpPr>
        <p:sp>
          <p:nvSpPr>
            <p:cNvPr id="107542" name="Oval 22"/>
            <p:cNvSpPr>
              <a:spLocks noChangeArrowheads="1"/>
            </p:cNvSpPr>
            <p:nvPr/>
          </p:nvSpPr>
          <p:spPr bwMode="auto">
            <a:xfrm>
              <a:off x="2209800" y="4114800"/>
              <a:ext cx="10668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07543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40058075"/>
                </p:ext>
              </p:extLst>
            </p:nvPr>
          </p:nvGraphicFramePr>
          <p:xfrm>
            <a:off x="2362201" y="4343401"/>
            <a:ext cx="773113" cy="531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180" name="Equation" r:id="rId20" imgW="774360" imgH="533160" progId="Equation.3">
                    <p:embed/>
                  </p:oleObj>
                </mc:Choice>
                <mc:Fallback>
                  <p:oleObj name="Equation" r:id="rId20" imgW="774360" imgH="53316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2201" y="4343401"/>
                          <a:ext cx="773113" cy="531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7544" name="Line 24"/>
            <p:cNvSpPr>
              <a:spLocks noChangeShapeType="1"/>
            </p:cNvSpPr>
            <p:nvPr/>
          </p:nvSpPr>
          <p:spPr bwMode="auto">
            <a:xfrm>
              <a:off x="1676400" y="46482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45" name="Oval 25"/>
            <p:cNvSpPr>
              <a:spLocks noChangeArrowheads="1"/>
            </p:cNvSpPr>
            <p:nvPr/>
          </p:nvSpPr>
          <p:spPr bwMode="auto">
            <a:xfrm>
              <a:off x="5181600" y="3962400"/>
              <a:ext cx="1447800" cy="1371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46" name="Line 26"/>
            <p:cNvSpPr>
              <a:spLocks noChangeShapeType="1"/>
            </p:cNvSpPr>
            <p:nvPr/>
          </p:nvSpPr>
          <p:spPr bwMode="auto">
            <a:xfrm>
              <a:off x="3276600" y="4648200"/>
              <a:ext cx="1905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07547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39486092"/>
                </p:ext>
              </p:extLst>
            </p:nvPr>
          </p:nvGraphicFramePr>
          <p:xfrm>
            <a:off x="5257800" y="4419600"/>
            <a:ext cx="1320800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181" name="Equation" r:id="rId22" imgW="1320480" imgH="520560" progId="Equation.3">
                    <p:embed/>
                  </p:oleObj>
                </mc:Choice>
                <mc:Fallback>
                  <p:oleObj name="Equation" r:id="rId22" imgW="1320480" imgH="52056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57800" y="4419600"/>
                          <a:ext cx="1320800" cy="520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548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92648465"/>
                </p:ext>
              </p:extLst>
            </p:nvPr>
          </p:nvGraphicFramePr>
          <p:xfrm>
            <a:off x="4038601" y="4267200"/>
            <a:ext cx="2651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182" name="Equation" r:id="rId24" imgW="266400" imgH="279360" progId="Equation.3">
                    <p:embed/>
                  </p:oleObj>
                </mc:Choice>
                <mc:Fallback>
                  <p:oleObj name="Equation" r:id="rId24" imgW="266400" imgH="27936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8601" y="4267200"/>
                          <a:ext cx="2651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7549" name="Oval 29"/>
            <p:cNvSpPr>
              <a:spLocks noChangeArrowheads="1"/>
            </p:cNvSpPr>
            <p:nvPr/>
          </p:nvSpPr>
          <p:spPr bwMode="auto">
            <a:xfrm>
              <a:off x="3733800" y="5715000"/>
              <a:ext cx="10668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50" name="Line 30"/>
            <p:cNvSpPr>
              <a:spLocks noChangeShapeType="1"/>
            </p:cNvSpPr>
            <p:nvPr/>
          </p:nvSpPr>
          <p:spPr bwMode="auto">
            <a:xfrm>
              <a:off x="3048000" y="5029200"/>
              <a:ext cx="8382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07551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50359059"/>
                </p:ext>
              </p:extLst>
            </p:nvPr>
          </p:nvGraphicFramePr>
          <p:xfrm>
            <a:off x="4038601" y="6019800"/>
            <a:ext cx="392113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183" name="Equation" r:id="rId25" imgW="393480" imgH="380880" progId="Equation.3">
                    <p:embed/>
                  </p:oleObj>
                </mc:Choice>
                <mc:Fallback>
                  <p:oleObj name="Equation" r:id="rId25" imgW="393480" imgH="38088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8601" y="6019800"/>
                          <a:ext cx="392113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552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0464952"/>
                </p:ext>
              </p:extLst>
            </p:nvPr>
          </p:nvGraphicFramePr>
          <p:xfrm>
            <a:off x="3505201" y="5029201"/>
            <a:ext cx="252413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184" name="Equation" r:id="rId27" imgW="253800" imgH="393480" progId="Equation.3">
                    <p:embed/>
                  </p:oleObj>
                </mc:Choice>
                <mc:Fallback>
                  <p:oleObj name="Equation" r:id="rId27" imgW="253800" imgH="39348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5201" y="5029201"/>
                          <a:ext cx="252413" cy="392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7553" name="Freeform 33"/>
            <p:cNvSpPr>
              <a:spLocks/>
            </p:cNvSpPr>
            <p:nvPr/>
          </p:nvSpPr>
          <p:spPr bwMode="auto">
            <a:xfrm>
              <a:off x="6400800" y="3530600"/>
              <a:ext cx="1155700" cy="1041400"/>
            </a:xfrm>
            <a:custGeom>
              <a:avLst/>
              <a:gdLst>
                <a:gd name="T0" fmla="*/ 0 w 728"/>
                <a:gd name="T1" fmla="*/ 416 h 656"/>
                <a:gd name="T2" fmla="*/ 192 w 728"/>
                <a:gd name="T3" fmla="*/ 32 h 656"/>
                <a:gd name="T4" fmla="*/ 672 w 728"/>
                <a:gd name="T5" fmla="*/ 224 h 656"/>
                <a:gd name="T6" fmla="*/ 528 w 728"/>
                <a:gd name="T7" fmla="*/ 512 h 656"/>
                <a:gd name="T8" fmla="*/ 144 w 728"/>
                <a:gd name="T9" fmla="*/ 656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8" h="656">
                  <a:moveTo>
                    <a:pt x="0" y="416"/>
                  </a:moveTo>
                  <a:cubicBezTo>
                    <a:pt x="40" y="240"/>
                    <a:pt x="80" y="64"/>
                    <a:pt x="192" y="32"/>
                  </a:cubicBezTo>
                  <a:cubicBezTo>
                    <a:pt x="304" y="0"/>
                    <a:pt x="616" y="144"/>
                    <a:pt x="672" y="224"/>
                  </a:cubicBezTo>
                  <a:cubicBezTo>
                    <a:pt x="728" y="304"/>
                    <a:pt x="616" y="440"/>
                    <a:pt x="528" y="512"/>
                  </a:cubicBezTo>
                  <a:cubicBezTo>
                    <a:pt x="440" y="584"/>
                    <a:pt x="292" y="620"/>
                    <a:pt x="144" y="65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55" name="Freeform 35"/>
            <p:cNvSpPr>
              <a:spLocks/>
            </p:cNvSpPr>
            <p:nvPr/>
          </p:nvSpPr>
          <p:spPr bwMode="auto">
            <a:xfrm>
              <a:off x="3200400" y="3873500"/>
              <a:ext cx="2133600" cy="393700"/>
            </a:xfrm>
            <a:custGeom>
              <a:avLst/>
              <a:gdLst>
                <a:gd name="T0" fmla="*/ 1344 w 1344"/>
                <a:gd name="T1" fmla="*/ 200 h 248"/>
                <a:gd name="T2" fmla="*/ 720 w 1344"/>
                <a:gd name="T3" fmla="*/ 8 h 248"/>
                <a:gd name="T4" fmla="*/ 0 w 1344"/>
                <a:gd name="T5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4" h="248">
                  <a:moveTo>
                    <a:pt x="1344" y="200"/>
                  </a:moveTo>
                  <a:cubicBezTo>
                    <a:pt x="1144" y="100"/>
                    <a:pt x="944" y="0"/>
                    <a:pt x="720" y="8"/>
                  </a:cubicBezTo>
                  <a:cubicBezTo>
                    <a:pt x="496" y="16"/>
                    <a:pt x="248" y="132"/>
                    <a:pt x="0" y="24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07558" name="Object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3014436"/>
                </p:ext>
              </p:extLst>
            </p:nvPr>
          </p:nvGraphicFramePr>
          <p:xfrm>
            <a:off x="1600201" y="3581401"/>
            <a:ext cx="646113" cy="430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185" name="Equation" r:id="rId28" imgW="647640" imgH="431640" progId="Equation.3">
                    <p:embed/>
                  </p:oleObj>
                </mc:Choice>
                <mc:Fallback>
                  <p:oleObj name="Equation" r:id="rId28" imgW="64764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0201" y="3581401"/>
                          <a:ext cx="646113" cy="430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034149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593725" y="166"/>
            <a:ext cx="8915400" cy="1143000"/>
          </a:xfrm>
        </p:spPr>
        <p:txBody>
          <a:bodyPr/>
          <a:lstStyle/>
          <a:p>
            <a:r>
              <a:rPr lang="en-US" altLang="en-US" dirty="0"/>
              <a:t>NFA to DFA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 smtClean="0"/>
              <a:t>  </a:t>
            </a:r>
            <a:endParaRPr lang="en-US" altLang="en-US" dirty="0"/>
          </a:p>
        </p:txBody>
      </p:sp>
      <p:sp>
        <p:nvSpPr>
          <p:cNvPr id="108564" name="Text Box 20"/>
          <p:cNvSpPr txBox="1">
            <a:spLocks noChangeArrowheads="1"/>
          </p:cNvSpPr>
          <p:nvPr/>
        </p:nvSpPr>
        <p:spPr bwMode="auto">
          <a:xfrm>
            <a:off x="593725" y="863600"/>
            <a:ext cx="7847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 dirty="0"/>
              <a:t>NFA</a:t>
            </a:r>
            <a:endParaRPr lang="en-US" altLang="en-US" sz="2800" dirty="0"/>
          </a:p>
        </p:txBody>
      </p:sp>
      <p:sp>
        <p:nvSpPr>
          <p:cNvPr id="108565" name="Text Box 21"/>
          <p:cNvSpPr txBox="1">
            <a:spLocks noChangeArrowheads="1"/>
          </p:cNvSpPr>
          <p:nvPr/>
        </p:nvSpPr>
        <p:spPr bwMode="auto">
          <a:xfrm>
            <a:off x="533400" y="3505200"/>
            <a:ext cx="77348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 dirty="0"/>
              <a:t>DFA</a:t>
            </a:r>
            <a:endParaRPr lang="en-US" altLang="en-US" sz="2800" dirty="0"/>
          </a:p>
        </p:txBody>
      </p:sp>
      <p:sp>
        <p:nvSpPr>
          <p:cNvPr id="108573" name="Oval 29"/>
          <p:cNvSpPr>
            <a:spLocks noChangeArrowheads="1"/>
          </p:cNvSpPr>
          <p:nvPr/>
        </p:nvSpPr>
        <p:spPr bwMode="auto">
          <a:xfrm>
            <a:off x="3733800" y="5715000"/>
            <a:ext cx="10668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676401" y="838200"/>
            <a:ext cx="5333999" cy="1816100"/>
            <a:chOff x="1676401" y="838200"/>
            <a:chExt cx="5333999" cy="1816100"/>
          </a:xfrm>
        </p:grpSpPr>
        <p:sp>
          <p:nvSpPr>
            <p:cNvPr id="108548" name="Oval 4"/>
            <p:cNvSpPr>
              <a:spLocks noChangeArrowheads="1"/>
            </p:cNvSpPr>
            <p:nvPr/>
          </p:nvSpPr>
          <p:spPr bwMode="auto">
            <a:xfrm>
              <a:off x="2286000" y="15240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49" name="Oval 5"/>
            <p:cNvSpPr>
              <a:spLocks noChangeArrowheads="1"/>
            </p:cNvSpPr>
            <p:nvPr/>
          </p:nvSpPr>
          <p:spPr bwMode="auto">
            <a:xfrm>
              <a:off x="4343400" y="15240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50" name="Oval 6"/>
            <p:cNvSpPr>
              <a:spLocks noChangeArrowheads="1"/>
            </p:cNvSpPr>
            <p:nvPr/>
          </p:nvSpPr>
          <p:spPr bwMode="auto">
            <a:xfrm>
              <a:off x="6400800" y="15240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51" name="Line 7"/>
            <p:cNvSpPr>
              <a:spLocks noChangeShapeType="1"/>
            </p:cNvSpPr>
            <p:nvPr/>
          </p:nvSpPr>
          <p:spPr bwMode="auto">
            <a:xfrm>
              <a:off x="2895600" y="18288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52" name="Line 8"/>
            <p:cNvSpPr>
              <a:spLocks noChangeShapeType="1"/>
            </p:cNvSpPr>
            <p:nvPr/>
          </p:nvSpPr>
          <p:spPr bwMode="auto">
            <a:xfrm>
              <a:off x="5029200" y="18288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53" name="Oval 9"/>
            <p:cNvSpPr>
              <a:spLocks noChangeArrowheads="1"/>
            </p:cNvSpPr>
            <p:nvPr/>
          </p:nvSpPr>
          <p:spPr bwMode="auto">
            <a:xfrm>
              <a:off x="4267200" y="1447800"/>
              <a:ext cx="762000" cy="762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54" name="Freeform 10"/>
            <p:cNvSpPr>
              <a:spLocks/>
            </p:cNvSpPr>
            <p:nvPr/>
          </p:nvSpPr>
          <p:spPr bwMode="auto">
            <a:xfrm>
              <a:off x="4229100" y="889000"/>
              <a:ext cx="762000" cy="635000"/>
            </a:xfrm>
            <a:custGeom>
              <a:avLst/>
              <a:gdLst>
                <a:gd name="T0" fmla="*/ 120 w 480"/>
                <a:gd name="T1" fmla="*/ 400 h 400"/>
                <a:gd name="T2" fmla="*/ 24 w 480"/>
                <a:gd name="T3" fmla="*/ 112 h 400"/>
                <a:gd name="T4" fmla="*/ 264 w 480"/>
                <a:gd name="T5" fmla="*/ 16 h 400"/>
                <a:gd name="T6" fmla="*/ 456 w 480"/>
                <a:gd name="T7" fmla="*/ 64 h 400"/>
                <a:gd name="T8" fmla="*/ 408 w 480"/>
                <a:gd name="T9" fmla="*/ 40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0" h="400">
                  <a:moveTo>
                    <a:pt x="120" y="400"/>
                  </a:moveTo>
                  <a:cubicBezTo>
                    <a:pt x="60" y="288"/>
                    <a:pt x="0" y="176"/>
                    <a:pt x="24" y="112"/>
                  </a:cubicBezTo>
                  <a:cubicBezTo>
                    <a:pt x="48" y="48"/>
                    <a:pt x="192" y="24"/>
                    <a:pt x="264" y="16"/>
                  </a:cubicBezTo>
                  <a:cubicBezTo>
                    <a:pt x="336" y="8"/>
                    <a:pt x="432" y="0"/>
                    <a:pt x="456" y="64"/>
                  </a:cubicBezTo>
                  <a:cubicBezTo>
                    <a:pt x="480" y="128"/>
                    <a:pt x="444" y="264"/>
                    <a:pt x="408" y="40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55" name="Freeform 11"/>
            <p:cNvSpPr>
              <a:spLocks/>
            </p:cNvSpPr>
            <p:nvPr/>
          </p:nvSpPr>
          <p:spPr bwMode="auto">
            <a:xfrm>
              <a:off x="2590800" y="2057400"/>
              <a:ext cx="3898900" cy="596900"/>
            </a:xfrm>
            <a:custGeom>
              <a:avLst/>
              <a:gdLst>
                <a:gd name="T0" fmla="*/ 2448 w 2456"/>
                <a:gd name="T1" fmla="*/ 0 h 376"/>
                <a:gd name="T2" fmla="*/ 2112 w 2456"/>
                <a:gd name="T3" fmla="*/ 288 h 376"/>
                <a:gd name="T4" fmla="*/ 384 w 2456"/>
                <a:gd name="T5" fmla="*/ 336 h 376"/>
                <a:gd name="T6" fmla="*/ 0 w 2456"/>
                <a:gd name="T7" fmla="*/ 4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56" h="376">
                  <a:moveTo>
                    <a:pt x="2448" y="0"/>
                  </a:moveTo>
                  <a:cubicBezTo>
                    <a:pt x="2452" y="116"/>
                    <a:pt x="2456" y="232"/>
                    <a:pt x="2112" y="288"/>
                  </a:cubicBezTo>
                  <a:cubicBezTo>
                    <a:pt x="1768" y="344"/>
                    <a:pt x="736" y="376"/>
                    <a:pt x="384" y="336"/>
                  </a:cubicBezTo>
                  <a:cubicBezTo>
                    <a:pt x="32" y="296"/>
                    <a:pt x="16" y="172"/>
                    <a:pt x="0" y="4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56" name="Line 12"/>
            <p:cNvSpPr>
              <a:spLocks noChangeShapeType="1"/>
            </p:cNvSpPr>
            <p:nvPr/>
          </p:nvSpPr>
          <p:spPr bwMode="auto">
            <a:xfrm>
              <a:off x="1752600" y="18288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08557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3358802"/>
                </p:ext>
              </p:extLst>
            </p:nvPr>
          </p:nvGraphicFramePr>
          <p:xfrm>
            <a:off x="3429001" y="1524000"/>
            <a:ext cx="2651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189" name="Equation" r:id="rId3" imgW="266400" imgH="279360" progId="Equation.3">
                    <p:embed/>
                  </p:oleObj>
                </mc:Choice>
                <mc:Fallback>
                  <p:oleObj name="Equation" r:id="rId3" imgW="266400" imgH="27936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9001" y="1524000"/>
                          <a:ext cx="2651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8558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15489537"/>
                </p:ext>
              </p:extLst>
            </p:nvPr>
          </p:nvGraphicFramePr>
          <p:xfrm>
            <a:off x="5181601" y="2209801"/>
            <a:ext cx="252413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190" name="Equation" r:id="rId5" imgW="253800" imgH="393480" progId="Equation.3">
                    <p:embed/>
                  </p:oleObj>
                </mc:Choice>
                <mc:Fallback>
                  <p:oleObj name="Equation" r:id="rId5" imgW="253800" imgH="39348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1601" y="2209801"/>
                          <a:ext cx="252413" cy="392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8559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71894301"/>
                </p:ext>
              </p:extLst>
            </p:nvPr>
          </p:nvGraphicFramePr>
          <p:xfrm>
            <a:off x="5029201" y="838200"/>
            <a:ext cx="2651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191" name="Equation" r:id="rId7" imgW="266400" imgH="279360" progId="Equation.3">
                    <p:embed/>
                  </p:oleObj>
                </mc:Choice>
                <mc:Fallback>
                  <p:oleObj name="Equation" r:id="rId7" imgW="266400" imgH="27936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9201" y="838200"/>
                          <a:ext cx="2651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8560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90309180"/>
                </p:ext>
              </p:extLst>
            </p:nvPr>
          </p:nvGraphicFramePr>
          <p:xfrm>
            <a:off x="5562601" y="1447800"/>
            <a:ext cx="303213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192" name="Equation" r:id="rId8" imgW="304560" imgH="380880" progId="Equation.3">
                    <p:embed/>
                  </p:oleObj>
                </mc:Choice>
                <mc:Fallback>
                  <p:oleObj name="Equation" r:id="rId8" imgW="304560" imgH="38088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62601" y="1447800"/>
                          <a:ext cx="303213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8561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37309062"/>
                </p:ext>
              </p:extLst>
            </p:nvPr>
          </p:nvGraphicFramePr>
          <p:xfrm>
            <a:off x="2362201" y="1524001"/>
            <a:ext cx="430213" cy="531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193" name="Equation" r:id="rId10" imgW="431640" imgH="533160" progId="Equation.3">
                    <p:embed/>
                  </p:oleObj>
                </mc:Choice>
                <mc:Fallback>
                  <p:oleObj name="Equation" r:id="rId10" imgW="431640" imgH="53316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2201" y="1524001"/>
                          <a:ext cx="430213" cy="531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8562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49000575"/>
                </p:ext>
              </p:extLst>
            </p:nvPr>
          </p:nvGraphicFramePr>
          <p:xfrm>
            <a:off x="4449763" y="1528763"/>
            <a:ext cx="368300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194" name="Equation" r:id="rId12" imgW="368280" imgH="520560" progId="Equation.3">
                    <p:embed/>
                  </p:oleObj>
                </mc:Choice>
                <mc:Fallback>
                  <p:oleObj name="Equation" r:id="rId12" imgW="368280" imgH="52056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9763" y="1528763"/>
                          <a:ext cx="368300" cy="520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8563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06523982"/>
                </p:ext>
              </p:extLst>
            </p:nvPr>
          </p:nvGraphicFramePr>
          <p:xfrm>
            <a:off x="6470651" y="1528763"/>
            <a:ext cx="442913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195" name="Equation" r:id="rId14" imgW="444240" imgH="520560" progId="Equation.3">
                    <p:embed/>
                  </p:oleObj>
                </mc:Choice>
                <mc:Fallback>
                  <p:oleObj name="Equation" r:id="rId14" imgW="444240" imgH="52056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70651" y="1528763"/>
                          <a:ext cx="442913" cy="520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8583" name="Object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8021870"/>
                </p:ext>
              </p:extLst>
            </p:nvPr>
          </p:nvGraphicFramePr>
          <p:xfrm>
            <a:off x="1676401" y="914400"/>
            <a:ext cx="544513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196" name="Equation" r:id="rId16" imgW="545760" imgH="393480" progId="Equation.3">
                    <p:embed/>
                  </p:oleObj>
                </mc:Choice>
                <mc:Fallback>
                  <p:oleObj name="Equation" r:id="rId16" imgW="54576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6401" y="914400"/>
                          <a:ext cx="544513" cy="393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"/>
          <p:cNvGrpSpPr/>
          <p:nvPr/>
        </p:nvGrpSpPr>
        <p:grpSpPr>
          <a:xfrm>
            <a:off x="1600201" y="3352800"/>
            <a:ext cx="5956299" cy="3238500"/>
            <a:chOff x="1600201" y="3352800"/>
            <a:chExt cx="5956299" cy="3238500"/>
          </a:xfrm>
        </p:grpSpPr>
        <p:sp>
          <p:nvSpPr>
            <p:cNvPr id="108566" name="Oval 22"/>
            <p:cNvSpPr>
              <a:spLocks noChangeArrowheads="1"/>
            </p:cNvSpPr>
            <p:nvPr/>
          </p:nvSpPr>
          <p:spPr bwMode="auto">
            <a:xfrm>
              <a:off x="2209800" y="4114800"/>
              <a:ext cx="10668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08567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67752971"/>
                </p:ext>
              </p:extLst>
            </p:nvPr>
          </p:nvGraphicFramePr>
          <p:xfrm>
            <a:off x="2362201" y="4343401"/>
            <a:ext cx="773113" cy="531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197" name="Equation" r:id="rId18" imgW="774360" imgH="533160" progId="Equation.3">
                    <p:embed/>
                  </p:oleObj>
                </mc:Choice>
                <mc:Fallback>
                  <p:oleObj name="Equation" r:id="rId18" imgW="774360" imgH="53316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2201" y="4343401"/>
                          <a:ext cx="773113" cy="531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568" name="Line 24"/>
            <p:cNvSpPr>
              <a:spLocks noChangeShapeType="1"/>
            </p:cNvSpPr>
            <p:nvPr/>
          </p:nvSpPr>
          <p:spPr bwMode="auto">
            <a:xfrm>
              <a:off x="1676400" y="46482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69" name="Oval 25"/>
            <p:cNvSpPr>
              <a:spLocks noChangeArrowheads="1"/>
            </p:cNvSpPr>
            <p:nvPr/>
          </p:nvSpPr>
          <p:spPr bwMode="auto">
            <a:xfrm>
              <a:off x="5181600" y="3962400"/>
              <a:ext cx="1447800" cy="1371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70" name="Line 26"/>
            <p:cNvSpPr>
              <a:spLocks noChangeShapeType="1"/>
            </p:cNvSpPr>
            <p:nvPr/>
          </p:nvSpPr>
          <p:spPr bwMode="auto">
            <a:xfrm>
              <a:off x="3276600" y="4648200"/>
              <a:ext cx="1905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08571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12744128"/>
                </p:ext>
              </p:extLst>
            </p:nvPr>
          </p:nvGraphicFramePr>
          <p:xfrm>
            <a:off x="5257800" y="4419600"/>
            <a:ext cx="1320800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198" name="Equation" r:id="rId20" imgW="1320480" imgH="520560" progId="Equation.3">
                    <p:embed/>
                  </p:oleObj>
                </mc:Choice>
                <mc:Fallback>
                  <p:oleObj name="Equation" r:id="rId20" imgW="1320480" imgH="52056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57800" y="4419600"/>
                          <a:ext cx="1320800" cy="520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8572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66167734"/>
                </p:ext>
              </p:extLst>
            </p:nvPr>
          </p:nvGraphicFramePr>
          <p:xfrm>
            <a:off x="4038601" y="4267200"/>
            <a:ext cx="2651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199" name="Equation" r:id="rId22" imgW="266400" imgH="279360" progId="Equation.3">
                    <p:embed/>
                  </p:oleObj>
                </mc:Choice>
                <mc:Fallback>
                  <p:oleObj name="Equation" r:id="rId22" imgW="266400" imgH="27936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8601" y="4267200"/>
                          <a:ext cx="2651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574" name="Line 30"/>
            <p:cNvSpPr>
              <a:spLocks noChangeShapeType="1"/>
            </p:cNvSpPr>
            <p:nvPr/>
          </p:nvSpPr>
          <p:spPr bwMode="auto">
            <a:xfrm>
              <a:off x="3048000" y="5029200"/>
              <a:ext cx="8382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08575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34791783"/>
                </p:ext>
              </p:extLst>
            </p:nvPr>
          </p:nvGraphicFramePr>
          <p:xfrm>
            <a:off x="4038601" y="6019800"/>
            <a:ext cx="392113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200" name="Equation" r:id="rId23" imgW="393480" imgH="380880" progId="Equation.3">
                    <p:embed/>
                  </p:oleObj>
                </mc:Choice>
                <mc:Fallback>
                  <p:oleObj name="Equation" r:id="rId23" imgW="393480" imgH="38088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8601" y="6019800"/>
                          <a:ext cx="392113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8576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32468368"/>
                </p:ext>
              </p:extLst>
            </p:nvPr>
          </p:nvGraphicFramePr>
          <p:xfrm>
            <a:off x="3505201" y="5029201"/>
            <a:ext cx="252413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201" name="Equation" r:id="rId25" imgW="253800" imgH="393480" progId="Equation.3">
                    <p:embed/>
                  </p:oleObj>
                </mc:Choice>
                <mc:Fallback>
                  <p:oleObj name="Equation" r:id="rId25" imgW="253800" imgH="39348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5201" y="5029201"/>
                          <a:ext cx="252413" cy="392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577" name="Freeform 33"/>
            <p:cNvSpPr>
              <a:spLocks/>
            </p:cNvSpPr>
            <p:nvPr/>
          </p:nvSpPr>
          <p:spPr bwMode="auto">
            <a:xfrm>
              <a:off x="6400800" y="3530600"/>
              <a:ext cx="1155700" cy="1041400"/>
            </a:xfrm>
            <a:custGeom>
              <a:avLst/>
              <a:gdLst>
                <a:gd name="T0" fmla="*/ 0 w 728"/>
                <a:gd name="T1" fmla="*/ 416 h 656"/>
                <a:gd name="T2" fmla="*/ 192 w 728"/>
                <a:gd name="T3" fmla="*/ 32 h 656"/>
                <a:gd name="T4" fmla="*/ 672 w 728"/>
                <a:gd name="T5" fmla="*/ 224 h 656"/>
                <a:gd name="T6" fmla="*/ 528 w 728"/>
                <a:gd name="T7" fmla="*/ 512 h 656"/>
                <a:gd name="T8" fmla="*/ 144 w 728"/>
                <a:gd name="T9" fmla="*/ 656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8" h="656">
                  <a:moveTo>
                    <a:pt x="0" y="416"/>
                  </a:moveTo>
                  <a:cubicBezTo>
                    <a:pt x="40" y="240"/>
                    <a:pt x="80" y="64"/>
                    <a:pt x="192" y="32"/>
                  </a:cubicBezTo>
                  <a:cubicBezTo>
                    <a:pt x="304" y="0"/>
                    <a:pt x="616" y="144"/>
                    <a:pt x="672" y="224"/>
                  </a:cubicBezTo>
                  <a:cubicBezTo>
                    <a:pt x="728" y="304"/>
                    <a:pt x="616" y="440"/>
                    <a:pt x="528" y="512"/>
                  </a:cubicBezTo>
                  <a:cubicBezTo>
                    <a:pt x="440" y="584"/>
                    <a:pt x="292" y="620"/>
                    <a:pt x="144" y="65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08578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72931792"/>
                </p:ext>
              </p:extLst>
            </p:nvPr>
          </p:nvGraphicFramePr>
          <p:xfrm>
            <a:off x="7239001" y="3352800"/>
            <a:ext cx="2651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202" name="Equation" r:id="rId26" imgW="266400" imgH="279360" progId="Equation.3">
                    <p:embed/>
                  </p:oleObj>
                </mc:Choice>
                <mc:Fallback>
                  <p:oleObj name="Equation" r:id="rId26" imgW="266400" imgH="27936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39001" y="3352800"/>
                          <a:ext cx="2651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579" name="Freeform 35"/>
            <p:cNvSpPr>
              <a:spLocks/>
            </p:cNvSpPr>
            <p:nvPr/>
          </p:nvSpPr>
          <p:spPr bwMode="auto">
            <a:xfrm>
              <a:off x="3200400" y="3873500"/>
              <a:ext cx="2133600" cy="393700"/>
            </a:xfrm>
            <a:custGeom>
              <a:avLst/>
              <a:gdLst>
                <a:gd name="T0" fmla="*/ 1344 w 1344"/>
                <a:gd name="T1" fmla="*/ 200 h 248"/>
                <a:gd name="T2" fmla="*/ 720 w 1344"/>
                <a:gd name="T3" fmla="*/ 8 h 248"/>
                <a:gd name="T4" fmla="*/ 0 w 1344"/>
                <a:gd name="T5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4" h="248">
                  <a:moveTo>
                    <a:pt x="1344" y="200"/>
                  </a:moveTo>
                  <a:cubicBezTo>
                    <a:pt x="1144" y="100"/>
                    <a:pt x="944" y="0"/>
                    <a:pt x="720" y="8"/>
                  </a:cubicBezTo>
                  <a:cubicBezTo>
                    <a:pt x="496" y="16"/>
                    <a:pt x="248" y="132"/>
                    <a:pt x="0" y="24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08580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43380109"/>
                </p:ext>
              </p:extLst>
            </p:nvPr>
          </p:nvGraphicFramePr>
          <p:xfrm>
            <a:off x="4267201" y="3429001"/>
            <a:ext cx="252413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203" name="Equation" r:id="rId27" imgW="253800" imgH="393480" progId="Equation.3">
                    <p:embed/>
                  </p:oleObj>
                </mc:Choice>
                <mc:Fallback>
                  <p:oleObj name="Equation" r:id="rId27" imgW="253800" imgH="39348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7201" y="3429001"/>
                          <a:ext cx="252413" cy="392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581" name="Freeform 37"/>
            <p:cNvSpPr>
              <a:spLocks/>
            </p:cNvSpPr>
            <p:nvPr/>
          </p:nvSpPr>
          <p:spPr bwMode="auto">
            <a:xfrm>
              <a:off x="4724400" y="5689600"/>
              <a:ext cx="914400" cy="901700"/>
            </a:xfrm>
            <a:custGeom>
              <a:avLst/>
              <a:gdLst>
                <a:gd name="T0" fmla="*/ 0 w 576"/>
                <a:gd name="T1" fmla="*/ 160 h 568"/>
                <a:gd name="T2" fmla="*/ 384 w 576"/>
                <a:gd name="T3" fmla="*/ 16 h 568"/>
                <a:gd name="T4" fmla="*/ 576 w 576"/>
                <a:gd name="T5" fmla="*/ 256 h 568"/>
                <a:gd name="T6" fmla="*/ 384 w 576"/>
                <a:gd name="T7" fmla="*/ 544 h 568"/>
                <a:gd name="T8" fmla="*/ 48 w 576"/>
                <a:gd name="T9" fmla="*/ 40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" h="568">
                  <a:moveTo>
                    <a:pt x="0" y="160"/>
                  </a:moveTo>
                  <a:cubicBezTo>
                    <a:pt x="144" y="80"/>
                    <a:pt x="288" y="0"/>
                    <a:pt x="384" y="16"/>
                  </a:cubicBezTo>
                  <a:cubicBezTo>
                    <a:pt x="480" y="32"/>
                    <a:pt x="576" y="168"/>
                    <a:pt x="576" y="256"/>
                  </a:cubicBezTo>
                  <a:cubicBezTo>
                    <a:pt x="576" y="344"/>
                    <a:pt x="472" y="520"/>
                    <a:pt x="384" y="544"/>
                  </a:cubicBezTo>
                  <a:cubicBezTo>
                    <a:pt x="296" y="568"/>
                    <a:pt x="172" y="484"/>
                    <a:pt x="48" y="40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08582" name="Object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00295618"/>
                </p:ext>
              </p:extLst>
            </p:nvPr>
          </p:nvGraphicFramePr>
          <p:xfrm>
            <a:off x="5791200" y="5791200"/>
            <a:ext cx="647700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204" name="Equation" r:id="rId28" imgW="647640" imgH="469800" progId="Equation.3">
                    <p:embed/>
                  </p:oleObj>
                </mc:Choice>
                <mc:Fallback>
                  <p:oleObj name="Equation" r:id="rId28" imgW="647640" imgH="46980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91200" y="5791200"/>
                          <a:ext cx="647700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8584" name="Object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33980627"/>
                </p:ext>
              </p:extLst>
            </p:nvPr>
          </p:nvGraphicFramePr>
          <p:xfrm>
            <a:off x="1600201" y="3581401"/>
            <a:ext cx="646113" cy="430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205" name="Equation" r:id="rId30" imgW="647640" imgH="431640" progId="Equation.3">
                    <p:embed/>
                  </p:oleObj>
                </mc:Choice>
                <mc:Fallback>
                  <p:oleObj name="Equation" r:id="rId30" imgW="64764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0201" y="3581401"/>
                          <a:ext cx="646113" cy="430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205370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NFA to DFA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 </a:t>
            </a:r>
          </a:p>
        </p:txBody>
      </p:sp>
      <p:graphicFrame>
        <p:nvGraphicFramePr>
          <p:cNvPr id="110607" name="Object 15"/>
          <p:cNvGraphicFramePr>
            <a:graphicFrameLocks noChangeAspect="1"/>
          </p:cNvGraphicFramePr>
          <p:nvPr/>
        </p:nvGraphicFramePr>
        <p:xfrm>
          <a:off x="5029201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84" name="Equation" r:id="rId3" imgW="266400" imgH="279360" progId="Equation.3">
                  <p:embed/>
                </p:oleObj>
              </mc:Choice>
              <mc:Fallback>
                <p:oleObj name="Equation" r:id="rId3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1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12" name="Text Box 20"/>
          <p:cNvSpPr txBox="1">
            <a:spLocks noChangeArrowheads="1"/>
          </p:cNvSpPr>
          <p:nvPr/>
        </p:nvSpPr>
        <p:spPr bwMode="auto">
          <a:xfrm>
            <a:off x="650070" y="1905000"/>
            <a:ext cx="7847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 dirty="0"/>
              <a:t>NFA</a:t>
            </a:r>
            <a:endParaRPr lang="en-US" altLang="en-US" sz="2800" dirty="0"/>
          </a:p>
        </p:txBody>
      </p:sp>
      <p:sp>
        <p:nvSpPr>
          <p:cNvPr id="110613" name="Text Box 21"/>
          <p:cNvSpPr txBox="1">
            <a:spLocks noChangeArrowheads="1"/>
          </p:cNvSpPr>
          <p:nvPr/>
        </p:nvSpPr>
        <p:spPr bwMode="auto">
          <a:xfrm>
            <a:off x="533400" y="3505200"/>
            <a:ext cx="77348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 dirty="0"/>
              <a:t>DFA</a:t>
            </a:r>
            <a:endParaRPr lang="en-US" altLang="en-US" sz="2800" dirty="0"/>
          </a:p>
        </p:txBody>
      </p:sp>
      <p:graphicFrame>
        <p:nvGraphicFramePr>
          <p:cNvPr id="110626" name="Object 34"/>
          <p:cNvGraphicFramePr>
            <a:graphicFrameLocks noChangeAspect="1"/>
          </p:cNvGraphicFramePr>
          <p:nvPr/>
        </p:nvGraphicFramePr>
        <p:xfrm>
          <a:off x="7315201" y="3200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85" name="Equation" r:id="rId5" imgW="266400" imgH="279360" progId="Equation.3">
                  <p:embed/>
                </p:oleObj>
              </mc:Choice>
              <mc:Fallback>
                <p:oleObj name="Equation" r:id="rId5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1" y="3200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1676401" y="889000"/>
            <a:ext cx="5333999" cy="1765300"/>
            <a:chOff x="1676401" y="889000"/>
            <a:chExt cx="5333999" cy="1765300"/>
          </a:xfrm>
        </p:grpSpPr>
        <p:sp>
          <p:nvSpPr>
            <p:cNvPr id="110596" name="Oval 4"/>
            <p:cNvSpPr>
              <a:spLocks noChangeArrowheads="1"/>
            </p:cNvSpPr>
            <p:nvPr/>
          </p:nvSpPr>
          <p:spPr bwMode="auto">
            <a:xfrm>
              <a:off x="2286000" y="15240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597" name="Oval 5"/>
            <p:cNvSpPr>
              <a:spLocks noChangeArrowheads="1"/>
            </p:cNvSpPr>
            <p:nvPr/>
          </p:nvSpPr>
          <p:spPr bwMode="auto">
            <a:xfrm>
              <a:off x="4343400" y="15240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598" name="Oval 6"/>
            <p:cNvSpPr>
              <a:spLocks noChangeArrowheads="1"/>
            </p:cNvSpPr>
            <p:nvPr/>
          </p:nvSpPr>
          <p:spPr bwMode="auto">
            <a:xfrm>
              <a:off x="6400800" y="15240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599" name="Line 7"/>
            <p:cNvSpPr>
              <a:spLocks noChangeShapeType="1"/>
            </p:cNvSpPr>
            <p:nvPr/>
          </p:nvSpPr>
          <p:spPr bwMode="auto">
            <a:xfrm>
              <a:off x="2895600" y="18288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00" name="Line 8"/>
            <p:cNvSpPr>
              <a:spLocks noChangeShapeType="1"/>
            </p:cNvSpPr>
            <p:nvPr/>
          </p:nvSpPr>
          <p:spPr bwMode="auto">
            <a:xfrm>
              <a:off x="5029200" y="18288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01" name="Oval 9"/>
            <p:cNvSpPr>
              <a:spLocks noChangeArrowheads="1"/>
            </p:cNvSpPr>
            <p:nvPr/>
          </p:nvSpPr>
          <p:spPr bwMode="auto">
            <a:xfrm>
              <a:off x="4267200" y="1447800"/>
              <a:ext cx="762000" cy="762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02" name="Freeform 10"/>
            <p:cNvSpPr>
              <a:spLocks/>
            </p:cNvSpPr>
            <p:nvPr/>
          </p:nvSpPr>
          <p:spPr bwMode="auto">
            <a:xfrm>
              <a:off x="4229100" y="889000"/>
              <a:ext cx="762000" cy="635000"/>
            </a:xfrm>
            <a:custGeom>
              <a:avLst/>
              <a:gdLst>
                <a:gd name="T0" fmla="*/ 120 w 480"/>
                <a:gd name="T1" fmla="*/ 400 h 400"/>
                <a:gd name="T2" fmla="*/ 24 w 480"/>
                <a:gd name="T3" fmla="*/ 112 h 400"/>
                <a:gd name="T4" fmla="*/ 264 w 480"/>
                <a:gd name="T5" fmla="*/ 16 h 400"/>
                <a:gd name="T6" fmla="*/ 456 w 480"/>
                <a:gd name="T7" fmla="*/ 64 h 400"/>
                <a:gd name="T8" fmla="*/ 408 w 480"/>
                <a:gd name="T9" fmla="*/ 40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0" h="400">
                  <a:moveTo>
                    <a:pt x="120" y="400"/>
                  </a:moveTo>
                  <a:cubicBezTo>
                    <a:pt x="60" y="288"/>
                    <a:pt x="0" y="176"/>
                    <a:pt x="24" y="112"/>
                  </a:cubicBezTo>
                  <a:cubicBezTo>
                    <a:pt x="48" y="48"/>
                    <a:pt x="192" y="24"/>
                    <a:pt x="264" y="16"/>
                  </a:cubicBezTo>
                  <a:cubicBezTo>
                    <a:pt x="336" y="8"/>
                    <a:pt x="432" y="0"/>
                    <a:pt x="456" y="64"/>
                  </a:cubicBezTo>
                  <a:cubicBezTo>
                    <a:pt x="480" y="128"/>
                    <a:pt x="444" y="264"/>
                    <a:pt x="408" y="40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03" name="Freeform 11"/>
            <p:cNvSpPr>
              <a:spLocks/>
            </p:cNvSpPr>
            <p:nvPr/>
          </p:nvSpPr>
          <p:spPr bwMode="auto">
            <a:xfrm>
              <a:off x="2590800" y="2057400"/>
              <a:ext cx="3898900" cy="596900"/>
            </a:xfrm>
            <a:custGeom>
              <a:avLst/>
              <a:gdLst>
                <a:gd name="T0" fmla="*/ 2448 w 2456"/>
                <a:gd name="T1" fmla="*/ 0 h 376"/>
                <a:gd name="T2" fmla="*/ 2112 w 2456"/>
                <a:gd name="T3" fmla="*/ 288 h 376"/>
                <a:gd name="T4" fmla="*/ 384 w 2456"/>
                <a:gd name="T5" fmla="*/ 336 h 376"/>
                <a:gd name="T6" fmla="*/ 0 w 2456"/>
                <a:gd name="T7" fmla="*/ 4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56" h="376">
                  <a:moveTo>
                    <a:pt x="2448" y="0"/>
                  </a:moveTo>
                  <a:cubicBezTo>
                    <a:pt x="2452" y="116"/>
                    <a:pt x="2456" y="232"/>
                    <a:pt x="2112" y="288"/>
                  </a:cubicBezTo>
                  <a:cubicBezTo>
                    <a:pt x="1768" y="344"/>
                    <a:pt x="736" y="376"/>
                    <a:pt x="384" y="336"/>
                  </a:cubicBezTo>
                  <a:cubicBezTo>
                    <a:pt x="32" y="296"/>
                    <a:pt x="16" y="172"/>
                    <a:pt x="0" y="4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04" name="Line 12"/>
            <p:cNvSpPr>
              <a:spLocks noChangeShapeType="1"/>
            </p:cNvSpPr>
            <p:nvPr/>
          </p:nvSpPr>
          <p:spPr bwMode="auto">
            <a:xfrm>
              <a:off x="1752600" y="18288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10605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58469627"/>
                </p:ext>
              </p:extLst>
            </p:nvPr>
          </p:nvGraphicFramePr>
          <p:xfrm>
            <a:off x="3429001" y="1524000"/>
            <a:ext cx="2651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186" name="Equation" r:id="rId6" imgW="266400" imgH="279360" progId="Equation.3">
                    <p:embed/>
                  </p:oleObj>
                </mc:Choice>
                <mc:Fallback>
                  <p:oleObj name="Equation" r:id="rId6" imgW="266400" imgH="27936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9001" y="1524000"/>
                          <a:ext cx="2651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0606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9310310"/>
                </p:ext>
              </p:extLst>
            </p:nvPr>
          </p:nvGraphicFramePr>
          <p:xfrm>
            <a:off x="5181601" y="2209801"/>
            <a:ext cx="252413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187" name="Equation" r:id="rId7" imgW="253800" imgH="393480" progId="Equation.3">
                    <p:embed/>
                  </p:oleObj>
                </mc:Choice>
                <mc:Fallback>
                  <p:oleObj name="Equation" r:id="rId7" imgW="253800" imgH="39348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1601" y="2209801"/>
                          <a:ext cx="252413" cy="392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0608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7233814"/>
                </p:ext>
              </p:extLst>
            </p:nvPr>
          </p:nvGraphicFramePr>
          <p:xfrm>
            <a:off x="5562601" y="1447800"/>
            <a:ext cx="303213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188" name="Equation" r:id="rId9" imgW="304560" imgH="380880" progId="Equation.3">
                    <p:embed/>
                  </p:oleObj>
                </mc:Choice>
                <mc:Fallback>
                  <p:oleObj name="Equation" r:id="rId9" imgW="304560" imgH="38088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62601" y="1447800"/>
                          <a:ext cx="303213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0609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16460591"/>
                </p:ext>
              </p:extLst>
            </p:nvPr>
          </p:nvGraphicFramePr>
          <p:xfrm>
            <a:off x="2362201" y="1524001"/>
            <a:ext cx="430213" cy="531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189" name="Equation" r:id="rId11" imgW="431640" imgH="533160" progId="Equation.3">
                    <p:embed/>
                  </p:oleObj>
                </mc:Choice>
                <mc:Fallback>
                  <p:oleObj name="Equation" r:id="rId11" imgW="431640" imgH="53316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2201" y="1524001"/>
                          <a:ext cx="430213" cy="531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0610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03139996"/>
                </p:ext>
              </p:extLst>
            </p:nvPr>
          </p:nvGraphicFramePr>
          <p:xfrm>
            <a:off x="4449763" y="1528763"/>
            <a:ext cx="368300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190" name="Equation" r:id="rId13" imgW="368280" imgH="520560" progId="Equation.3">
                    <p:embed/>
                  </p:oleObj>
                </mc:Choice>
                <mc:Fallback>
                  <p:oleObj name="Equation" r:id="rId13" imgW="368280" imgH="52056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9763" y="1528763"/>
                          <a:ext cx="368300" cy="520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0611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17792092"/>
                </p:ext>
              </p:extLst>
            </p:nvPr>
          </p:nvGraphicFramePr>
          <p:xfrm>
            <a:off x="6470651" y="1528763"/>
            <a:ext cx="442913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191" name="Equation" r:id="rId15" imgW="444240" imgH="520560" progId="Equation.3">
                    <p:embed/>
                  </p:oleObj>
                </mc:Choice>
                <mc:Fallback>
                  <p:oleObj name="Equation" r:id="rId15" imgW="444240" imgH="52056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70651" y="1528763"/>
                          <a:ext cx="442913" cy="520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0633" name="Object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13797287"/>
                </p:ext>
              </p:extLst>
            </p:nvPr>
          </p:nvGraphicFramePr>
          <p:xfrm>
            <a:off x="1676401" y="914400"/>
            <a:ext cx="544513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192" name="Equation" r:id="rId17" imgW="545760" imgH="393480" progId="Equation.3">
                    <p:embed/>
                  </p:oleObj>
                </mc:Choice>
                <mc:Fallback>
                  <p:oleObj name="Equation" r:id="rId17" imgW="54576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6401" y="914400"/>
                          <a:ext cx="544513" cy="393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"/>
          <p:cNvGrpSpPr/>
          <p:nvPr/>
        </p:nvGrpSpPr>
        <p:grpSpPr>
          <a:xfrm>
            <a:off x="1600201" y="3352800"/>
            <a:ext cx="6108699" cy="3352800"/>
            <a:chOff x="1600201" y="3352800"/>
            <a:chExt cx="6108699" cy="3352800"/>
          </a:xfrm>
        </p:grpSpPr>
        <p:sp>
          <p:nvSpPr>
            <p:cNvPr id="110614" name="Oval 22"/>
            <p:cNvSpPr>
              <a:spLocks noChangeArrowheads="1"/>
            </p:cNvSpPr>
            <p:nvPr/>
          </p:nvSpPr>
          <p:spPr bwMode="auto">
            <a:xfrm>
              <a:off x="2209800" y="4114800"/>
              <a:ext cx="10668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10615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66068625"/>
                </p:ext>
              </p:extLst>
            </p:nvPr>
          </p:nvGraphicFramePr>
          <p:xfrm>
            <a:off x="2362201" y="4343401"/>
            <a:ext cx="773113" cy="531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193" name="Equation" r:id="rId19" imgW="774360" imgH="533160" progId="Equation.3">
                    <p:embed/>
                  </p:oleObj>
                </mc:Choice>
                <mc:Fallback>
                  <p:oleObj name="Equation" r:id="rId19" imgW="774360" imgH="53316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2201" y="4343401"/>
                          <a:ext cx="773113" cy="531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0616" name="Line 24"/>
            <p:cNvSpPr>
              <a:spLocks noChangeShapeType="1"/>
            </p:cNvSpPr>
            <p:nvPr/>
          </p:nvSpPr>
          <p:spPr bwMode="auto">
            <a:xfrm>
              <a:off x="1676400" y="46482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17" name="Oval 25"/>
            <p:cNvSpPr>
              <a:spLocks noChangeArrowheads="1"/>
            </p:cNvSpPr>
            <p:nvPr/>
          </p:nvSpPr>
          <p:spPr bwMode="auto">
            <a:xfrm>
              <a:off x="5181600" y="3962400"/>
              <a:ext cx="1447800" cy="1371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18" name="Line 26"/>
            <p:cNvSpPr>
              <a:spLocks noChangeShapeType="1"/>
            </p:cNvSpPr>
            <p:nvPr/>
          </p:nvSpPr>
          <p:spPr bwMode="auto">
            <a:xfrm>
              <a:off x="3276600" y="4648200"/>
              <a:ext cx="1752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10619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7539427"/>
                </p:ext>
              </p:extLst>
            </p:nvPr>
          </p:nvGraphicFramePr>
          <p:xfrm>
            <a:off x="5257800" y="4419600"/>
            <a:ext cx="1320800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194" name="Equation" r:id="rId21" imgW="1320480" imgH="520560" progId="Equation.3">
                    <p:embed/>
                  </p:oleObj>
                </mc:Choice>
                <mc:Fallback>
                  <p:oleObj name="Equation" r:id="rId21" imgW="1320480" imgH="52056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57800" y="4419600"/>
                          <a:ext cx="1320800" cy="520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0620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4838803"/>
                </p:ext>
              </p:extLst>
            </p:nvPr>
          </p:nvGraphicFramePr>
          <p:xfrm>
            <a:off x="4038601" y="4267200"/>
            <a:ext cx="2651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195" name="Equation" r:id="rId23" imgW="266400" imgH="279360" progId="Equation.3">
                    <p:embed/>
                  </p:oleObj>
                </mc:Choice>
                <mc:Fallback>
                  <p:oleObj name="Equation" r:id="rId23" imgW="266400" imgH="27936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8601" y="4267200"/>
                          <a:ext cx="2651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0621" name="Oval 29"/>
            <p:cNvSpPr>
              <a:spLocks noChangeArrowheads="1"/>
            </p:cNvSpPr>
            <p:nvPr/>
          </p:nvSpPr>
          <p:spPr bwMode="auto">
            <a:xfrm>
              <a:off x="3733800" y="5715000"/>
              <a:ext cx="10668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22" name="Line 30"/>
            <p:cNvSpPr>
              <a:spLocks noChangeShapeType="1"/>
            </p:cNvSpPr>
            <p:nvPr/>
          </p:nvSpPr>
          <p:spPr bwMode="auto">
            <a:xfrm>
              <a:off x="3048000" y="5029200"/>
              <a:ext cx="8382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10623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72487527"/>
                </p:ext>
              </p:extLst>
            </p:nvPr>
          </p:nvGraphicFramePr>
          <p:xfrm>
            <a:off x="4038601" y="6019800"/>
            <a:ext cx="392113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196" name="Equation" r:id="rId24" imgW="393480" imgH="380880" progId="Equation.3">
                    <p:embed/>
                  </p:oleObj>
                </mc:Choice>
                <mc:Fallback>
                  <p:oleObj name="Equation" r:id="rId24" imgW="393480" imgH="38088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8601" y="6019800"/>
                          <a:ext cx="392113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0624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56787811"/>
                </p:ext>
              </p:extLst>
            </p:nvPr>
          </p:nvGraphicFramePr>
          <p:xfrm>
            <a:off x="3505201" y="5029201"/>
            <a:ext cx="252413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197" name="Equation" r:id="rId26" imgW="253800" imgH="393480" progId="Equation.3">
                    <p:embed/>
                  </p:oleObj>
                </mc:Choice>
                <mc:Fallback>
                  <p:oleObj name="Equation" r:id="rId26" imgW="253800" imgH="39348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5201" y="5029201"/>
                          <a:ext cx="252413" cy="392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0625" name="Freeform 33"/>
            <p:cNvSpPr>
              <a:spLocks/>
            </p:cNvSpPr>
            <p:nvPr/>
          </p:nvSpPr>
          <p:spPr bwMode="auto">
            <a:xfrm>
              <a:off x="6553200" y="3352800"/>
              <a:ext cx="1155700" cy="1041400"/>
            </a:xfrm>
            <a:custGeom>
              <a:avLst/>
              <a:gdLst>
                <a:gd name="T0" fmla="*/ 0 w 728"/>
                <a:gd name="T1" fmla="*/ 416 h 656"/>
                <a:gd name="T2" fmla="*/ 192 w 728"/>
                <a:gd name="T3" fmla="*/ 32 h 656"/>
                <a:gd name="T4" fmla="*/ 672 w 728"/>
                <a:gd name="T5" fmla="*/ 224 h 656"/>
                <a:gd name="T6" fmla="*/ 528 w 728"/>
                <a:gd name="T7" fmla="*/ 512 h 656"/>
                <a:gd name="T8" fmla="*/ 144 w 728"/>
                <a:gd name="T9" fmla="*/ 656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8" h="656">
                  <a:moveTo>
                    <a:pt x="0" y="416"/>
                  </a:moveTo>
                  <a:cubicBezTo>
                    <a:pt x="40" y="240"/>
                    <a:pt x="80" y="64"/>
                    <a:pt x="192" y="32"/>
                  </a:cubicBezTo>
                  <a:cubicBezTo>
                    <a:pt x="304" y="0"/>
                    <a:pt x="616" y="144"/>
                    <a:pt x="672" y="224"/>
                  </a:cubicBezTo>
                  <a:cubicBezTo>
                    <a:pt x="728" y="304"/>
                    <a:pt x="616" y="440"/>
                    <a:pt x="528" y="512"/>
                  </a:cubicBezTo>
                  <a:cubicBezTo>
                    <a:pt x="440" y="584"/>
                    <a:pt x="292" y="620"/>
                    <a:pt x="144" y="65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27" name="Freeform 35"/>
            <p:cNvSpPr>
              <a:spLocks/>
            </p:cNvSpPr>
            <p:nvPr/>
          </p:nvSpPr>
          <p:spPr bwMode="auto">
            <a:xfrm>
              <a:off x="3124200" y="3873500"/>
              <a:ext cx="2057400" cy="393700"/>
            </a:xfrm>
            <a:custGeom>
              <a:avLst/>
              <a:gdLst>
                <a:gd name="T0" fmla="*/ 1344 w 1344"/>
                <a:gd name="T1" fmla="*/ 200 h 248"/>
                <a:gd name="T2" fmla="*/ 720 w 1344"/>
                <a:gd name="T3" fmla="*/ 8 h 248"/>
                <a:gd name="T4" fmla="*/ 0 w 1344"/>
                <a:gd name="T5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4" h="248">
                  <a:moveTo>
                    <a:pt x="1344" y="200"/>
                  </a:moveTo>
                  <a:cubicBezTo>
                    <a:pt x="1144" y="100"/>
                    <a:pt x="944" y="0"/>
                    <a:pt x="720" y="8"/>
                  </a:cubicBezTo>
                  <a:cubicBezTo>
                    <a:pt x="496" y="16"/>
                    <a:pt x="248" y="132"/>
                    <a:pt x="0" y="24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10628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42295570"/>
                </p:ext>
              </p:extLst>
            </p:nvPr>
          </p:nvGraphicFramePr>
          <p:xfrm>
            <a:off x="4267201" y="3429001"/>
            <a:ext cx="252413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198" name="Equation" r:id="rId27" imgW="253800" imgH="393480" progId="Equation.3">
                    <p:embed/>
                  </p:oleObj>
                </mc:Choice>
                <mc:Fallback>
                  <p:oleObj name="Equation" r:id="rId27" imgW="253800" imgH="39348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7201" y="3429001"/>
                          <a:ext cx="252413" cy="392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0629" name="Freeform 37"/>
            <p:cNvSpPr>
              <a:spLocks/>
            </p:cNvSpPr>
            <p:nvPr/>
          </p:nvSpPr>
          <p:spPr bwMode="auto">
            <a:xfrm>
              <a:off x="4724400" y="5689600"/>
              <a:ext cx="914400" cy="901700"/>
            </a:xfrm>
            <a:custGeom>
              <a:avLst/>
              <a:gdLst>
                <a:gd name="T0" fmla="*/ 0 w 576"/>
                <a:gd name="T1" fmla="*/ 160 h 568"/>
                <a:gd name="T2" fmla="*/ 384 w 576"/>
                <a:gd name="T3" fmla="*/ 16 h 568"/>
                <a:gd name="T4" fmla="*/ 576 w 576"/>
                <a:gd name="T5" fmla="*/ 256 h 568"/>
                <a:gd name="T6" fmla="*/ 384 w 576"/>
                <a:gd name="T7" fmla="*/ 544 h 568"/>
                <a:gd name="T8" fmla="*/ 48 w 576"/>
                <a:gd name="T9" fmla="*/ 40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" h="568">
                  <a:moveTo>
                    <a:pt x="0" y="160"/>
                  </a:moveTo>
                  <a:cubicBezTo>
                    <a:pt x="144" y="80"/>
                    <a:pt x="288" y="0"/>
                    <a:pt x="384" y="16"/>
                  </a:cubicBezTo>
                  <a:cubicBezTo>
                    <a:pt x="480" y="32"/>
                    <a:pt x="576" y="168"/>
                    <a:pt x="576" y="256"/>
                  </a:cubicBezTo>
                  <a:cubicBezTo>
                    <a:pt x="576" y="344"/>
                    <a:pt x="472" y="520"/>
                    <a:pt x="384" y="544"/>
                  </a:cubicBezTo>
                  <a:cubicBezTo>
                    <a:pt x="296" y="568"/>
                    <a:pt x="172" y="484"/>
                    <a:pt x="48" y="40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10630" name="Object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1791689"/>
                </p:ext>
              </p:extLst>
            </p:nvPr>
          </p:nvGraphicFramePr>
          <p:xfrm>
            <a:off x="5791200" y="5791200"/>
            <a:ext cx="647700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199" name="Equation" r:id="rId28" imgW="647640" imgH="469800" progId="Equation.3">
                    <p:embed/>
                  </p:oleObj>
                </mc:Choice>
                <mc:Fallback>
                  <p:oleObj name="Equation" r:id="rId28" imgW="647640" imgH="46980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91200" y="5791200"/>
                          <a:ext cx="647700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0631" name="Oval 39"/>
            <p:cNvSpPr>
              <a:spLocks noChangeArrowheads="1"/>
            </p:cNvSpPr>
            <p:nvPr/>
          </p:nvSpPr>
          <p:spPr bwMode="auto">
            <a:xfrm>
              <a:off x="5029200" y="3810000"/>
              <a:ext cx="1752600" cy="1676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10634" name="Object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1284186"/>
                </p:ext>
              </p:extLst>
            </p:nvPr>
          </p:nvGraphicFramePr>
          <p:xfrm>
            <a:off x="1600201" y="3581401"/>
            <a:ext cx="646113" cy="430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200" name="Equation" r:id="rId30" imgW="647640" imgH="431640" progId="Equation.3">
                    <p:embed/>
                  </p:oleObj>
                </mc:Choice>
                <mc:Fallback>
                  <p:oleObj name="Equation" r:id="rId30" imgW="64764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0201" y="3581401"/>
                          <a:ext cx="646113" cy="430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0635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8525617"/>
              </p:ext>
            </p:extLst>
          </p:nvPr>
        </p:nvGraphicFramePr>
        <p:xfrm>
          <a:off x="7162800" y="1631950"/>
          <a:ext cx="26670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01" name="Equation" r:id="rId32" imgW="2971800" imgH="558720" progId="Equation.3">
                  <p:embed/>
                </p:oleObj>
              </mc:Choice>
              <mc:Fallback>
                <p:oleObj name="Equation" r:id="rId32" imgW="2971800" imgH="55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1631950"/>
                        <a:ext cx="266700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4683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NFA to </a:t>
            </a:r>
            <a:r>
              <a:rPr lang="en-US" altLang="en-US" dirty="0" smtClean="0"/>
              <a:t>DFA</a:t>
            </a:r>
            <a:endParaRPr lang="en-US" altLang="en-US" dirty="0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 smtClean="0"/>
              <a:t>Given </a:t>
            </a:r>
            <a:r>
              <a:rPr lang="en-US" altLang="en-US" dirty="0"/>
              <a:t>an NFA </a:t>
            </a:r>
            <a:r>
              <a:rPr lang="en-US" altLang="en-US" dirty="0" smtClean="0"/>
              <a:t>	   </a:t>
            </a:r>
            <a:r>
              <a:rPr lang="en-US" altLang="en-US" dirty="0"/>
              <a:t>convert it </a:t>
            </a:r>
            <a:r>
              <a:rPr lang="en-US" altLang="en-US" dirty="0" smtClean="0"/>
              <a:t>to </a:t>
            </a:r>
            <a:r>
              <a:rPr lang="en-US" altLang="en-US" dirty="0"/>
              <a:t>an equivalent DFA</a:t>
            </a:r>
          </a:p>
          <a:p>
            <a:pPr marL="0" indent="0">
              <a:buNone/>
            </a:pPr>
            <a:r>
              <a:rPr lang="en-US" altLang="en-US" dirty="0" smtClean="0"/>
              <a:t>With </a:t>
            </a:r>
            <a:endParaRPr lang="en-US" altLang="en-US" dirty="0"/>
          </a:p>
        </p:txBody>
      </p:sp>
      <p:graphicFrame>
        <p:nvGraphicFramePr>
          <p:cNvPr id="1095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129366"/>
              </p:ext>
            </p:extLst>
          </p:nvPr>
        </p:nvGraphicFramePr>
        <p:xfrm>
          <a:off x="2971800" y="16637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11" name="Equation" r:id="rId3" imgW="545760" imgH="393480" progId="Equation.3">
                  <p:embed/>
                </p:oleObj>
              </mc:Choice>
              <mc:Fallback>
                <p:oleObj name="Equation" r:id="rId3" imgW="5457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663700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2211936"/>
              </p:ext>
            </p:extLst>
          </p:nvPr>
        </p:nvGraphicFramePr>
        <p:xfrm>
          <a:off x="8802687" y="1676400"/>
          <a:ext cx="64611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12" name="Equation" r:id="rId5" imgW="647640" imgH="431640" progId="Equation.3">
                  <p:embed/>
                </p:oleObj>
              </mc:Choice>
              <mc:Fallback>
                <p:oleObj name="Equation" r:id="rId5" imgW="6476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02687" y="1676400"/>
                        <a:ext cx="646113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8008521"/>
              </p:ext>
            </p:extLst>
          </p:nvPr>
        </p:nvGraphicFramePr>
        <p:xfrm>
          <a:off x="2216150" y="2438400"/>
          <a:ext cx="2971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13" name="Equation" r:id="rId7" imgW="2971800" imgH="558720" progId="Equation.3">
                  <p:embed/>
                </p:oleObj>
              </mc:Choice>
              <mc:Fallback>
                <p:oleObj name="Equation" r:id="rId7" imgW="2971800" imgH="55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6150" y="2438400"/>
                        <a:ext cx="29718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4328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this session, student will be able to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Explain equivalence of machines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Describe equivalence of </a:t>
            </a:r>
            <a:r>
              <a:rPr lang="en-US" dirty="0" err="1" smtClean="0"/>
              <a:t>nfas</a:t>
            </a:r>
            <a:r>
              <a:rPr lang="en-US" dirty="0" smtClean="0"/>
              <a:t> and </a:t>
            </a:r>
            <a:r>
              <a:rPr lang="en-US" dirty="0" err="1" smtClean="0"/>
              <a:t>dfas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Solve NFA to DFA conversion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88170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If the NFA has states</a:t>
            </a:r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en-US" dirty="0" smtClean="0"/>
              <a:t>The </a:t>
            </a:r>
            <a:r>
              <a:rPr lang="en-US" altLang="en-US" dirty="0"/>
              <a:t>DFA has states in the </a:t>
            </a:r>
            <a:r>
              <a:rPr lang="en-US" altLang="en-US" dirty="0" err="1"/>
              <a:t>powerset</a:t>
            </a: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</p:txBody>
      </p:sp>
      <p:graphicFrame>
        <p:nvGraphicFramePr>
          <p:cNvPr id="1126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5219599"/>
              </p:ext>
            </p:extLst>
          </p:nvPr>
        </p:nvGraphicFramePr>
        <p:xfrm>
          <a:off x="4038600" y="1600201"/>
          <a:ext cx="22733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4" name="Equation" r:id="rId3" imgW="2273040" imgH="583920" progId="Equation.3">
                  <p:embed/>
                </p:oleObj>
              </mc:Choice>
              <mc:Fallback>
                <p:oleObj name="Equation" r:id="rId3" imgW="227304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600201"/>
                        <a:ext cx="22733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9745082"/>
              </p:ext>
            </p:extLst>
          </p:nvPr>
        </p:nvGraphicFramePr>
        <p:xfrm>
          <a:off x="1409700" y="3810000"/>
          <a:ext cx="6910388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5" name="Equation" r:id="rId5" imgW="6908760" imgH="583920" progId="Equation.3">
                  <p:embed/>
                </p:oleObj>
              </mc:Choice>
              <mc:Fallback>
                <p:oleObj name="Equation" r:id="rId5" imgW="690876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9700" y="3810000"/>
                        <a:ext cx="6910388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NFA to </a:t>
            </a:r>
            <a:r>
              <a:rPr lang="en-US" altLang="en-US" dirty="0" smtClean="0"/>
              <a:t>DFA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71026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Procedure NFA to DFA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4400" b="1" dirty="0" smtClean="0">
                <a:solidFill>
                  <a:srgbClr val="FF0000"/>
                </a:solidFill>
              </a:rPr>
              <a:t>1</a:t>
            </a:r>
            <a:r>
              <a:rPr lang="en-US" altLang="en-US" sz="4400" b="1" dirty="0">
                <a:solidFill>
                  <a:srgbClr val="FF0000"/>
                </a:solidFill>
              </a:rPr>
              <a:t>.</a:t>
            </a:r>
            <a:r>
              <a:rPr lang="en-US" altLang="en-US" dirty="0"/>
              <a:t>  Initial state of NFA:</a:t>
            </a:r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     </a:t>
            </a:r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      Initial state of DFA:     </a:t>
            </a:r>
          </a:p>
        </p:txBody>
      </p:sp>
      <p:graphicFrame>
        <p:nvGraphicFramePr>
          <p:cNvPr id="1136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6522418"/>
              </p:ext>
            </p:extLst>
          </p:nvPr>
        </p:nvGraphicFramePr>
        <p:xfrm>
          <a:off x="4471987" y="1752600"/>
          <a:ext cx="48101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68" name="Equation" r:id="rId3" imgW="482400" imgH="583920" progId="Equation.3">
                  <p:embed/>
                </p:oleObj>
              </mc:Choice>
              <mc:Fallback>
                <p:oleObj name="Equation" r:id="rId3" imgW="4824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1987" y="1752600"/>
                        <a:ext cx="481013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9470766"/>
              </p:ext>
            </p:extLst>
          </p:nvPr>
        </p:nvGraphicFramePr>
        <p:xfrm>
          <a:off x="4343400" y="4141787"/>
          <a:ext cx="86201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69" name="Equation" r:id="rId5" imgW="863280" imgH="583920" progId="Equation.3">
                  <p:embed/>
                </p:oleObj>
              </mc:Choice>
              <mc:Fallback>
                <p:oleObj name="Equation" r:id="rId5" imgW="86328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141787"/>
                        <a:ext cx="862013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70" name="AutoShape 6"/>
          <p:cNvSpPr>
            <a:spLocks noChangeArrowheads="1"/>
          </p:cNvSpPr>
          <p:nvPr/>
        </p:nvSpPr>
        <p:spPr bwMode="auto">
          <a:xfrm>
            <a:off x="3505201" y="2514600"/>
            <a:ext cx="485775" cy="976313"/>
          </a:xfrm>
          <a:prstGeom prst="downArrow">
            <a:avLst>
              <a:gd name="adj1" fmla="val 50000"/>
              <a:gd name="adj2" fmla="val 50245"/>
            </a:avLst>
          </a:prstGeom>
          <a:solidFill>
            <a:schemeClr val="tx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60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 </a:t>
            </a:r>
          </a:p>
        </p:txBody>
      </p:sp>
      <p:graphicFrame>
        <p:nvGraphicFramePr>
          <p:cNvPr id="11163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639273"/>
              </p:ext>
            </p:extLst>
          </p:nvPr>
        </p:nvGraphicFramePr>
        <p:xfrm>
          <a:off x="4953000" y="1168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120" name="Equation" r:id="rId3" imgW="266400" imgH="279360" progId="Equation.3">
                  <p:embed/>
                </p:oleObj>
              </mc:Choice>
              <mc:Fallback>
                <p:oleObj name="Equation" r:id="rId3" imgW="26640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168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37" name="Text Box 21"/>
          <p:cNvSpPr txBox="1">
            <a:spLocks noChangeArrowheads="1"/>
          </p:cNvSpPr>
          <p:nvPr/>
        </p:nvSpPr>
        <p:spPr bwMode="auto">
          <a:xfrm>
            <a:off x="593725" y="863600"/>
            <a:ext cx="7847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 dirty="0"/>
              <a:t>NFA</a:t>
            </a:r>
            <a:endParaRPr lang="en-US" altLang="en-US" sz="2800" dirty="0"/>
          </a:p>
        </p:txBody>
      </p:sp>
      <p:sp>
        <p:nvSpPr>
          <p:cNvPr id="111638" name="Text Box 22"/>
          <p:cNvSpPr txBox="1">
            <a:spLocks noChangeArrowheads="1"/>
          </p:cNvSpPr>
          <p:nvPr/>
        </p:nvSpPr>
        <p:spPr bwMode="auto">
          <a:xfrm>
            <a:off x="533400" y="3505200"/>
            <a:ext cx="77348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 dirty="0"/>
              <a:t>DFA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676401" y="1295400"/>
            <a:ext cx="5333999" cy="1765300"/>
            <a:chOff x="1676401" y="889000"/>
            <a:chExt cx="5333999" cy="1765300"/>
          </a:xfrm>
        </p:grpSpPr>
        <p:sp>
          <p:nvSpPr>
            <p:cNvPr id="111621" name="Oval 5"/>
            <p:cNvSpPr>
              <a:spLocks noChangeArrowheads="1"/>
            </p:cNvSpPr>
            <p:nvPr/>
          </p:nvSpPr>
          <p:spPr bwMode="auto">
            <a:xfrm>
              <a:off x="2286000" y="15240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22" name="Oval 6"/>
            <p:cNvSpPr>
              <a:spLocks noChangeArrowheads="1"/>
            </p:cNvSpPr>
            <p:nvPr/>
          </p:nvSpPr>
          <p:spPr bwMode="auto">
            <a:xfrm>
              <a:off x="4343400" y="15240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23" name="Oval 7"/>
            <p:cNvSpPr>
              <a:spLocks noChangeArrowheads="1"/>
            </p:cNvSpPr>
            <p:nvPr/>
          </p:nvSpPr>
          <p:spPr bwMode="auto">
            <a:xfrm>
              <a:off x="6400800" y="15240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24" name="Line 8"/>
            <p:cNvSpPr>
              <a:spLocks noChangeShapeType="1"/>
            </p:cNvSpPr>
            <p:nvPr/>
          </p:nvSpPr>
          <p:spPr bwMode="auto">
            <a:xfrm>
              <a:off x="2895600" y="18288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25" name="Line 9"/>
            <p:cNvSpPr>
              <a:spLocks noChangeShapeType="1"/>
            </p:cNvSpPr>
            <p:nvPr/>
          </p:nvSpPr>
          <p:spPr bwMode="auto">
            <a:xfrm>
              <a:off x="5029200" y="18288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26" name="Oval 10"/>
            <p:cNvSpPr>
              <a:spLocks noChangeArrowheads="1"/>
            </p:cNvSpPr>
            <p:nvPr/>
          </p:nvSpPr>
          <p:spPr bwMode="auto">
            <a:xfrm>
              <a:off x="4267200" y="1447800"/>
              <a:ext cx="762000" cy="762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27" name="Freeform 11"/>
            <p:cNvSpPr>
              <a:spLocks/>
            </p:cNvSpPr>
            <p:nvPr/>
          </p:nvSpPr>
          <p:spPr bwMode="auto">
            <a:xfrm>
              <a:off x="4229100" y="889000"/>
              <a:ext cx="762000" cy="635000"/>
            </a:xfrm>
            <a:custGeom>
              <a:avLst/>
              <a:gdLst>
                <a:gd name="T0" fmla="*/ 120 w 480"/>
                <a:gd name="T1" fmla="*/ 400 h 400"/>
                <a:gd name="T2" fmla="*/ 24 w 480"/>
                <a:gd name="T3" fmla="*/ 112 h 400"/>
                <a:gd name="T4" fmla="*/ 264 w 480"/>
                <a:gd name="T5" fmla="*/ 16 h 400"/>
                <a:gd name="T6" fmla="*/ 456 w 480"/>
                <a:gd name="T7" fmla="*/ 64 h 400"/>
                <a:gd name="T8" fmla="*/ 408 w 480"/>
                <a:gd name="T9" fmla="*/ 40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0" h="400">
                  <a:moveTo>
                    <a:pt x="120" y="400"/>
                  </a:moveTo>
                  <a:cubicBezTo>
                    <a:pt x="60" y="288"/>
                    <a:pt x="0" y="176"/>
                    <a:pt x="24" y="112"/>
                  </a:cubicBezTo>
                  <a:cubicBezTo>
                    <a:pt x="48" y="48"/>
                    <a:pt x="192" y="24"/>
                    <a:pt x="264" y="16"/>
                  </a:cubicBezTo>
                  <a:cubicBezTo>
                    <a:pt x="336" y="8"/>
                    <a:pt x="432" y="0"/>
                    <a:pt x="456" y="64"/>
                  </a:cubicBezTo>
                  <a:cubicBezTo>
                    <a:pt x="480" y="128"/>
                    <a:pt x="444" y="264"/>
                    <a:pt x="408" y="40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28" name="Freeform 12"/>
            <p:cNvSpPr>
              <a:spLocks/>
            </p:cNvSpPr>
            <p:nvPr/>
          </p:nvSpPr>
          <p:spPr bwMode="auto">
            <a:xfrm>
              <a:off x="2590800" y="2057400"/>
              <a:ext cx="3898900" cy="596900"/>
            </a:xfrm>
            <a:custGeom>
              <a:avLst/>
              <a:gdLst>
                <a:gd name="T0" fmla="*/ 2448 w 2456"/>
                <a:gd name="T1" fmla="*/ 0 h 376"/>
                <a:gd name="T2" fmla="*/ 2112 w 2456"/>
                <a:gd name="T3" fmla="*/ 288 h 376"/>
                <a:gd name="T4" fmla="*/ 384 w 2456"/>
                <a:gd name="T5" fmla="*/ 336 h 376"/>
                <a:gd name="T6" fmla="*/ 0 w 2456"/>
                <a:gd name="T7" fmla="*/ 4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56" h="376">
                  <a:moveTo>
                    <a:pt x="2448" y="0"/>
                  </a:moveTo>
                  <a:cubicBezTo>
                    <a:pt x="2452" y="116"/>
                    <a:pt x="2456" y="232"/>
                    <a:pt x="2112" y="288"/>
                  </a:cubicBezTo>
                  <a:cubicBezTo>
                    <a:pt x="1768" y="344"/>
                    <a:pt x="736" y="376"/>
                    <a:pt x="384" y="336"/>
                  </a:cubicBezTo>
                  <a:cubicBezTo>
                    <a:pt x="32" y="296"/>
                    <a:pt x="16" y="172"/>
                    <a:pt x="0" y="4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29" name="Line 13"/>
            <p:cNvSpPr>
              <a:spLocks noChangeShapeType="1"/>
            </p:cNvSpPr>
            <p:nvPr/>
          </p:nvSpPr>
          <p:spPr bwMode="auto">
            <a:xfrm>
              <a:off x="1752600" y="18288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11630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5221669"/>
                </p:ext>
              </p:extLst>
            </p:nvPr>
          </p:nvGraphicFramePr>
          <p:xfrm>
            <a:off x="3429001" y="1524000"/>
            <a:ext cx="2651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121" name="Equation" r:id="rId5" imgW="266400" imgH="279360" progId="Equation.3">
                    <p:embed/>
                  </p:oleObj>
                </mc:Choice>
                <mc:Fallback>
                  <p:oleObj name="Equation" r:id="rId5" imgW="266400" imgH="27936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9001" y="1524000"/>
                          <a:ext cx="2651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1631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55797955"/>
                </p:ext>
              </p:extLst>
            </p:nvPr>
          </p:nvGraphicFramePr>
          <p:xfrm>
            <a:off x="5181601" y="2209801"/>
            <a:ext cx="252413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122" name="Equation" r:id="rId6" imgW="253800" imgH="393480" progId="Equation.3">
                    <p:embed/>
                  </p:oleObj>
                </mc:Choice>
                <mc:Fallback>
                  <p:oleObj name="Equation" r:id="rId6" imgW="253800" imgH="39348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1601" y="2209801"/>
                          <a:ext cx="252413" cy="392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1633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48135481"/>
                </p:ext>
              </p:extLst>
            </p:nvPr>
          </p:nvGraphicFramePr>
          <p:xfrm>
            <a:off x="5562601" y="1447800"/>
            <a:ext cx="303213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123" name="Equation" r:id="rId8" imgW="304560" imgH="380880" progId="Equation.3">
                    <p:embed/>
                  </p:oleObj>
                </mc:Choice>
                <mc:Fallback>
                  <p:oleObj name="Equation" r:id="rId8" imgW="304560" imgH="38088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62601" y="1447800"/>
                          <a:ext cx="303213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1634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9429718"/>
                </p:ext>
              </p:extLst>
            </p:nvPr>
          </p:nvGraphicFramePr>
          <p:xfrm>
            <a:off x="2362201" y="1524001"/>
            <a:ext cx="430213" cy="531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124" name="Equation" r:id="rId10" imgW="431640" imgH="533160" progId="Equation.3">
                    <p:embed/>
                  </p:oleObj>
                </mc:Choice>
                <mc:Fallback>
                  <p:oleObj name="Equation" r:id="rId10" imgW="431640" imgH="53316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2201" y="1524001"/>
                          <a:ext cx="430213" cy="531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1635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05028850"/>
                </p:ext>
              </p:extLst>
            </p:nvPr>
          </p:nvGraphicFramePr>
          <p:xfrm>
            <a:off x="4449763" y="1528763"/>
            <a:ext cx="368300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125" name="Equation" r:id="rId12" imgW="368280" imgH="520560" progId="Equation.3">
                    <p:embed/>
                  </p:oleObj>
                </mc:Choice>
                <mc:Fallback>
                  <p:oleObj name="Equation" r:id="rId12" imgW="368280" imgH="52056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9763" y="1528763"/>
                          <a:ext cx="368300" cy="520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1636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19241262"/>
                </p:ext>
              </p:extLst>
            </p:nvPr>
          </p:nvGraphicFramePr>
          <p:xfrm>
            <a:off x="6470651" y="1528763"/>
            <a:ext cx="442913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126" name="Equation" r:id="rId14" imgW="444240" imgH="520560" progId="Equation.3">
                    <p:embed/>
                  </p:oleObj>
                </mc:Choice>
                <mc:Fallback>
                  <p:oleObj name="Equation" r:id="rId14" imgW="444240" imgH="52056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70651" y="1528763"/>
                          <a:ext cx="442913" cy="520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1657" name="Object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28270597"/>
                </p:ext>
              </p:extLst>
            </p:nvPr>
          </p:nvGraphicFramePr>
          <p:xfrm>
            <a:off x="1676401" y="914400"/>
            <a:ext cx="544513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127" name="Equation" r:id="rId16" imgW="545760" imgH="393480" progId="Equation.3">
                    <p:embed/>
                  </p:oleObj>
                </mc:Choice>
                <mc:Fallback>
                  <p:oleObj name="Equation" r:id="rId16" imgW="54576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6401" y="914400"/>
                          <a:ext cx="544513" cy="393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"/>
          <p:cNvGrpSpPr/>
          <p:nvPr/>
        </p:nvGrpSpPr>
        <p:grpSpPr>
          <a:xfrm>
            <a:off x="1905001" y="3733801"/>
            <a:ext cx="1676399" cy="1523999"/>
            <a:chOff x="1600201" y="3581401"/>
            <a:chExt cx="1676399" cy="1523999"/>
          </a:xfrm>
        </p:grpSpPr>
        <p:sp>
          <p:nvSpPr>
            <p:cNvPr id="111639" name="Oval 23"/>
            <p:cNvSpPr>
              <a:spLocks noChangeArrowheads="1"/>
            </p:cNvSpPr>
            <p:nvPr/>
          </p:nvSpPr>
          <p:spPr bwMode="auto">
            <a:xfrm>
              <a:off x="2209800" y="4114800"/>
              <a:ext cx="10668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11640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66760687"/>
                </p:ext>
              </p:extLst>
            </p:nvPr>
          </p:nvGraphicFramePr>
          <p:xfrm>
            <a:off x="2362201" y="4343401"/>
            <a:ext cx="773113" cy="531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128" name="Equation" r:id="rId18" imgW="774360" imgH="533160" progId="Equation.3">
                    <p:embed/>
                  </p:oleObj>
                </mc:Choice>
                <mc:Fallback>
                  <p:oleObj name="Equation" r:id="rId18" imgW="774360" imgH="53316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2201" y="4343401"/>
                          <a:ext cx="773113" cy="531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1641" name="Line 25"/>
            <p:cNvSpPr>
              <a:spLocks noChangeShapeType="1"/>
            </p:cNvSpPr>
            <p:nvPr/>
          </p:nvSpPr>
          <p:spPr bwMode="auto">
            <a:xfrm>
              <a:off x="1676400" y="46482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11658" name="Object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24213730"/>
                </p:ext>
              </p:extLst>
            </p:nvPr>
          </p:nvGraphicFramePr>
          <p:xfrm>
            <a:off x="1600201" y="3581401"/>
            <a:ext cx="646113" cy="430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129" name="Equation" r:id="rId20" imgW="647640" imgH="431640" progId="Equation.3">
                    <p:embed/>
                  </p:oleObj>
                </mc:Choice>
                <mc:Fallback>
                  <p:oleObj name="Equation" r:id="rId20" imgW="64764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0201" y="3581401"/>
                          <a:ext cx="646113" cy="430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6979118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Procedure NFA to DFA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341438"/>
            <a:ext cx="89154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4400" b="1" dirty="0" smtClean="0">
                <a:solidFill>
                  <a:srgbClr val="FF0000"/>
                </a:solidFill>
              </a:rPr>
              <a:t>2</a:t>
            </a:r>
            <a:r>
              <a:rPr lang="en-US" altLang="en-US" sz="4400" b="1" dirty="0">
                <a:solidFill>
                  <a:srgbClr val="FF0000"/>
                </a:solidFill>
              </a:rPr>
              <a:t>.</a:t>
            </a:r>
            <a:r>
              <a:rPr lang="en-US" altLang="en-US" dirty="0"/>
              <a:t> </a:t>
            </a:r>
            <a:r>
              <a:rPr lang="en-US" altLang="en-US" sz="2800" dirty="0"/>
              <a:t>For every DFA’s </a:t>
            </a:r>
            <a:r>
              <a:rPr lang="en-US" altLang="en-US" sz="2800" dirty="0" smtClean="0"/>
              <a:t>state</a:t>
            </a:r>
          </a:p>
          <a:p>
            <a:pPr marL="0" indent="0">
              <a:buNone/>
            </a:pPr>
            <a:r>
              <a:rPr lang="en-US" altLang="en-US" sz="2800" dirty="0" smtClean="0"/>
              <a:t>      </a:t>
            </a:r>
            <a:r>
              <a:rPr lang="en-US" altLang="en-US" sz="2800" dirty="0"/>
              <a:t>Compute in the NFA</a:t>
            </a:r>
          </a:p>
          <a:p>
            <a:pPr marL="0" indent="0">
              <a:buNone/>
            </a:pPr>
            <a:endParaRPr lang="en-US" altLang="en-US" dirty="0"/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        </a:t>
            </a:r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        Add transition to DFA</a:t>
            </a:r>
          </a:p>
          <a:p>
            <a:endParaRPr lang="en-US" altLang="en-US" dirty="0"/>
          </a:p>
        </p:txBody>
      </p:sp>
      <p:graphicFrame>
        <p:nvGraphicFramePr>
          <p:cNvPr id="11469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8979798"/>
              </p:ext>
            </p:extLst>
          </p:nvPr>
        </p:nvGraphicFramePr>
        <p:xfrm>
          <a:off x="4546600" y="1371600"/>
          <a:ext cx="276860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689" name="Equation" r:id="rId3" imgW="2768400" imgH="660240" progId="Equation.3">
                  <p:embed/>
                </p:oleObj>
              </mc:Choice>
              <mc:Fallback>
                <p:oleObj name="Equation" r:id="rId3" imgW="276840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6600" y="1371600"/>
                        <a:ext cx="2768600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4" name="Object 6"/>
          <p:cNvGraphicFramePr>
            <a:graphicFrameLocks noChangeAspect="1"/>
          </p:cNvGraphicFramePr>
          <p:nvPr/>
        </p:nvGraphicFramePr>
        <p:xfrm>
          <a:off x="2286000" y="2743200"/>
          <a:ext cx="2032000" cy="219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690" name="Equation" r:id="rId5" imgW="2031840" imgH="2197080" progId="Equation.3">
                  <p:embed/>
                </p:oleObj>
              </mc:Choice>
              <mc:Fallback>
                <p:oleObj name="Equation" r:id="rId5" imgW="2031840" imgH="2197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743200"/>
                        <a:ext cx="2032000" cy="219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6" name="Object 8"/>
          <p:cNvGraphicFramePr>
            <a:graphicFrameLocks noChangeAspect="1"/>
          </p:cNvGraphicFramePr>
          <p:nvPr/>
        </p:nvGraphicFramePr>
        <p:xfrm>
          <a:off x="6096000" y="3581400"/>
          <a:ext cx="27686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691" name="Equation" r:id="rId7" imgW="2768400" imgH="660240" progId="Equation.3">
                  <p:embed/>
                </p:oleObj>
              </mc:Choice>
              <mc:Fallback>
                <p:oleObj name="Equation" r:id="rId7" imgW="276840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581400"/>
                        <a:ext cx="27686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7" name="Object 9"/>
          <p:cNvGraphicFramePr>
            <a:graphicFrameLocks noChangeAspect="1"/>
          </p:cNvGraphicFramePr>
          <p:nvPr/>
        </p:nvGraphicFramePr>
        <p:xfrm>
          <a:off x="1676400" y="5791200"/>
          <a:ext cx="7253288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692" name="Equation" r:id="rId9" imgW="7251480" imgH="660240" progId="Equation.3">
                  <p:embed/>
                </p:oleObj>
              </mc:Choice>
              <mc:Fallback>
                <p:oleObj name="Equation" r:id="rId9" imgW="725148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791200"/>
                        <a:ext cx="7253288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00" name="Object 12"/>
          <p:cNvGraphicFramePr>
            <a:graphicFrameLocks noChangeAspect="1"/>
          </p:cNvGraphicFramePr>
          <p:nvPr/>
        </p:nvGraphicFramePr>
        <p:xfrm>
          <a:off x="5486400" y="3810000"/>
          <a:ext cx="3048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693" name="Equation" r:id="rId11" imgW="304560" imgH="177480" progId="Equation.3">
                  <p:embed/>
                </p:oleObj>
              </mc:Choice>
              <mc:Fallback>
                <p:oleObj name="Equation" r:id="rId11" imgW="3045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810000"/>
                        <a:ext cx="3048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701" name="AutoShape 13"/>
          <p:cNvSpPr>
            <a:spLocks/>
          </p:cNvSpPr>
          <p:nvPr/>
        </p:nvSpPr>
        <p:spPr bwMode="auto">
          <a:xfrm>
            <a:off x="4724400" y="2743200"/>
            <a:ext cx="304800" cy="2209800"/>
          </a:xfrm>
          <a:prstGeom prst="rightBrace">
            <a:avLst>
              <a:gd name="adj1" fmla="val 6041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4473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Exampe</a:t>
            </a:r>
          </a:p>
        </p:txBody>
      </p:sp>
      <p:sp>
        <p:nvSpPr>
          <p:cNvPr id="115732" name="Text Box 20"/>
          <p:cNvSpPr txBox="1">
            <a:spLocks noChangeArrowheads="1"/>
          </p:cNvSpPr>
          <p:nvPr/>
        </p:nvSpPr>
        <p:spPr bwMode="auto">
          <a:xfrm>
            <a:off x="593725" y="863600"/>
            <a:ext cx="7847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 dirty="0"/>
              <a:t>NFA</a:t>
            </a:r>
            <a:endParaRPr lang="en-US" altLang="en-US" sz="2800" dirty="0"/>
          </a:p>
        </p:txBody>
      </p:sp>
      <p:sp>
        <p:nvSpPr>
          <p:cNvPr id="115744" name="Text Box 32"/>
          <p:cNvSpPr txBox="1">
            <a:spLocks noChangeArrowheads="1"/>
          </p:cNvSpPr>
          <p:nvPr/>
        </p:nvSpPr>
        <p:spPr bwMode="auto">
          <a:xfrm>
            <a:off x="609600" y="3657600"/>
            <a:ext cx="77348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 dirty="0"/>
              <a:t>DFA</a:t>
            </a:r>
            <a:endParaRPr lang="en-US" altLang="en-US" sz="2800" dirty="0"/>
          </a:p>
        </p:txBody>
      </p:sp>
      <p:graphicFrame>
        <p:nvGraphicFramePr>
          <p:cNvPr id="115746" name="Object 34"/>
          <p:cNvGraphicFramePr>
            <a:graphicFrameLocks noChangeAspect="1"/>
          </p:cNvGraphicFramePr>
          <p:nvPr/>
        </p:nvGraphicFramePr>
        <p:xfrm>
          <a:off x="2514600" y="5867401"/>
          <a:ext cx="34798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80" name="Equation" r:id="rId3" imgW="3479760" imgH="533160" progId="Equation.3">
                  <p:embed/>
                </p:oleObj>
              </mc:Choice>
              <mc:Fallback>
                <p:oleObj name="Equation" r:id="rId3" imgW="347976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867401"/>
                        <a:ext cx="34798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1828801" y="1068386"/>
            <a:ext cx="5333999" cy="2436814"/>
            <a:chOff x="1676401" y="838200"/>
            <a:chExt cx="5333999" cy="2436814"/>
          </a:xfrm>
        </p:grpSpPr>
        <p:sp>
          <p:nvSpPr>
            <p:cNvPr id="115716" name="Oval 4"/>
            <p:cNvSpPr>
              <a:spLocks noChangeArrowheads="1"/>
            </p:cNvSpPr>
            <p:nvPr/>
          </p:nvSpPr>
          <p:spPr bwMode="auto">
            <a:xfrm>
              <a:off x="2286000" y="15240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17" name="Oval 5"/>
            <p:cNvSpPr>
              <a:spLocks noChangeArrowheads="1"/>
            </p:cNvSpPr>
            <p:nvPr/>
          </p:nvSpPr>
          <p:spPr bwMode="auto">
            <a:xfrm>
              <a:off x="4343400" y="15240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18" name="Oval 6"/>
            <p:cNvSpPr>
              <a:spLocks noChangeArrowheads="1"/>
            </p:cNvSpPr>
            <p:nvPr/>
          </p:nvSpPr>
          <p:spPr bwMode="auto">
            <a:xfrm>
              <a:off x="6400800" y="15240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19" name="Line 7"/>
            <p:cNvSpPr>
              <a:spLocks noChangeShapeType="1"/>
            </p:cNvSpPr>
            <p:nvPr/>
          </p:nvSpPr>
          <p:spPr bwMode="auto">
            <a:xfrm>
              <a:off x="2895600" y="18288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20" name="Line 8"/>
            <p:cNvSpPr>
              <a:spLocks noChangeShapeType="1"/>
            </p:cNvSpPr>
            <p:nvPr/>
          </p:nvSpPr>
          <p:spPr bwMode="auto">
            <a:xfrm>
              <a:off x="5029200" y="18288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21" name="Oval 9"/>
            <p:cNvSpPr>
              <a:spLocks noChangeArrowheads="1"/>
            </p:cNvSpPr>
            <p:nvPr/>
          </p:nvSpPr>
          <p:spPr bwMode="auto">
            <a:xfrm>
              <a:off x="4267200" y="1447800"/>
              <a:ext cx="762000" cy="762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22" name="Freeform 10"/>
            <p:cNvSpPr>
              <a:spLocks/>
            </p:cNvSpPr>
            <p:nvPr/>
          </p:nvSpPr>
          <p:spPr bwMode="auto">
            <a:xfrm>
              <a:off x="4229100" y="889000"/>
              <a:ext cx="762000" cy="635000"/>
            </a:xfrm>
            <a:custGeom>
              <a:avLst/>
              <a:gdLst>
                <a:gd name="T0" fmla="*/ 120 w 480"/>
                <a:gd name="T1" fmla="*/ 400 h 400"/>
                <a:gd name="T2" fmla="*/ 24 w 480"/>
                <a:gd name="T3" fmla="*/ 112 h 400"/>
                <a:gd name="T4" fmla="*/ 264 w 480"/>
                <a:gd name="T5" fmla="*/ 16 h 400"/>
                <a:gd name="T6" fmla="*/ 456 w 480"/>
                <a:gd name="T7" fmla="*/ 64 h 400"/>
                <a:gd name="T8" fmla="*/ 408 w 480"/>
                <a:gd name="T9" fmla="*/ 40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0" h="400">
                  <a:moveTo>
                    <a:pt x="120" y="400"/>
                  </a:moveTo>
                  <a:cubicBezTo>
                    <a:pt x="60" y="288"/>
                    <a:pt x="0" y="176"/>
                    <a:pt x="24" y="112"/>
                  </a:cubicBezTo>
                  <a:cubicBezTo>
                    <a:pt x="48" y="48"/>
                    <a:pt x="192" y="24"/>
                    <a:pt x="264" y="16"/>
                  </a:cubicBezTo>
                  <a:cubicBezTo>
                    <a:pt x="336" y="8"/>
                    <a:pt x="432" y="0"/>
                    <a:pt x="456" y="64"/>
                  </a:cubicBezTo>
                  <a:cubicBezTo>
                    <a:pt x="480" y="128"/>
                    <a:pt x="444" y="264"/>
                    <a:pt x="408" y="40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23" name="Freeform 11"/>
            <p:cNvSpPr>
              <a:spLocks/>
            </p:cNvSpPr>
            <p:nvPr/>
          </p:nvSpPr>
          <p:spPr bwMode="auto">
            <a:xfrm>
              <a:off x="2590800" y="2057400"/>
              <a:ext cx="3898900" cy="596900"/>
            </a:xfrm>
            <a:custGeom>
              <a:avLst/>
              <a:gdLst>
                <a:gd name="T0" fmla="*/ 2448 w 2456"/>
                <a:gd name="T1" fmla="*/ 0 h 376"/>
                <a:gd name="T2" fmla="*/ 2112 w 2456"/>
                <a:gd name="T3" fmla="*/ 288 h 376"/>
                <a:gd name="T4" fmla="*/ 384 w 2456"/>
                <a:gd name="T5" fmla="*/ 336 h 376"/>
                <a:gd name="T6" fmla="*/ 0 w 2456"/>
                <a:gd name="T7" fmla="*/ 4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56" h="376">
                  <a:moveTo>
                    <a:pt x="2448" y="0"/>
                  </a:moveTo>
                  <a:cubicBezTo>
                    <a:pt x="2452" y="116"/>
                    <a:pt x="2456" y="232"/>
                    <a:pt x="2112" y="288"/>
                  </a:cubicBezTo>
                  <a:cubicBezTo>
                    <a:pt x="1768" y="344"/>
                    <a:pt x="736" y="376"/>
                    <a:pt x="384" y="336"/>
                  </a:cubicBezTo>
                  <a:cubicBezTo>
                    <a:pt x="32" y="296"/>
                    <a:pt x="16" y="172"/>
                    <a:pt x="0" y="4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24" name="Line 12"/>
            <p:cNvSpPr>
              <a:spLocks noChangeShapeType="1"/>
            </p:cNvSpPr>
            <p:nvPr/>
          </p:nvSpPr>
          <p:spPr bwMode="auto">
            <a:xfrm>
              <a:off x="1752600" y="18288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15725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67314536"/>
                </p:ext>
              </p:extLst>
            </p:nvPr>
          </p:nvGraphicFramePr>
          <p:xfrm>
            <a:off x="3429001" y="1524000"/>
            <a:ext cx="2651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181" name="Equation" r:id="rId5" imgW="266400" imgH="279360" progId="Equation.3">
                    <p:embed/>
                  </p:oleObj>
                </mc:Choice>
                <mc:Fallback>
                  <p:oleObj name="Equation" r:id="rId5" imgW="26640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9001" y="1524000"/>
                          <a:ext cx="2651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5726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2915243"/>
                </p:ext>
              </p:extLst>
            </p:nvPr>
          </p:nvGraphicFramePr>
          <p:xfrm>
            <a:off x="5181601" y="2209801"/>
            <a:ext cx="252413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182" name="Equation" r:id="rId7" imgW="253800" imgH="393480" progId="Equation.3">
                    <p:embed/>
                  </p:oleObj>
                </mc:Choice>
                <mc:Fallback>
                  <p:oleObj name="Equation" r:id="rId7" imgW="25380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1601" y="2209801"/>
                          <a:ext cx="252413" cy="392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5727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97661578"/>
                </p:ext>
              </p:extLst>
            </p:nvPr>
          </p:nvGraphicFramePr>
          <p:xfrm>
            <a:off x="5029201" y="838200"/>
            <a:ext cx="2651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183" name="Equation" r:id="rId9" imgW="266400" imgH="279360" progId="Equation.3">
                    <p:embed/>
                  </p:oleObj>
                </mc:Choice>
                <mc:Fallback>
                  <p:oleObj name="Equation" r:id="rId9" imgW="26640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9201" y="838200"/>
                          <a:ext cx="2651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5728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25627175"/>
                </p:ext>
              </p:extLst>
            </p:nvPr>
          </p:nvGraphicFramePr>
          <p:xfrm>
            <a:off x="5562601" y="1447800"/>
            <a:ext cx="303213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184" name="Equation" r:id="rId10" imgW="304560" imgH="380880" progId="Equation.3">
                    <p:embed/>
                  </p:oleObj>
                </mc:Choice>
                <mc:Fallback>
                  <p:oleObj name="Equation" r:id="rId10" imgW="304560" imgH="380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62601" y="1447800"/>
                          <a:ext cx="303213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5729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2783870"/>
                </p:ext>
              </p:extLst>
            </p:nvPr>
          </p:nvGraphicFramePr>
          <p:xfrm>
            <a:off x="2362201" y="1524001"/>
            <a:ext cx="430213" cy="531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185" name="Equation" r:id="rId12" imgW="431640" imgH="533160" progId="Equation.3">
                    <p:embed/>
                  </p:oleObj>
                </mc:Choice>
                <mc:Fallback>
                  <p:oleObj name="Equation" r:id="rId12" imgW="431640" imgH="533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2201" y="1524001"/>
                          <a:ext cx="430213" cy="531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5730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48953588"/>
                </p:ext>
              </p:extLst>
            </p:nvPr>
          </p:nvGraphicFramePr>
          <p:xfrm>
            <a:off x="4449763" y="1528763"/>
            <a:ext cx="368300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186" name="Equation" r:id="rId14" imgW="368280" imgH="520560" progId="Equation.3">
                    <p:embed/>
                  </p:oleObj>
                </mc:Choice>
                <mc:Fallback>
                  <p:oleObj name="Equation" r:id="rId14" imgW="368280" imgH="520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9763" y="1528763"/>
                          <a:ext cx="368300" cy="520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5731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36794388"/>
                </p:ext>
              </p:extLst>
            </p:nvPr>
          </p:nvGraphicFramePr>
          <p:xfrm>
            <a:off x="6470651" y="1528763"/>
            <a:ext cx="442913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187" name="Equation" r:id="rId16" imgW="444240" imgH="520560" progId="Equation.3">
                    <p:embed/>
                  </p:oleObj>
                </mc:Choice>
                <mc:Fallback>
                  <p:oleObj name="Equation" r:id="rId16" imgW="444240" imgH="520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70651" y="1528763"/>
                          <a:ext cx="442913" cy="520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5745" name="Object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61837312"/>
                </p:ext>
              </p:extLst>
            </p:nvPr>
          </p:nvGraphicFramePr>
          <p:xfrm>
            <a:off x="2667000" y="2743201"/>
            <a:ext cx="3556000" cy="531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188" name="Equation" r:id="rId18" imgW="3555720" imgH="533160" progId="Equation.3">
                    <p:embed/>
                  </p:oleObj>
                </mc:Choice>
                <mc:Fallback>
                  <p:oleObj name="Equation" r:id="rId18" imgW="3555720" imgH="533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67000" y="2743201"/>
                          <a:ext cx="3556000" cy="531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5747" name="Object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62761525"/>
                </p:ext>
              </p:extLst>
            </p:nvPr>
          </p:nvGraphicFramePr>
          <p:xfrm>
            <a:off x="1676401" y="914400"/>
            <a:ext cx="544513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189" name="Equation" r:id="rId20" imgW="545760" imgH="393480" progId="Equation.3">
                    <p:embed/>
                  </p:oleObj>
                </mc:Choice>
                <mc:Fallback>
                  <p:oleObj name="Equation" r:id="rId20" imgW="54576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6401" y="914400"/>
                          <a:ext cx="544513" cy="393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"/>
          <p:cNvGrpSpPr/>
          <p:nvPr/>
        </p:nvGrpSpPr>
        <p:grpSpPr>
          <a:xfrm>
            <a:off x="1600201" y="3733801"/>
            <a:ext cx="5029199" cy="1904999"/>
            <a:chOff x="1600201" y="3733801"/>
            <a:chExt cx="5029199" cy="1904999"/>
          </a:xfrm>
        </p:grpSpPr>
        <p:sp>
          <p:nvSpPr>
            <p:cNvPr id="115733" name="Oval 21"/>
            <p:cNvSpPr>
              <a:spLocks noChangeArrowheads="1"/>
            </p:cNvSpPr>
            <p:nvPr/>
          </p:nvSpPr>
          <p:spPr bwMode="auto">
            <a:xfrm>
              <a:off x="2209800" y="4419600"/>
              <a:ext cx="10668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15734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40705015"/>
                </p:ext>
              </p:extLst>
            </p:nvPr>
          </p:nvGraphicFramePr>
          <p:xfrm>
            <a:off x="2362201" y="4648201"/>
            <a:ext cx="773113" cy="531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190" name="Equation" r:id="rId22" imgW="774360" imgH="533160" progId="Equation.3">
                    <p:embed/>
                  </p:oleObj>
                </mc:Choice>
                <mc:Fallback>
                  <p:oleObj name="Equation" r:id="rId22" imgW="774360" imgH="533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2201" y="4648201"/>
                          <a:ext cx="773113" cy="531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5735" name="Line 23"/>
            <p:cNvSpPr>
              <a:spLocks noChangeShapeType="1"/>
            </p:cNvSpPr>
            <p:nvPr/>
          </p:nvSpPr>
          <p:spPr bwMode="auto">
            <a:xfrm>
              <a:off x="1676400" y="49530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36" name="Oval 24"/>
            <p:cNvSpPr>
              <a:spLocks noChangeArrowheads="1"/>
            </p:cNvSpPr>
            <p:nvPr/>
          </p:nvSpPr>
          <p:spPr bwMode="auto">
            <a:xfrm>
              <a:off x="5181600" y="4267200"/>
              <a:ext cx="1447800" cy="1371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37" name="Line 25"/>
            <p:cNvSpPr>
              <a:spLocks noChangeShapeType="1"/>
            </p:cNvSpPr>
            <p:nvPr/>
          </p:nvSpPr>
          <p:spPr bwMode="auto">
            <a:xfrm>
              <a:off x="3276600" y="4953000"/>
              <a:ext cx="1905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15738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17067048"/>
                </p:ext>
              </p:extLst>
            </p:nvPr>
          </p:nvGraphicFramePr>
          <p:xfrm>
            <a:off x="5257800" y="4724400"/>
            <a:ext cx="1320800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191" name="Equation" r:id="rId24" imgW="1320480" imgH="520560" progId="Equation.3">
                    <p:embed/>
                  </p:oleObj>
                </mc:Choice>
                <mc:Fallback>
                  <p:oleObj name="Equation" r:id="rId24" imgW="1320480" imgH="520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57800" y="4724400"/>
                          <a:ext cx="1320800" cy="520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5739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5213719"/>
                </p:ext>
              </p:extLst>
            </p:nvPr>
          </p:nvGraphicFramePr>
          <p:xfrm>
            <a:off x="4038601" y="4572000"/>
            <a:ext cx="2651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192" name="Equation" r:id="rId26" imgW="266400" imgH="279360" progId="Equation.3">
                    <p:embed/>
                  </p:oleObj>
                </mc:Choice>
                <mc:Fallback>
                  <p:oleObj name="Equation" r:id="rId26" imgW="26640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8601" y="4572000"/>
                          <a:ext cx="2651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5748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55163842"/>
                </p:ext>
              </p:extLst>
            </p:nvPr>
          </p:nvGraphicFramePr>
          <p:xfrm>
            <a:off x="1600201" y="3733801"/>
            <a:ext cx="646113" cy="430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193" name="Equation" r:id="rId27" imgW="647640" imgH="431640" progId="Equation.3">
                    <p:embed/>
                  </p:oleObj>
                </mc:Choice>
                <mc:Fallback>
                  <p:oleObj name="Equation" r:id="rId27" imgW="64764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0201" y="3733801"/>
                          <a:ext cx="646113" cy="430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0235392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Procedure NFA to DFA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Repeat </a:t>
            </a:r>
            <a:r>
              <a:rPr lang="en-US" altLang="en-US" dirty="0"/>
              <a:t>Step </a:t>
            </a:r>
            <a:r>
              <a:rPr lang="en-US" altLang="en-US" sz="3600" dirty="0">
                <a:solidFill>
                  <a:srgbClr val="FF0000"/>
                </a:solidFill>
              </a:rPr>
              <a:t>2</a:t>
            </a:r>
            <a:r>
              <a:rPr lang="en-US" altLang="en-US" dirty="0"/>
              <a:t> for all letters in alphabet, </a:t>
            </a:r>
            <a:r>
              <a:rPr lang="en-US" altLang="en-US" dirty="0" smtClean="0"/>
              <a:t>until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 smtClean="0"/>
              <a:t>	no </a:t>
            </a:r>
            <a:r>
              <a:rPr lang="en-US" altLang="en-US" dirty="0"/>
              <a:t>more transitions can be </a:t>
            </a:r>
            <a:r>
              <a:rPr lang="en-US" altLang="en-US" dirty="0" smtClean="0"/>
              <a:t>added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223003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 </a:t>
            </a:r>
          </a:p>
        </p:txBody>
      </p:sp>
      <p:sp>
        <p:nvSpPr>
          <p:cNvPr id="117780" name="Text Box 20"/>
          <p:cNvSpPr txBox="1">
            <a:spLocks noChangeArrowheads="1"/>
          </p:cNvSpPr>
          <p:nvPr/>
        </p:nvSpPr>
        <p:spPr bwMode="auto">
          <a:xfrm>
            <a:off x="673493" y="877627"/>
            <a:ext cx="7847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 dirty="0"/>
              <a:t>NFA</a:t>
            </a:r>
            <a:endParaRPr lang="en-US" altLang="en-US" sz="2800" dirty="0"/>
          </a:p>
        </p:txBody>
      </p:sp>
      <p:sp>
        <p:nvSpPr>
          <p:cNvPr id="117781" name="Text Box 21"/>
          <p:cNvSpPr txBox="1">
            <a:spLocks noChangeArrowheads="1"/>
          </p:cNvSpPr>
          <p:nvPr/>
        </p:nvSpPr>
        <p:spPr bwMode="auto">
          <a:xfrm>
            <a:off x="533400" y="3505200"/>
            <a:ext cx="77348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 dirty="0"/>
              <a:t>DFA</a:t>
            </a:r>
            <a:endParaRPr lang="en-US" altLang="en-US" sz="2800" dirty="0"/>
          </a:p>
        </p:txBody>
      </p:sp>
      <p:sp>
        <p:nvSpPr>
          <p:cNvPr id="117789" name="Oval 29"/>
          <p:cNvSpPr>
            <a:spLocks noChangeArrowheads="1"/>
          </p:cNvSpPr>
          <p:nvPr/>
        </p:nvSpPr>
        <p:spPr bwMode="auto">
          <a:xfrm>
            <a:off x="3733800" y="5715000"/>
            <a:ext cx="10668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676401" y="1079500"/>
            <a:ext cx="5333999" cy="1816100"/>
            <a:chOff x="1676401" y="838200"/>
            <a:chExt cx="5333999" cy="1816100"/>
          </a:xfrm>
        </p:grpSpPr>
        <p:sp>
          <p:nvSpPr>
            <p:cNvPr id="117764" name="Oval 4"/>
            <p:cNvSpPr>
              <a:spLocks noChangeArrowheads="1"/>
            </p:cNvSpPr>
            <p:nvPr/>
          </p:nvSpPr>
          <p:spPr bwMode="auto">
            <a:xfrm>
              <a:off x="2286000" y="15240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65" name="Oval 5"/>
            <p:cNvSpPr>
              <a:spLocks noChangeArrowheads="1"/>
            </p:cNvSpPr>
            <p:nvPr/>
          </p:nvSpPr>
          <p:spPr bwMode="auto">
            <a:xfrm>
              <a:off x="4343400" y="15240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66" name="Oval 6"/>
            <p:cNvSpPr>
              <a:spLocks noChangeArrowheads="1"/>
            </p:cNvSpPr>
            <p:nvPr/>
          </p:nvSpPr>
          <p:spPr bwMode="auto">
            <a:xfrm>
              <a:off x="6400800" y="15240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67" name="Line 7"/>
            <p:cNvSpPr>
              <a:spLocks noChangeShapeType="1"/>
            </p:cNvSpPr>
            <p:nvPr/>
          </p:nvSpPr>
          <p:spPr bwMode="auto">
            <a:xfrm>
              <a:off x="2895600" y="18288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68" name="Line 8"/>
            <p:cNvSpPr>
              <a:spLocks noChangeShapeType="1"/>
            </p:cNvSpPr>
            <p:nvPr/>
          </p:nvSpPr>
          <p:spPr bwMode="auto">
            <a:xfrm>
              <a:off x="5029200" y="18288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69" name="Oval 9"/>
            <p:cNvSpPr>
              <a:spLocks noChangeArrowheads="1"/>
            </p:cNvSpPr>
            <p:nvPr/>
          </p:nvSpPr>
          <p:spPr bwMode="auto">
            <a:xfrm>
              <a:off x="4267200" y="1447800"/>
              <a:ext cx="762000" cy="762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70" name="Freeform 10"/>
            <p:cNvSpPr>
              <a:spLocks/>
            </p:cNvSpPr>
            <p:nvPr/>
          </p:nvSpPr>
          <p:spPr bwMode="auto">
            <a:xfrm>
              <a:off x="4229100" y="889000"/>
              <a:ext cx="762000" cy="635000"/>
            </a:xfrm>
            <a:custGeom>
              <a:avLst/>
              <a:gdLst>
                <a:gd name="T0" fmla="*/ 120 w 480"/>
                <a:gd name="T1" fmla="*/ 400 h 400"/>
                <a:gd name="T2" fmla="*/ 24 w 480"/>
                <a:gd name="T3" fmla="*/ 112 h 400"/>
                <a:gd name="T4" fmla="*/ 264 w 480"/>
                <a:gd name="T5" fmla="*/ 16 h 400"/>
                <a:gd name="T6" fmla="*/ 456 w 480"/>
                <a:gd name="T7" fmla="*/ 64 h 400"/>
                <a:gd name="T8" fmla="*/ 408 w 480"/>
                <a:gd name="T9" fmla="*/ 40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0" h="400">
                  <a:moveTo>
                    <a:pt x="120" y="400"/>
                  </a:moveTo>
                  <a:cubicBezTo>
                    <a:pt x="60" y="288"/>
                    <a:pt x="0" y="176"/>
                    <a:pt x="24" y="112"/>
                  </a:cubicBezTo>
                  <a:cubicBezTo>
                    <a:pt x="48" y="48"/>
                    <a:pt x="192" y="24"/>
                    <a:pt x="264" y="16"/>
                  </a:cubicBezTo>
                  <a:cubicBezTo>
                    <a:pt x="336" y="8"/>
                    <a:pt x="432" y="0"/>
                    <a:pt x="456" y="64"/>
                  </a:cubicBezTo>
                  <a:cubicBezTo>
                    <a:pt x="480" y="128"/>
                    <a:pt x="444" y="264"/>
                    <a:pt x="408" y="40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71" name="Freeform 11"/>
            <p:cNvSpPr>
              <a:spLocks/>
            </p:cNvSpPr>
            <p:nvPr/>
          </p:nvSpPr>
          <p:spPr bwMode="auto">
            <a:xfrm>
              <a:off x="2590800" y="2057400"/>
              <a:ext cx="3898900" cy="596900"/>
            </a:xfrm>
            <a:custGeom>
              <a:avLst/>
              <a:gdLst>
                <a:gd name="T0" fmla="*/ 2448 w 2456"/>
                <a:gd name="T1" fmla="*/ 0 h 376"/>
                <a:gd name="T2" fmla="*/ 2112 w 2456"/>
                <a:gd name="T3" fmla="*/ 288 h 376"/>
                <a:gd name="T4" fmla="*/ 384 w 2456"/>
                <a:gd name="T5" fmla="*/ 336 h 376"/>
                <a:gd name="T6" fmla="*/ 0 w 2456"/>
                <a:gd name="T7" fmla="*/ 4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56" h="376">
                  <a:moveTo>
                    <a:pt x="2448" y="0"/>
                  </a:moveTo>
                  <a:cubicBezTo>
                    <a:pt x="2452" y="116"/>
                    <a:pt x="2456" y="232"/>
                    <a:pt x="2112" y="288"/>
                  </a:cubicBezTo>
                  <a:cubicBezTo>
                    <a:pt x="1768" y="344"/>
                    <a:pt x="736" y="376"/>
                    <a:pt x="384" y="336"/>
                  </a:cubicBezTo>
                  <a:cubicBezTo>
                    <a:pt x="32" y="296"/>
                    <a:pt x="16" y="172"/>
                    <a:pt x="0" y="4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72" name="Line 12"/>
            <p:cNvSpPr>
              <a:spLocks noChangeShapeType="1"/>
            </p:cNvSpPr>
            <p:nvPr/>
          </p:nvSpPr>
          <p:spPr bwMode="auto">
            <a:xfrm>
              <a:off x="1752600" y="18288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17773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93594935"/>
                </p:ext>
              </p:extLst>
            </p:nvPr>
          </p:nvGraphicFramePr>
          <p:xfrm>
            <a:off x="3429001" y="1524000"/>
            <a:ext cx="2651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213" name="Equation" r:id="rId3" imgW="266400" imgH="279360" progId="Equation.3">
                    <p:embed/>
                  </p:oleObj>
                </mc:Choice>
                <mc:Fallback>
                  <p:oleObj name="Equation" r:id="rId3" imgW="26640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9001" y="1524000"/>
                          <a:ext cx="2651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7774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28544340"/>
                </p:ext>
              </p:extLst>
            </p:nvPr>
          </p:nvGraphicFramePr>
          <p:xfrm>
            <a:off x="5181601" y="2209801"/>
            <a:ext cx="252413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214" name="Equation" r:id="rId5" imgW="253800" imgH="393480" progId="Equation.3">
                    <p:embed/>
                  </p:oleObj>
                </mc:Choice>
                <mc:Fallback>
                  <p:oleObj name="Equation" r:id="rId5" imgW="25380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1601" y="2209801"/>
                          <a:ext cx="252413" cy="392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7775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76025974"/>
                </p:ext>
              </p:extLst>
            </p:nvPr>
          </p:nvGraphicFramePr>
          <p:xfrm>
            <a:off x="5029201" y="838200"/>
            <a:ext cx="2651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215" name="Equation" r:id="rId7" imgW="266400" imgH="279360" progId="Equation.3">
                    <p:embed/>
                  </p:oleObj>
                </mc:Choice>
                <mc:Fallback>
                  <p:oleObj name="Equation" r:id="rId7" imgW="26640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9201" y="838200"/>
                          <a:ext cx="2651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7776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49248750"/>
                </p:ext>
              </p:extLst>
            </p:nvPr>
          </p:nvGraphicFramePr>
          <p:xfrm>
            <a:off x="5562601" y="1447800"/>
            <a:ext cx="303213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216" name="Equation" r:id="rId8" imgW="304560" imgH="380880" progId="Equation.3">
                    <p:embed/>
                  </p:oleObj>
                </mc:Choice>
                <mc:Fallback>
                  <p:oleObj name="Equation" r:id="rId8" imgW="304560" imgH="380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62601" y="1447800"/>
                          <a:ext cx="303213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7777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51220209"/>
                </p:ext>
              </p:extLst>
            </p:nvPr>
          </p:nvGraphicFramePr>
          <p:xfrm>
            <a:off x="2362201" y="1524001"/>
            <a:ext cx="430213" cy="531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217" name="Equation" r:id="rId10" imgW="431640" imgH="533160" progId="Equation.3">
                    <p:embed/>
                  </p:oleObj>
                </mc:Choice>
                <mc:Fallback>
                  <p:oleObj name="Equation" r:id="rId10" imgW="431640" imgH="533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2201" y="1524001"/>
                          <a:ext cx="430213" cy="531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7778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72949959"/>
                </p:ext>
              </p:extLst>
            </p:nvPr>
          </p:nvGraphicFramePr>
          <p:xfrm>
            <a:off x="4449763" y="1528763"/>
            <a:ext cx="368300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218" name="Equation" r:id="rId12" imgW="368280" imgH="520560" progId="Equation.3">
                    <p:embed/>
                  </p:oleObj>
                </mc:Choice>
                <mc:Fallback>
                  <p:oleObj name="Equation" r:id="rId12" imgW="368280" imgH="520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9763" y="1528763"/>
                          <a:ext cx="368300" cy="520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7779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56791053"/>
                </p:ext>
              </p:extLst>
            </p:nvPr>
          </p:nvGraphicFramePr>
          <p:xfrm>
            <a:off x="6470651" y="1528763"/>
            <a:ext cx="442913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219" name="Equation" r:id="rId14" imgW="444240" imgH="520560" progId="Equation.3">
                    <p:embed/>
                  </p:oleObj>
                </mc:Choice>
                <mc:Fallback>
                  <p:oleObj name="Equation" r:id="rId14" imgW="444240" imgH="520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70651" y="1528763"/>
                          <a:ext cx="442913" cy="520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7799" name="Object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13007828"/>
                </p:ext>
              </p:extLst>
            </p:nvPr>
          </p:nvGraphicFramePr>
          <p:xfrm>
            <a:off x="1676401" y="914400"/>
            <a:ext cx="544513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220" name="Equation" r:id="rId16" imgW="545760" imgH="393480" progId="Equation.3">
                    <p:embed/>
                  </p:oleObj>
                </mc:Choice>
                <mc:Fallback>
                  <p:oleObj name="Equation" r:id="rId16" imgW="54576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6401" y="914400"/>
                          <a:ext cx="544513" cy="393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"/>
          <p:cNvGrpSpPr/>
          <p:nvPr/>
        </p:nvGrpSpPr>
        <p:grpSpPr>
          <a:xfrm>
            <a:off x="1600201" y="3352800"/>
            <a:ext cx="5956299" cy="3238500"/>
            <a:chOff x="1600201" y="3352800"/>
            <a:chExt cx="5956299" cy="3238500"/>
          </a:xfrm>
        </p:grpSpPr>
        <p:sp>
          <p:nvSpPr>
            <p:cNvPr id="117782" name="Oval 22"/>
            <p:cNvSpPr>
              <a:spLocks noChangeArrowheads="1"/>
            </p:cNvSpPr>
            <p:nvPr/>
          </p:nvSpPr>
          <p:spPr bwMode="auto">
            <a:xfrm>
              <a:off x="2209800" y="4114800"/>
              <a:ext cx="10668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17783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31323800"/>
                </p:ext>
              </p:extLst>
            </p:nvPr>
          </p:nvGraphicFramePr>
          <p:xfrm>
            <a:off x="2362201" y="4343401"/>
            <a:ext cx="773113" cy="531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221" name="Equation" r:id="rId18" imgW="774360" imgH="533160" progId="Equation.3">
                    <p:embed/>
                  </p:oleObj>
                </mc:Choice>
                <mc:Fallback>
                  <p:oleObj name="Equation" r:id="rId18" imgW="774360" imgH="533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2201" y="4343401"/>
                          <a:ext cx="773113" cy="531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7784" name="Line 24"/>
            <p:cNvSpPr>
              <a:spLocks noChangeShapeType="1"/>
            </p:cNvSpPr>
            <p:nvPr/>
          </p:nvSpPr>
          <p:spPr bwMode="auto">
            <a:xfrm>
              <a:off x="1676400" y="46482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85" name="Oval 25"/>
            <p:cNvSpPr>
              <a:spLocks noChangeArrowheads="1"/>
            </p:cNvSpPr>
            <p:nvPr/>
          </p:nvSpPr>
          <p:spPr bwMode="auto">
            <a:xfrm>
              <a:off x="5181600" y="3962400"/>
              <a:ext cx="1447800" cy="1371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86" name="Line 26"/>
            <p:cNvSpPr>
              <a:spLocks noChangeShapeType="1"/>
            </p:cNvSpPr>
            <p:nvPr/>
          </p:nvSpPr>
          <p:spPr bwMode="auto">
            <a:xfrm>
              <a:off x="3276600" y="4648200"/>
              <a:ext cx="1905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17787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41667034"/>
                </p:ext>
              </p:extLst>
            </p:nvPr>
          </p:nvGraphicFramePr>
          <p:xfrm>
            <a:off x="5257800" y="4419600"/>
            <a:ext cx="1320800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222" name="Equation" r:id="rId20" imgW="1320480" imgH="520560" progId="Equation.3">
                    <p:embed/>
                  </p:oleObj>
                </mc:Choice>
                <mc:Fallback>
                  <p:oleObj name="Equation" r:id="rId20" imgW="1320480" imgH="520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57800" y="4419600"/>
                          <a:ext cx="1320800" cy="520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7788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5959444"/>
                </p:ext>
              </p:extLst>
            </p:nvPr>
          </p:nvGraphicFramePr>
          <p:xfrm>
            <a:off x="4038601" y="4267200"/>
            <a:ext cx="2651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223" name="Equation" r:id="rId22" imgW="266400" imgH="279360" progId="Equation.3">
                    <p:embed/>
                  </p:oleObj>
                </mc:Choice>
                <mc:Fallback>
                  <p:oleObj name="Equation" r:id="rId22" imgW="26640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8601" y="4267200"/>
                          <a:ext cx="2651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7790" name="Line 30"/>
            <p:cNvSpPr>
              <a:spLocks noChangeShapeType="1"/>
            </p:cNvSpPr>
            <p:nvPr/>
          </p:nvSpPr>
          <p:spPr bwMode="auto">
            <a:xfrm>
              <a:off x="3048000" y="5029200"/>
              <a:ext cx="8382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17791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64294344"/>
                </p:ext>
              </p:extLst>
            </p:nvPr>
          </p:nvGraphicFramePr>
          <p:xfrm>
            <a:off x="4038601" y="6019800"/>
            <a:ext cx="392113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224" name="Equation" r:id="rId23" imgW="393480" imgH="380880" progId="Equation.3">
                    <p:embed/>
                  </p:oleObj>
                </mc:Choice>
                <mc:Fallback>
                  <p:oleObj name="Equation" r:id="rId23" imgW="393480" imgH="380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8601" y="6019800"/>
                          <a:ext cx="392113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7792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05200813"/>
                </p:ext>
              </p:extLst>
            </p:nvPr>
          </p:nvGraphicFramePr>
          <p:xfrm>
            <a:off x="3505201" y="5029201"/>
            <a:ext cx="252413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225" name="Equation" r:id="rId25" imgW="253800" imgH="393480" progId="Equation.3">
                    <p:embed/>
                  </p:oleObj>
                </mc:Choice>
                <mc:Fallback>
                  <p:oleObj name="Equation" r:id="rId25" imgW="25380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5201" y="5029201"/>
                          <a:ext cx="252413" cy="392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7793" name="Freeform 33"/>
            <p:cNvSpPr>
              <a:spLocks/>
            </p:cNvSpPr>
            <p:nvPr/>
          </p:nvSpPr>
          <p:spPr bwMode="auto">
            <a:xfrm>
              <a:off x="6400800" y="3530600"/>
              <a:ext cx="1155700" cy="1041400"/>
            </a:xfrm>
            <a:custGeom>
              <a:avLst/>
              <a:gdLst>
                <a:gd name="T0" fmla="*/ 0 w 728"/>
                <a:gd name="T1" fmla="*/ 416 h 656"/>
                <a:gd name="T2" fmla="*/ 192 w 728"/>
                <a:gd name="T3" fmla="*/ 32 h 656"/>
                <a:gd name="T4" fmla="*/ 672 w 728"/>
                <a:gd name="T5" fmla="*/ 224 h 656"/>
                <a:gd name="T6" fmla="*/ 528 w 728"/>
                <a:gd name="T7" fmla="*/ 512 h 656"/>
                <a:gd name="T8" fmla="*/ 144 w 728"/>
                <a:gd name="T9" fmla="*/ 656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8" h="656">
                  <a:moveTo>
                    <a:pt x="0" y="416"/>
                  </a:moveTo>
                  <a:cubicBezTo>
                    <a:pt x="40" y="240"/>
                    <a:pt x="80" y="64"/>
                    <a:pt x="192" y="32"/>
                  </a:cubicBezTo>
                  <a:cubicBezTo>
                    <a:pt x="304" y="0"/>
                    <a:pt x="616" y="144"/>
                    <a:pt x="672" y="224"/>
                  </a:cubicBezTo>
                  <a:cubicBezTo>
                    <a:pt x="728" y="304"/>
                    <a:pt x="616" y="440"/>
                    <a:pt x="528" y="512"/>
                  </a:cubicBezTo>
                  <a:cubicBezTo>
                    <a:pt x="440" y="584"/>
                    <a:pt x="292" y="620"/>
                    <a:pt x="144" y="65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17794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79260818"/>
                </p:ext>
              </p:extLst>
            </p:nvPr>
          </p:nvGraphicFramePr>
          <p:xfrm>
            <a:off x="7239001" y="3352800"/>
            <a:ext cx="2651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226" name="Equation" r:id="rId26" imgW="266400" imgH="279360" progId="Equation.3">
                    <p:embed/>
                  </p:oleObj>
                </mc:Choice>
                <mc:Fallback>
                  <p:oleObj name="Equation" r:id="rId26" imgW="26640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39001" y="3352800"/>
                          <a:ext cx="2651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7795" name="Freeform 35"/>
            <p:cNvSpPr>
              <a:spLocks/>
            </p:cNvSpPr>
            <p:nvPr/>
          </p:nvSpPr>
          <p:spPr bwMode="auto">
            <a:xfrm>
              <a:off x="3200400" y="3873500"/>
              <a:ext cx="2133600" cy="393700"/>
            </a:xfrm>
            <a:custGeom>
              <a:avLst/>
              <a:gdLst>
                <a:gd name="T0" fmla="*/ 1344 w 1344"/>
                <a:gd name="T1" fmla="*/ 200 h 248"/>
                <a:gd name="T2" fmla="*/ 720 w 1344"/>
                <a:gd name="T3" fmla="*/ 8 h 248"/>
                <a:gd name="T4" fmla="*/ 0 w 1344"/>
                <a:gd name="T5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4" h="248">
                  <a:moveTo>
                    <a:pt x="1344" y="200"/>
                  </a:moveTo>
                  <a:cubicBezTo>
                    <a:pt x="1144" y="100"/>
                    <a:pt x="944" y="0"/>
                    <a:pt x="720" y="8"/>
                  </a:cubicBezTo>
                  <a:cubicBezTo>
                    <a:pt x="496" y="16"/>
                    <a:pt x="248" y="132"/>
                    <a:pt x="0" y="24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17796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13619902"/>
                </p:ext>
              </p:extLst>
            </p:nvPr>
          </p:nvGraphicFramePr>
          <p:xfrm>
            <a:off x="4267201" y="3429001"/>
            <a:ext cx="252413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227" name="Equation" r:id="rId27" imgW="253800" imgH="393480" progId="Equation.3">
                    <p:embed/>
                  </p:oleObj>
                </mc:Choice>
                <mc:Fallback>
                  <p:oleObj name="Equation" r:id="rId27" imgW="25380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7201" y="3429001"/>
                          <a:ext cx="252413" cy="392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7797" name="Freeform 37"/>
            <p:cNvSpPr>
              <a:spLocks/>
            </p:cNvSpPr>
            <p:nvPr/>
          </p:nvSpPr>
          <p:spPr bwMode="auto">
            <a:xfrm>
              <a:off x="4724400" y="5689600"/>
              <a:ext cx="914400" cy="901700"/>
            </a:xfrm>
            <a:custGeom>
              <a:avLst/>
              <a:gdLst>
                <a:gd name="T0" fmla="*/ 0 w 576"/>
                <a:gd name="T1" fmla="*/ 160 h 568"/>
                <a:gd name="T2" fmla="*/ 384 w 576"/>
                <a:gd name="T3" fmla="*/ 16 h 568"/>
                <a:gd name="T4" fmla="*/ 576 w 576"/>
                <a:gd name="T5" fmla="*/ 256 h 568"/>
                <a:gd name="T6" fmla="*/ 384 w 576"/>
                <a:gd name="T7" fmla="*/ 544 h 568"/>
                <a:gd name="T8" fmla="*/ 48 w 576"/>
                <a:gd name="T9" fmla="*/ 40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" h="568">
                  <a:moveTo>
                    <a:pt x="0" y="160"/>
                  </a:moveTo>
                  <a:cubicBezTo>
                    <a:pt x="144" y="80"/>
                    <a:pt x="288" y="0"/>
                    <a:pt x="384" y="16"/>
                  </a:cubicBezTo>
                  <a:cubicBezTo>
                    <a:pt x="480" y="32"/>
                    <a:pt x="576" y="168"/>
                    <a:pt x="576" y="256"/>
                  </a:cubicBezTo>
                  <a:cubicBezTo>
                    <a:pt x="576" y="344"/>
                    <a:pt x="472" y="520"/>
                    <a:pt x="384" y="544"/>
                  </a:cubicBezTo>
                  <a:cubicBezTo>
                    <a:pt x="296" y="568"/>
                    <a:pt x="172" y="484"/>
                    <a:pt x="48" y="40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17798" name="Object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71388268"/>
                </p:ext>
              </p:extLst>
            </p:nvPr>
          </p:nvGraphicFramePr>
          <p:xfrm>
            <a:off x="5791200" y="5791200"/>
            <a:ext cx="647700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228" name="Equation" r:id="rId28" imgW="647640" imgH="469800" progId="Equation.3">
                    <p:embed/>
                  </p:oleObj>
                </mc:Choice>
                <mc:Fallback>
                  <p:oleObj name="Equation" r:id="rId28" imgW="647640" imgH="469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91200" y="5791200"/>
                          <a:ext cx="647700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7800" name="Object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84448676"/>
                </p:ext>
              </p:extLst>
            </p:nvPr>
          </p:nvGraphicFramePr>
          <p:xfrm>
            <a:off x="1600201" y="3581401"/>
            <a:ext cx="646113" cy="430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229" name="Equation" r:id="rId30" imgW="647640" imgH="431640" progId="Equation.3">
                    <p:embed/>
                  </p:oleObj>
                </mc:Choice>
                <mc:Fallback>
                  <p:oleObj name="Equation" r:id="rId30" imgW="64764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0201" y="3581401"/>
                          <a:ext cx="646113" cy="430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842818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Procedure NFA to DFA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  </a:t>
            </a:r>
            <a:r>
              <a:rPr lang="en-US" altLang="en-US" sz="4400" b="1" dirty="0">
                <a:solidFill>
                  <a:srgbClr val="FF0000"/>
                </a:solidFill>
              </a:rPr>
              <a:t>3.</a:t>
            </a:r>
            <a:r>
              <a:rPr lang="en-US" altLang="en-US" dirty="0"/>
              <a:t> For any DFA state</a:t>
            </a:r>
          </a:p>
          <a:p>
            <a:pPr marL="0" indent="0">
              <a:buNone/>
            </a:pPr>
            <a:r>
              <a:rPr lang="en-US" altLang="en-US" dirty="0" smtClean="0"/>
              <a:t>    If </a:t>
            </a:r>
            <a:r>
              <a:rPr lang="en-US" altLang="en-US" dirty="0"/>
              <a:t>some       is a final state in the NFA</a:t>
            </a:r>
          </a:p>
          <a:p>
            <a:pPr marL="0" indent="0">
              <a:buNone/>
            </a:pPr>
            <a:r>
              <a:rPr lang="en-US" altLang="en-US" dirty="0" smtClean="0"/>
              <a:t>    </a:t>
            </a:r>
            <a:r>
              <a:rPr lang="en-US" altLang="en-US" dirty="0"/>
              <a:t>Then,                        </a:t>
            </a:r>
            <a:r>
              <a:rPr lang="en-US" altLang="en-US" dirty="0" smtClean="0"/>
              <a:t>        is </a:t>
            </a:r>
            <a:r>
              <a:rPr lang="en-US" altLang="en-US" dirty="0"/>
              <a:t>a final state in the DFA</a:t>
            </a:r>
          </a:p>
          <a:p>
            <a:pPr marL="0" indent="0">
              <a:buNone/>
            </a:pPr>
            <a:r>
              <a:rPr lang="en-US" altLang="en-US" dirty="0"/>
              <a:t>                      </a:t>
            </a:r>
          </a:p>
        </p:txBody>
      </p:sp>
      <p:graphicFrame>
        <p:nvGraphicFramePr>
          <p:cNvPr id="1187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3118902"/>
              </p:ext>
            </p:extLst>
          </p:nvPr>
        </p:nvGraphicFramePr>
        <p:xfrm>
          <a:off x="4267200" y="1778000"/>
          <a:ext cx="27686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79" name="Equation" r:id="rId3" imgW="2768400" imgH="660240" progId="Equation.3">
                  <p:embed/>
                </p:oleObj>
              </mc:Choice>
              <mc:Fallback>
                <p:oleObj name="Equation" r:id="rId3" imgW="276840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778000"/>
                        <a:ext cx="27686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1596737"/>
              </p:ext>
            </p:extLst>
          </p:nvPr>
        </p:nvGraphicFramePr>
        <p:xfrm>
          <a:off x="2514600" y="2362200"/>
          <a:ext cx="493713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80" name="Equation" r:id="rId5" imgW="495000" imgH="660240" progId="Equation.3">
                  <p:embed/>
                </p:oleObj>
              </mc:Choice>
              <mc:Fallback>
                <p:oleObj name="Equation" r:id="rId5" imgW="49500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362200"/>
                        <a:ext cx="493713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9284815"/>
              </p:ext>
            </p:extLst>
          </p:nvPr>
        </p:nvGraphicFramePr>
        <p:xfrm>
          <a:off x="1905000" y="2997200"/>
          <a:ext cx="27686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81" name="Equation" r:id="rId7" imgW="2768400" imgH="660240" progId="Equation.3">
                  <p:embed/>
                </p:oleObj>
              </mc:Choice>
              <mc:Fallback>
                <p:oleObj name="Equation" r:id="rId7" imgW="276840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997200"/>
                        <a:ext cx="27686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21293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 </a:t>
            </a:r>
          </a:p>
        </p:txBody>
      </p:sp>
      <p:sp>
        <p:nvSpPr>
          <p:cNvPr id="119828" name="Text Box 20"/>
          <p:cNvSpPr txBox="1">
            <a:spLocks noChangeArrowheads="1"/>
          </p:cNvSpPr>
          <p:nvPr/>
        </p:nvSpPr>
        <p:spPr bwMode="auto">
          <a:xfrm>
            <a:off x="593725" y="863600"/>
            <a:ext cx="7847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 dirty="0"/>
              <a:t>NFA</a:t>
            </a:r>
            <a:endParaRPr lang="en-US" altLang="en-US" sz="2800" dirty="0"/>
          </a:p>
        </p:txBody>
      </p:sp>
      <p:sp>
        <p:nvSpPr>
          <p:cNvPr id="119829" name="Text Box 21"/>
          <p:cNvSpPr txBox="1">
            <a:spLocks noChangeArrowheads="1"/>
          </p:cNvSpPr>
          <p:nvPr/>
        </p:nvSpPr>
        <p:spPr bwMode="auto">
          <a:xfrm>
            <a:off x="533400" y="3505200"/>
            <a:ext cx="77348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 dirty="0"/>
              <a:t>DFA</a:t>
            </a:r>
            <a:endParaRPr lang="en-US" altLang="en-US" sz="2800" dirty="0"/>
          </a:p>
        </p:txBody>
      </p:sp>
      <p:grpSp>
        <p:nvGrpSpPr>
          <p:cNvPr id="2" name="Group 1"/>
          <p:cNvGrpSpPr/>
          <p:nvPr/>
        </p:nvGrpSpPr>
        <p:grpSpPr>
          <a:xfrm>
            <a:off x="1676401" y="1079500"/>
            <a:ext cx="7581899" cy="1816100"/>
            <a:chOff x="1676401" y="838200"/>
            <a:chExt cx="7581899" cy="1816100"/>
          </a:xfrm>
        </p:grpSpPr>
        <p:sp>
          <p:nvSpPr>
            <p:cNvPr id="119812" name="Oval 4"/>
            <p:cNvSpPr>
              <a:spLocks noChangeArrowheads="1"/>
            </p:cNvSpPr>
            <p:nvPr/>
          </p:nvSpPr>
          <p:spPr bwMode="auto">
            <a:xfrm>
              <a:off x="2286000" y="15240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13" name="Oval 5"/>
            <p:cNvSpPr>
              <a:spLocks noChangeArrowheads="1"/>
            </p:cNvSpPr>
            <p:nvPr/>
          </p:nvSpPr>
          <p:spPr bwMode="auto">
            <a:xfrm>
              <a:off x="4343400" y="15240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14" name="Oval 6"/>
            <p:cNvSpPr>
              <a:spLocks noChangeArrowheads="1"/>
            </p:cNvSpPr>
            <p:nvPr/>
          </p:nvSpPr>
          <p:spPr bwMode="auto">
            <a:xfrm>
              <a:off x="6400800" y="15240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15" name="Line 7"/>
            <p:cNvSpPr>
              <a:spLocks noChangeShapeType="1"/>
            </p:cNvSpPr>
            <p:nvPr/>
          </p:nvSpPr>
          <p:spPr bwMode="auto">
            <a:xfrm>
              <a:off x="2895600" y="18288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16" name="Line 8"/>
            <p:cNvSpPr>
              <a:spLocks noChangeShapeType="1"/>
            </p:cNvSpPr>
            <p:nvPr/>
          </p:nvSpPr>
          <p:spPr bwMode="auto">
            <a:xfrm>
              <a:off x="5029200" y="18288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17" name="Oval 9"/>
            <p:cNvSpPr>
              <a:spLocks noChangeArrowheads="1"/>
            </p:cNvSpPr>
            <p:nvPr/>
          </p:nvSpPr>
          <p:spPr bwMode="auto">
            <a:xfrm>
              <a:off x="4267200" y="1447800"/>
              <a:ext cx="762000" cy="762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18" name="Freeform 10"/>
            <p:cNvSpPr>
              <a:spLocks/>
            </p:cNvSpPr>
            <p:nvPr/>
          </p:nvSpPr>
          <p:spPr bwMode="auto">
            <a:xfrm>
              <a:off x="4229100" y="889000"/>
              <a:ext cx="762000" cy="635000"/>
            </a:xfrm>
            <a:custGeom>
              <a:avLst/>
              <a:gdLst>
                <a:gd name="T0" fmla="*/ 120 w 480"/>
                <a:gd name="T1" fmla="*/ 400 h 400"/>
                <a:gd name="T2" fmla="*/ 24 w 480"/>
                <a:gd name="T3" fmla="*/ 112 h 400"/>
                <a:gd name="T4" fmla="*/ 264 w 480"/>
                <a:gd name="T5" fmla="*/ 16 h 400"/>
                <a:gd name="T6" fmla="*/ 456 w 480"/>
                <a:gd name="T7" fmla="*/ 64 h 400"/>
                <a:gd name="T8" fmla="*/ 408 w 480"/>
                <a:gd name="T9" fmla="*/ 40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0" h="400">
                  <a:moveTo>
                    <a:pt x="120" y="400"/>
                  </a:moveTo>
                  <a:cubicBezTo>
                    <a:pt x="60" y="288"/>
                    <a:pt x="0" y="176"/>
                    <a:pt x="24" y="112"/>
                  </a:cubicBezTo>
                  <a:cubicBezTo>
                    <a:pt x="48" y="48"/>
                    <a:pt x="192" y="24"/>
                    <a:pt x="264" y="16"/>
                  </a:cubicBezTo>
                  <a:cubicBezTo>
                    <a:pt x="336" y="8"/>
                    <a:pt x="432" y="0"/>
                    <a:pt x="456" y="64"/>
                  </a:cubicBezTo>
                  <a:cubicBezTo>
                    <a:pt x="480" y="128"/>
                    <a:pt x="444" y="264"/>
                    <a:pt x="408" y="40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19" name="Freeform 11"/>
            <p:cNvSpPr>
              <a:spLocks/>
            </p:cNvSpPr>
            <p:nvPr/>
          </p:nvSpPr>
          <p:spPr bwMode="auto">
            <a:xfrm>
              <a:off x="2590800" y="2057400"/>
              <a:ext cx="3898900" cy="596900"/>
            </a:xfrm>
            <a:custGeom>
              <a:avLst/>
              <a:gdLst>
                <a:gd name="T0" fmla="*/ 2448 w 2456"/>
                <a:gd name="T1" fmla="*/ 0 h 376"/>
                <a:gd name="T2" fmla="*/ 2112 w 2456"/>
                <a:gd name="T3" fmla="*/ 288 h 376"/>
                <a:gd name="T4" fmla="*/ 384 w 2456"/>
                <a:gd name="T5" fmla="*/ 336 h 376"/>
                <a:gd name="T6" fmla="*/ 0 w 2456"/>
                <a:gd name="T7" fmla="*/ 4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56" h="376">
                  <a:moveTo>
                    <a:pt x="2448" y="0"/>
                  </a:moveTo>
                  <a:cubicBezTo>
                    <a:pt x="2452" y="116"/>
                    <a:pt x="2456" y="232"/>
                    <a:pt x="2112" y="288"/>
                  </a:cubicBezTo>
                  <a:cubicBezTo>
                    <a:pt x="1768" y="344"/>
                    <a:pt x="736" y="376"/>
                    <a:pt x="384" y="336"/>
                  </a:cubicBezTo>
                  <a:cubicBezTo>
                    <a:pt x="32" y="296"/>
                    <a:pt x="16" y="172"/>
                    <a:pt x="0" y="4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20" name="Line 12"/>
            <p:cNvSpPr>
              <a:spLocks noChangeShapeType="1"/>
            </p:cNvSpPr>
            <p:nvPr/>
          </p:nvSpPr>
          <p:spPr bwMode="auto">
            <a:xfrm>
              <a:off x="1752600" y="18288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19821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42974203"/>
                </p:ext>
              </p:extLst>
            </p:nvPr>
          </p:nvGraphicFramePr>
          <p:xfrm>
            <a:off x="3429001" y="1524000"/>
            <a:ext cx="2651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227" name="Equation" r:id="rId3" imgW="266400" imgH="279360" progId="Equation.3">
                    <p:embed/>
                  </p:oleObj>
                </mc:Choice>
                <mc:Fallback>
                  <p:oleObj name="Equation" r:id="rId3" imgW="26640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9001" y="1524000"/>
                          <a:ext cx="2651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9822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56771736"/>
                </p:ext>
              </p:extLst>
            </p:nvPr>
          </p:nvGraphicFramePr>
          <p:xfrm>
            <a:off x="5181601" y="2209801"/>
            <a:ext cx="252413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228" name="Equation" r:id="rId5" imgW="253800" imgH="393480" progId="Equation.3">
                    <p:embed/>
                  </p:oleObj>
                </mc:Choice>
                <mc:Fallback>
                  <p:oleObj name="Equation" r:id="rId5" imgW="25380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1601" y="2209801"/>
                          <a:ext cx="252413" cy="392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9823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87892489"/>
                </p:ext>
              </p:extLst>
            </p:nvPr>
          </p:nvGraphicFramePr>
          <p:xfrm>
            <a:off x="5029201" y="838200"/>
            <a:ext cx="2651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229" name="Equation" r:id="rId7" imgW="266400" imgH="279360" progId="Equation.3">
                    <p:embed/>
                  </p:oleObj>
                </mc:Choice>
                <mc:Fallback>
                  <p:oleObj name="Equation" r:id="rId7" imgW="26640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9201" y="838200"/>
                          <a:ext cx="2651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9824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43374852"/>
                </p:ext>
              </p:extLst>
            </p:nvPr>
          </p:nvGraphicFramePr>
          <p:xfrm>
            <a:off x="5562601" y="1447800"/>
            <a:ext cx="303213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230" name="Equation" r:id="rId8" imgW="304560" imgH="380880" progId="Equation.3">
                    <p:embed/>
                  </p:oleObj>
                </mc:Choice>
                <mc:Fallback>
                  <p:oleObj name="Equation" r:id="rId8" imgW="304560" imgH="380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62601" y="1447800"/>
                          <a:ext cx="303213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9825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1735142"/>
                </p:ext>
              </p:extLst>
            </p:nvPr>
          </p:nvGraphicFramePr>
          <p:xfrm>
            <a:off x="2362201" y="1524001"/>
            <a:ext cx="430213" cy="531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231" name="Equation" r:id="rId10" imgW="431640" imgH="533160" progId="Equation.3">
                    <p:embed/>
                  </p:oleObj>
                </mc:Choice>
                <mc:Fallback>
                  <p:oleObj name="Equation" r:id="rId10" imgW="431640" imgH="533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2201" y="1524001"/>
                          <a:ext cx="430213" cy="531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9826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01338293"/>
                </p:ext>
              </p:extLst>
            </p:nvPr>
          </p:nvGraphicFramePr>
          <p:xfrm>
            <a:off x="4449763" y="1528763"/>
            <a:ext cx="368300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232" name="Equation" r:id="rId12" imgW="368280" imgH="520560" progId="Equation.3">
                    <p:embed/>
                  </p:oleObj>
                </mc:Choice>
                <mc:Fallback>
                  <p:oleObj name="Equation" r:id="rId12" imgW="368280" imgH="520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9763" y="1528763"/>
                          <a:ext cx="368300" cy="520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9827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94792292"/>
                </p:ext>
              </p:extLst>
            </p:nvPr>
          </p:nvGraphicFramePr>
          <p:xfrm>
            <a:off x="6470651" y="1528763"/>
            <a:ext cx="442913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233" name="Equation" r:id="rId14" imgW="444240" imgH="520560" progId="Equation.3">
                    <p:embed/>
                  </p:oleObj>
                </mc:Choice>
                <mc:Fallback>
                  <p:oleObj name="Equation" r:id="rId14" imgW="444240" imgH="520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70651" y="1528763"/>
                          <a:ext cx="442913" cy="520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9848" name="Object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5366704"/>
                </p:ext>
              </p:extLst>
            </p:nvPr>
          </p:nvGraphicFramePr>
          <p:xfrm>
            <a:off x="8077200" y="1752600"/>
            <a:ext cx="1181100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234" name="Equation" r:id="rId16" imgW="1180800" imgH="520560" progId="Equation.3">
                    <p:embed/>
                  </p:oleObj>
                </mc:Choice>
                <mc:Fallback>
                  <p:oleObj name="Equation" r:id="rId16" imgW="1180800" imgH="520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77200" y="1752600"/>
                          <a:ext cx="1181100" cy="520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9850" name="Object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8304568"/>
                </p:ext>
              </p:extLst>
            </p:nvPr>
          </p:nvGraphicFramePr>
          <p:xfrm>
            <a:off x="1676401" y="914400"/>
            <a:ext cx="544513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235" name="Equation" r:id="rId18" imgW="545760" imgH="393480" progId="Equation.3">
                    <p:embed/>
                  </p:oleObj>
                </mc:Choice>
                <mc:Fallback>
                  <p:oleObj name="Equation" r:id="rId18" imgW="54576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6401" y="914400"/>
                          <a:ext cx="544513" cy="393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"/>
          <p:cNvGrpSpPr/>
          <p:nvPr/>
        </p:nvGrpSpPr>
        <p:grpSpPr>
          <a:xfrm>
            <a:off x="1600201" y="3200400"/>
            <a:ext cx="7924799" cy="3505200"/>
            <a:chOff x="1600201" y="3200400"/>
            <a:chExt cx="7924799" cy="3505200"/>
          </a:xfrm>
        </p:grpSpPr>
        <p:sp>
          <p:nvSpPr>
            <p:cNvPr id="119830" name="Oval 22"/>
            <p:cNvSpPr>
              <a:spLocks noChangeArrowheads="1"/>
            </p:cNvSpPr>
            <p:nvPr/>
          </p:nvSpPr>
          <p:spPr bwMode="auto">
            <a:xfrm>
              <a:off x="2209800" y="4114800"/>
              <a:ext cx="10668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19831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10390621"/>
                </p:ext>
              </p:extLst>
            </p:nvPr>
          </p:nvGraphicFramePr>
          <p:xfrm>
            <a:off x="2362201" y="4343401"/>
            <a:ext cx="773113" cy="531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236" name="Equation" r:id="rId20" imgW="774360" imgH="533160" progId="Equation.3">
                    <p:embed/>
                  </p:oleObj>
                </mc:Choice>
                <mc:Fallback>
                  <p:oleObj name="Equation" r:id="rId20" imgW="774360" imgH="533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2201" y="4343401"/>
                          <a:ext cx="773113" cy="531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9832" name="Line 24"/>
            <p:cNvSpPr>
              <a:spLocks noChangeShapeType="1"/>
            </p:cNvSpPr>
            <p:nvPr/>
          </p:nvSpPr>
          <p:spPr bwMode="auto">
            <a:xfrm>
              <a:off x="1676400" y="46482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33" name="Oval 25"/>
            <p:cNvSpPr>
              <a:spLocks noChangeArrowheads="1"/>
            </p:cNvSpPr>
            <p:nvPr/>
          </p:nvSpPr>
          <p:spPr bwMode="auto">
            <a:xfrm>
              <a:off x="5181600" y="3962400"/>
              <a:ext cx="1447800" cy="1371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34" name="Line 26"/>
            <p:cNvSpPr>
              <a:spLocks noChangeShapeType="1"/>
            </p:cNvSpPr>
            <p:nvPr/>
          </p:nvSpPr>
          <p:spPr bwMode="auto">
            <a:xfrm>
              <a:off x="3276600" y="4648200"/>
              <a:ext cx="1752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19835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90970192"/>
                </p:ext>
              </p:extLst>
            </p:nvPr>
          </p:nvGraphicFramePr>
          <p:xfrm>
            <a:off x="5257800" y="4419600"/>
            <a:ext cx="1320800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237" name="Equation" r:id="rId22" imgW="1320480" imgH="520560" progId="Equation.3">
                    <p:embed/>
                  </p:oleObj>
                </mc:Choice>
                <mc:Fallback>
                  <p:oleObj name="Equation" r:id="rId22" imgW="1320480" imgH="520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57800" y="4419600"/>
                          <a:ext cx="1320800" cy="520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9836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15521388"/>
                </p:ext>
              </p:extLst>
            </p:nvPr>
          </p:nvGraphicFramePr>
          <p:xfrm>
            <a:off x="4038601" y="4267200"/>
            <a:ext cx="2651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238" name="Equation" r:id="rId24" imgW="266400" imgH="279360" progId="Equation.3">
                    <p:embed/>
                  </p:oleObj>
                </mc:Choice>
                <mc:Fallback>
                  <p:oleObj name="Equation" r:id="rId24" imgW="26640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8601" y="4267200"/>
                          <a:ext cx="2651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9837" name="Oval 29"/>
            <p:cNvSpPr>
              <a:spLocks noChangeArrowheads="1"/>
            </p:cNvSpPr>
            <p:nvPr/>
          </p:nvSpPr>
          <p:spPr bwMode="auto">
            <a:xfrm>
              <a:off x="3733800" y="5715000"/>
              <a:ext cx="10668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38" name="Line 30"/>
            <p:cNvSpPr>
              <a:spLocks noChangeShapeType="1"/>
            </p:cNvSpPr>
            <p:nvPr/>
          </p:nvSpPr>
          <p:spPr bwMode="auto">
            <a:xfrm>
              <a:off x="3048000" y="5029200"/>
              <a:ext cx="8382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19839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07339859"/>
                </p:ext>
              </p:extLst>
            </p:nvPr>
          </p:nvGraphicFramePr>
          <p:xfrm>
            <a:off x="4038601" y="6019800"/>
            <a:ext cx="392113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239" name="Equation" r:id="rId25" imgW="393480" imgH="380880" progId="Equation.3">
                    <p:embed/>
                  </p:oleObj>
                </mc:Choice>
                <mc:Fallback>
                  <p:oleObj name="Equation" r:id="rId25" imgW="393480" imgH="380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8601" y="6019800"/>
                          <a:ext cx="392113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9840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49626198"/>
                </p:ext>
              </p:extLst>
            </p:nvPr>
          </p:nvGraphicFramePr>
          <p:xfrm>
            <a:off x="3505201" y="5029201"/>
            <a:ext cx="252413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240" name="Equation" r:id="rId27" imgW="253800" imgH="393480" progId="Equation.3">
                    <p:embed/>
                  </p:oleObj>
                </mc:Choice>
                <mc:Fallback>
                  <p:oleObj name="Equation" r:id="rId27" imgW="25380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5201" y="5029201"/>
                          <a:ext cx="252413" cy="392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9841" name="Freeform 33"/>
            <p:cNvSpPr>
              <a:spLocks/>
            </p:cNvSpPr>
            <p:nvPr/>
          </p:nvSpPr>
          <p:spPr bwMode="auto">
            <a:xfrm>
              <a:off x="6553200" y="3352800"/>
              <a:ext cx="1155700" cy="1041400"/>
            </a:xfrm>
            <a:custGeom>
              <a:avLst/>
              <a:gdLst>
                <a:gd name="T0" fmla="*/ 0 w 728"/>
                <a:gd name="T1" fmla="*/ 416 h 656"/>
                <a:gd name="T2" fmla="*/ 192 w 728"/>
                <a:gd name="T3" fmla="*/ 32 h 656"/>
                <a:gd name="T4" fmla="*/ 672 w 728"/>
                <a:gd name="T5" fmla="*/ 224 h 656"/>
                <a:gd name="T6" fmla="*/ 528 w 728"/>
                <a:gd name="T7" fmla="*/ 512 h 656"/>
                <a:gd name="T8" fmla="*/ 144 w 728"/>
                <a:gd name="T9" fmla="*/ 656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8" h="656">
                  <a:moveTo>
                    <a:pt x="0" y="416"/>
                  </a:moveTo>
                  <a:cubicBezTo>
                    <a:pt x="40" y="240"/>
                    <a:pt x="80" y="64"/>
                    <a:pt x="192" y="32"/>
                  </a:cubicBezTo>
                  <a:cubicBezTo>
                    <a:pt x="304" y="0"/>
                    <a:pt x="616" y="144"/>
                    <a:pt x="672" y="224"/>
                  </a:cubicBezTo>
                  <a:cubicBezTo>
                    <a:pt x="728" y="304"/>
                    <a:pt x="616" y="440"/>
                    <a:pt x="528" y="512"/>
                  </a:cubicBezTo>
                  <a:cubicBezTo>
                    <a:pt x="440" y="584"/>
                    <a:pt x="292" y="620"/>
                    <a:pt x="144" y="65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19842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8248956"/>
                </p:ext>
              </p:extLst>
            </p:nvPr>
          </p:nvGraphicFramePr>
          <p:xfrm>
            <a:off x="7315201" y="3200400"/>
            <a:ext cx="2651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241" name="Equation" r:id="rId28" imgW="266400" imgH="279360" progId="Equation.3">
                    <p:embed/>
                  </p:oleObj>
                </mc:Choice>
                <mc:Fallback>
                  <p:oleObj name="Equation" r:id="rId28" imgW="26640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15201" y="3200400"/>
                          <a:ext cx="2651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9843" name="Freeform 35"/>
            <p:cNvSpPr>
              <a:spLocks/>
            </p:cNvSpPr>
            <p:nvPr/>
          </p:nvSpPr>
          <p:spPr bwMode="auto">
            <a:xfrm>
              <a:off x="3124200" y="3873500"/>
              <a:ext cx="2057400" cy="393700"/>
            </a:xfrm>
            <a:custGeom>
              <a:avLst/>
              <a:gdLst>
                <a:gd name="T0" fmla="*/ 1344 w 1344"/>
                <a:gd name="T1" fmla="*/ 200 h 248"/>
                <a:gd name="T2" fmla="*/ 720 w 1344"/>
                <a:gd name="T3" fmla="*/ 8 h 248"/>
                <a:gd name="T4" fmla="*/ 0 w 1344"/>
                <a:gd name="T5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4" h="248">
                  <a:moveTo>
                    <a:pt x="1344" y="200"/>
                  </a:moveTo>
                  <a:cubicBezTo>
                    <a:pt x="1144" y="100"/>
                    <a:pt x="944" y="0"/>
                    <a:pt x="720" y="8"/>
                  </a:cubicBezTo>
                  <a:cubicBezTo>
                    <a:pt x="496" y="16"/>
                    <a:pt x="248" y="132"/>
                    <a:pt x="0" y="24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19844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06103288"/>
                </p:ext>
              </p:extLst>
            </p:nvPr>
          </p:nvGraphicFramePr>
          <p:xfrm>
            <a:off x="4267201" y="3429001"/>
            <a:ext cx="252413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242" name="Equation" r:id="rId29" imgW="253800" imgH="393480" progId="Equation.3">
                    <p:embed/>
                  </p:oleObj>
                </mc:Choice>
                <mc:Fallback>
                  <p:oleObj name="Equation" r:id="rId29" imgW="25380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7201" y="3429001"/>
                          <a:ext cx="252413" cy="392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9845" name="Freeform 37"/>
            <p:cNvSpPr>
              <a:spLocks/>
            </p:cNvSpPr>
            <p:nvPr/>
          </p:nvSpPr>
          <p:spPr bwMode="auto">
            <a:xfrm>
              <a:off x="4724400" y="5689600"/>
              <a:ext cx="914400" cy="901700"/>
            </a:xfrm>
            <a:custGeom>
              <a:avLst/>
              <a:gdLst>
                <a:gd name="T0" fmla="*/ 0 w 576"/>
                <a:gd name="T1" fmla="*/ 160 h 568"/>
                <a:gd name="T2" fmla="*/ 384 w 576"/>
                <a:gd name="T3" fmla="*/ 16 h 568"/>
                <a:gd name="T4" fmla="*/ 576 w 576"/>
                <a:gd name="T5" fmla="*/ 256 h 568"/>
                <a:gd name="T6" fmla="*/ 384 w 576"/>
                <a:gd name="T7" fmla="*/ 544 h 568"/>
                <a:gd name="T8" fmla="*/ 48 w 576"/>
                <a:gd name="T9" fmla="*/ 40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" h="568">
                  <a:moveTo>
                    <a:pt x="0" y="160"/>
                  </a:moveTo>
                  <a:cubicBezTo>
                    <a:pt x="144" y="80"/>
                    <a:pt x="288" y="0"/>
                    <a:pt x="384" y="16"/>
                  </a:cubicBezTo>
                  <a:cubicBezTo>
                    <a:pt x="480" y="32"/>
                    <a:pt x="576" y="168"/>
                    <a:pt x="576" y="256"/>
                  </a:cubicBezTo>
                  <a:cubicBezTo>
                    <a:pt x="576" y="344"/>
                    <a:pt x="472" y="520"/>
                    <a:pt x="384" y="544"/>
                  </a:cubicBezTo>
                  <a:cubicBezTo>
                    <a:pt x="296" y="568"/>
                    <a:pt x="172" y="484"/>
                    <a:pt x="48" y="40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19846" name="Object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39472343"/>
                </p:ext>
              </p:extLst>
            </p:nvPr>
          </p:nvGraphicFramePr>
          <p:xfrm>
            <a:off x="5791200" y="5791200"/>
            <a:ext cx="647700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243" name="Equation" r:id="rId30" imgW="647640" imgH="469800" progId="Equation.3">
                    <p:embed/>
                  </p:oleObj>
                </mc:Choice>
                <mc:Fallback>
                  <p:oleObj name="Equation" r:id="rId30" imgW="647640" imgH="469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91200" y="5791200"/>
                          <a:ext cx="647700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9847" name="Oval 39"/>
            <p:cNvSpPr>
              <a:spLocks noChangeArrowheads="1"/>
            </p:cNvSpPr>
            <p:nvPr/>
          </p:nvSpPr>
          <p:spPr bwMode="auto">
            <a:xfrm>
              <a:off x="5029200" y="3810000"/>
              <a:ext cx="1752600" cy="1676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19849" name="Object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93083192"/>
                </p:ext>
              </p:extLst>
            </p:nvPr>
          </p:nvGraphicFramePr>
          <p:xfrm>
            <a:off x="7340600" y="5181600"/>
            <a:ext cx="2184400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244" name="Equation" r:id="rId32" imgW="2184120" imgH="520560" progId="Equation.3">
                    <p:embed/>
                  </p:oleObj>
                </mc:Choice>
                <mc:Fallback>
                  <p:oleObj name="Equation" r:id="rId32" imgW="2184120" imgH="520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40600" y="5181600"/>
                          <a:ext cx="2184400" cy="520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9851" name="Object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38710891"/>
                </p:ext>
              </p:extLst>
            </p:nvPr>
          </p:nvGraphicFramePr>
          <p:xfrm>
            <a:off x="1600201" y="3581401"/>
            <a:ext cx="646113" cy="430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245" name="Equation" r:id="rId34" imgW="647640" imgH="431640" progId="Equation.3">
                    <p:embed/>
                  </p:oleObj>
                </mc:Choice>
                <mc:Fallback>
                  <p:oleObj name="Equation" r:id="rId34" imgW="64764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0201" y="3581401"/>
                          <a:ext cx="646113" cy="430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8060726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Theorem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   </a:t>
            </a:r>
          </a:p>
        </p:txBody>
      </p:sp>
      <p:sp>
        <p:nvSpPr>
          <p:cNvPr id="121860" name="Text Box 4"/>
          <p:cNvSpPr txBox="1">
            <a:spLocks noChangeArrowheads="1"/>
          </p:cNvSpPr>
          <p:nvPr/>
        </p:nvSpPr>
        <p:spPr bwMode="auto">
          <a:xfrm>
            <a:off x="746126" y="711200"/>
            <a:ext cx="1500283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dirty="0" smtClean="0"/>
          </a:p>
          <a:p>
            <a:endParaRPr lang="en-US" altLang="en-US" dirty="0"/>
          </a:p>
          <a:p>
            <a:r>
              <a:rPr lang="en-US" altLang="en-US" sz="2800" dirty="0" smtClean="0"/>
              <a:t>Take </a:t>
            </a:r>
            <a:r>
              <a:rPr lang="en-US" altLang="en-US" sz="2800" dirty="0"/>
              <a:t>NFA</a:t>
            </a:r>
          </a:p>
        </p:txBody>
      </p:sp>
      <p:graphicFrame>
        <p:nvGraphicFramePr>
          <p:cNvPr id="1218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7859842"/>
              </p:ext>
            </p:extLst>
          </p:nvPr>
        </p:nvGraphicFramePr>
        <p:xfrm>
          <a:off x="2274887" y="12954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809" name="Equation" r:id="rId3" imgW="545760" imgH="393480" progId="Equation.3">
                  <p:embed/>
                </p:oleObj>
              </mc:Choice>
              <mc:Fallback>
                <p:oleObj name="Equation" r:id="rId3" imgW="5457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4887" y="1295400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62" name="Text Box 6"/>
          <p:cNvSpPr txBox="1">
            <a:spLocks noChangeArrowheads="1"/>
          </p:cNvSpPr>
          <p:nvPr/>
        </p:nvSpPr>
        <p:spPr bwMode="auto">
          <a:xfrm>
            <a:off x="819057" y="1838980"/>
            <a:ext cx="474354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Apply procedure to obtain DFA </a:t>
            </a:r>
          </a:p>
        </p:txBody>
      </p:sp>
      <p:graphicFrame>
        <p:nvGraphicFramePr>
          <p:cNvPr id="12186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4987736"/>
              </p:ext>
            </p:extLst>
          </p:nvPr>
        </p:nvGraphicFramePr>
        <p:xfrm>
          <a:off x="5526087" y="1855787"/>
          <a:ext cx="64611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810" name="Equation" r:id="rId5" imgW="647640" imgH="431640" progId="Equation.3">
                  <p:embed/>
                </p:oleObj>
              </mc:Choice>
              <mc:Fallback>
                <p:oleObj name="Equation" r:id="rId5" imgW="6476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6087" y="1855787"/>
                        <a:ext cx="646113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64" name="Text Box 8"/>
          <p:cNvSpPr txBox="1">
            <a:spLocks noChangeArrowheads="1"/>
          </p:cNvSpPr>
          <p:nvPr/>
        </p:nvSpPr>
        <p:spPr bwMode="auto">
          <a:xfrm>
            <a:off x="746126" y="2576055"/>
            <a:ext cx="60158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Then            and                are equivalent :</a:t>
            </a:r>
          </a:p>
        </p:txBody>
      </p:sp>
      <p:graphicFrame>
        <p:nvGraphicFramePr>
          <p:cNvPr id="12186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2513944"/>
              </p:ext>
            </p:extLst>
          </p:nvPr>
        </p:nvGraphicFramePr>
        <p:xfrm>
          <a:off x="1749708" y="262197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811" name="Equation" r:id="rId7" imgW="545760" imgH="393480" progId="Equation.3">
                  <p:embed/>
                </p:oleObj>
              </mc:Choice>
              <mc:Fallback>
                <p:oleObj name="Equation" r:id="rId7" imgW="5457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9708" y="2621970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3491750"/>
              </p:ext>
            </p:extLst>
          </p:nvPr>
        </p:nvGraphicFramePr>
        <p:xfrm>
          <a:off x="3431008" y="2638652"/>
          <a:ext cx="64611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812" name="Equation" r:id="rId8" imgW="647640" imgH="431640" progId="Equation.3">
                  <p:embed/>
                </p:oleObj>
              </mc:Choice>
              <mc:Fallback>
                <p:oleObj name="Equation" r:id="rId8" imgW="6476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1008" y="2638652"/>
                        <a:ext cx="646113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4838726"/>
              </p:ext>
            </p:extLst>
          </p:nvPr>
        </p:nvGraphicFramePr>
        <p:xfrm>
          <a:off x="2971800" y="3276600"/>
          <a:ext cx="29464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813" name="Equation" r:id="rId9" imgW="2946240" imgH="558720" progId="Equation.3">
                  <p:embed/>
                </p:oleObj>
              </mc:Choice>
              <mc:Fallback>
                <p:oleObj name="Equation" r:id="rId9" imgW="2946240" imgH="55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276600"/>
                        <a:ext cx="29464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7193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Equivalence </a:t>
            </a:r>
            <a:r>
              <a:rPr lang="en-US" dirty="0"/>
              <a:t>of Machines</a:t>
            </a:r>
          </a:p>
          <a:p>
            <a:r>
              <a:rPr lang="en-US" dirty="0"/>
              <a:t>Equivalence of NFAs and DFAs</a:t>
            </a:r>
          </a:p>
          <a:p>
            <a:r>
              <a:rPr lang="en-US" dirty="0"/>
              <a:t>NFA to DFA Conversion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7833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Finally</a:t>
            </a:r>
          </a:p>
        </p:txBody>
      </p:sp>
      <p:sp>
        <p:nvSpPr>
          <p:cNvPr id="186371" name="Text Box 3"/>
          <p:cNvSpPr txBox="1">
            <a:spLocks noChangeArrowheads="1"/>
          </p:cNvSpPr>
          <p:nvPr/>
        </p:nvSpPr>
        <p:spPr bwMode="auto">
          <a:xfrm>
            <a:off x="4204101" y="1066800"/>
            <a:ext cx="12060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 smtClean="0"/>
              <a:t>proven</a:t>
            </a:r>
            <a:endParaRPr lang="en-US" altLang="en-US" sz="2800" dirty="0"/>
          </a:p>
        </p:txBody>
      </p:sp>
      <p:sp>
        <p:nvSpPr>
          <p:cNvPr id="186372" name="Text Box 4"/>
          <p:cNvSpPr txBox="1">
            <a:spLocks noChangeArrowheads="1"/>
          </p:cNvSpPr>
          <p:nvPr/>
        </p:nvSpPr>
        <p:spPr bwMode="auto">
          <a:xfrm>
            <a:off x="1524000" y="2133600"/>
            <a:ext cx="1791131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Languages </a:t>
            </a:r>
          </a:p>
          <a:p>
            <a:r>
              <a:rPr lang="en-US" altLang="en-US" sz="2800" dirty="0"/>
              <a:t>accepted</a:t>
            </a:r>
          </a:p>
          <a:p>
            <a:r>
              <a:rPr lang="en-US" altLang="en-US" sz="2800" dirty="0"/>
              <a:t>by NFAs</a:t>
            </a:r>
          </a:p>
        </p:txBody>
      </p:sp>
      <p:sp>
        <p:nvSpPr>
          <p:cNvPr id="186373" name="Text Box 5"/>
          <p:cNvSpPr txBox="1">
            <a:spLocks noChangeArrowheads="1"/>
          </p:cNvSpPr>
          <p:nvPr/>
        </p:nvSpPr>
        <p:spPr bwMode="auto">
          <a:xfrm>
            <a:off x="6172200" y="2133600"/>
            <a:ext cx="1791131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Languages </a:t>
            </a:r>
          </a:p>
          <a:p>
            <a:r>
              <a:rPr lang="en-US" altLang="en-US" sz="2800" dirty="0"/>
              <a:t>accepted</a:t>
            </a:r>
          </a:p>
          <a:p>
            <a:r>
              <a:rPr lang="en-US" altLang="en-US" sz="2800" dirty="0"/>
              <a:t>by DFAs</a:t>
            </a:r>
          </a:p>
        </p:txBody>
      </p:sp>
      <p:sp>
        <p:nvSpPr>
          <p:cNvPr id="186374" name="AutoShape 6"/>
          <p:cNvSpPr>
            <a:spLocks/>
          </p:cNvSpPr>
          <p:nvPr/>
        </p:nvSpPr>
        <p:spPr bwMode="auto">
          <a:xfrm>
            <a:off x="1219200" y="21336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6375" name="AutoShape 7"/>
          <p:cNvSpPr>
            <a:spLocks/>
          </p:cNvSpPr>
          <p:nvPr/>
        </p:nvSpPr>
        <p:spPr bwMode="auto">
          <a:xfrm>
            <a:off x="5867400" y="21336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6376" name="AutoShape 8"/>
          <p:cNvSpPr>
            <a:spLocks/>
          </p:cNvSpPr>
          <p:nvPr/>
        </p:nvSpPr>
        <p:spPr bwMode="auto">
          <a:xfrm flipH="1">
            <a:off x="8458200" y="21336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6377" name="AutoShape 9"/>
          <p:cNvSpPr>
            <a:spLocks/>
          </p:cNvSpPr>
          <p:nvPr/>
        </p:nvSpPr>
        <p:spPr bwMode="auto">
          <a:xfrm flipH="1">
            <a:off x="3733800" y="21336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86378" name="Object 10"/>
          <p:cNvGraphicFramePr>
            <a:graphicFrameLocks noChangeAspect="1"/>
          </p:cNvGraphicFramePr>
          <p:nvPr/>
        </p:nvGraphicFramePr>
        <p:xfrm>
          <a:off x="4572000" y="2743200"/>
          <a:ext cx="685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69" name="Equation" r:id="rId3" imgW="304560" imgH="177480" progId="Equation.3">
                  <p:embed/>
                </p:oleObj>
              </mc:Choice>
              <mc:Fallback>
                <p:oleObj name="Equation" r:id="rId3" imgW="3045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743200"/>
                        <a:ext cx="6858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35181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Text Box 2"/>
          <p:cNvSpPr txBox="1">
            <a:spLocks noChangeArrowheads="1"/>
          </p:cNvSpPr>
          <p:nvPr/>
        </p:nvSpPr>
        <p:spPr bwMode="auto">
          <a:xfrm>
            <a:off x="1524000" y="2133600"/>
            <a:ext cx="1791131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Languages </a:t>
            </a:r>
          </a:p>
          <a:p>
            <a:r>
              <a:rPr lang="en-US" altLang="en-US" sz="2800" dirty="0"/>
              <a:t>accepted</a:t>
            </a:r>
          </a:p>
          <a:p>
            <a:r>
              <a:rPr lang="en-US" altLang="en-US" sz="2800" dirty="0"/>
              <a:t>by NFAs</a:t>
            </a:r>
          </a:p>
        </p:txBody>
      </p:sp>
      <p:sp>
        <p:nvSpPr>
          <p:cNvPr id="187395" name="Text Box 3"/>
          <p:cNvSpPr txBox="1">
            <a:spLocks noChangeArrowheads="1"/>
          </p:cNvSpPr>
          <p:nvPr/>
        </p:nvSpPr>
        <p:spPr bwMode="auto">
          <a:xfrm>
            <a:off x="6172200" y="2133600"/>
            <a:ext cx="1791131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Languages </a:t>
            </a:r>
          </a:p>
          <a:p>
            <a:r>
              <a:rPr lang="en-US" altLang="en-US" sz="2800" dirty="0"/>
              <a:t>accepted</a:t>
            </a:r>
          </a:p>
          <a:p>
            <a:r>
              <a:rPr lang="en-US" altLang="en-US" sz="2800" dirty="0"/>
              <a:t>by DFAs</a:t>
            </a:r>
          </a:p>
        </p:txBody>
      </p:sp>
      <p:sp>
        <p:nvSpPr>
          <p:cNvPr id="187396" name="AutoShape 4"/>
          <p:cNvSpPr>
            <a:spLocks/>
          </p:cNvSpPr>
          <p:nvPr/>
        </p:nvSpPr>
        <p:spPr bwMode="auto">
          <a:xfrm>
            <a:off x="1219200" y="21336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397" name="AutoShape 5"/>
          <p:cNvSpPr>
            <a:spLocks/>
          </p:cNvSpPr>
          <p:nvPr/>
        </p:nvSpPr>
        <p:spPr bwMode="auto">
          <a:xfrm>
            <a:off x="5867400" y="21336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398" name="AutoShape 6"/>
          <p:cNvSpPr>
            <a:spLocks/>
          </p:cNvSpPr>
          <p:nvPr/>
        </p:nvSpPr>
        <p:spPr bwMode="auto">
          <a:xfrm flipH="1">
            <a:off x="8458200" y="21336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399" name="AutoShape 7"/>
          <p:cNvSpPr>
            <a:spLocks/>
          </p:cNvSpPr>
          <p:nvPr/>
        </p:nvSpPr>
        <p:spPr bwMode="auto">
          <a:xfrm flipH="1">
            <a:off x="3733800" y="21336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87400" name="Object 8"/>
          <p:cNvGraphicFramePr>
            <a:graphicFrameLocks noChangeAspect="1"/>
          </p:cNvGraphicFramePr>
          <p:nvPr/>
        </p:nvGraphicFramePr>
        <p:xfrm>
          <a:off x="4572000" y="2743200"/>
          <a:ext cx="685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3" name="Equation" r:id="rId3" imgW="304560" imgH="177480" progId="Equation.3">
                  <p:embed/>
                </p:oleObj>
              </mc:Choice>
              <mc:Fallback>
                <p:oleObj name="Equation" r:id="rId3" imgW="3045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743200"/>
                        <a:ext cx="6858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401" name="Text Box 9"/>
          <p:cNvSpPr txBox="1">
            <a:spLocks noChangeArrowheads="1"/>
          </p:cNvSpPr>
          <p:nvPr/>
        </p:nvSpPr>
        <p:spPr bwMode="auto">
          <a:xfrm>
            <a:off x="5709300" y="247899"/>
            <a:ext cx="1786579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 smtClean="0"/>
              <a:t>Proven</a:t>
            </a:r>
            <a:endParaRPr lang="en-US" altLang="en-US" sz="4400" dirty="0"/>
          </a:p>
        </p:txBody>
      </p:sp>
      <p:sp>
        <p:nvSpPr>
          <p:cNvPr id="187402" name="Text Box 10"/>
          <p:cNvSpPr txBox="1">
            <a:spLocks noChangeArrowheads="1"/>
          </p:cNvSpPr>
          <p:nvPr/>
        </p:nvSpPr>
        <p:spPr bwMode="auto">
          <a:xfrm>
            <a:off x="5638800" y="4419600"/>
            <a:ext cx="289412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rgbClr val="FF0000"/>
                </a:solidFill>
              </a:rPr>
              <a:t>Regular Languages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Finally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065800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Text Box 2"/>
          <p:cNvSpPr txBox="1">
            <a:spLocks noChangeArrowheads="1"/>
          </p:cNvSpPr>
          <p:nvPr/>
        </p:nvSpPr>
        <p:spPr bwMode="auto">
          <a:xfrm>
            <a:off x="1524000" y="2133600"/>
            <a:ext cx="1791131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Languages </a:t>
            </a:r>
          </a:p>
          <a:p>
            <a:r>
              <a:rPr lang="en-US" altLang="en-US" sz="2800" dirty="0"/>
              <a:t>accepted</a:t>
            </a:r>
          </a:p>
          <a:p>
            <a:r>
              <a:rPr lang="en-US" altLang="en-US" sz="2800" dirty="0"/>
              <a:t>by NFAs</a:t>
            </a:r>
          </a:p>
        </p:txBody>
      </p:sp>
      <p:sp>
        <p:nvSpPr>
          <p:cNvPr id="188419" name="Text Box 3"/>
          <p:cNvSpPr txBox="1">
            <a:spLocks noChangeArrowheads="1"/>
          </p:cNvSpPr>
          <p:nvPr/>
        </p:nvSpPr>
        <p:spPr bwMode="auto">
          <a:xfrm>
            <a:off x="6172200" y="2133600"/>
            <a:ext cx="1791131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Languages </a:t>
            </a:r>
          </a:p>
          <a:p>
            <a:r>
              <a:rPr lang="en-US" altLang="en-US" sz="2800" dirty="0"/>
              <a:t>accepted</a:t>
            </a:r>
          </a:p>
          <a:p>
            <a:r>
              <a:rPr lang="en-US" altLang="en-US" sz="2800" dirty="0"/>
              <a:t>by DFAs</a:t>
            </a:r>
          </a:p>
        </p:txBody>
      </p:sp>
      <p:sp>
        <p:nvSpPr>
          <p:cNvPr id="188420" name="AutoShape 4"/>
          <p:cNvSpPr>
            <a:spLocks/>
          </p:cNvSpPr>
          <p:nvPr/>
        </p:nvSpPr>
        <p:spPr bwMode="auto">
          <a:xfrm>
            <a:off x="1219200" y="21336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21" name="AutoShape 5"/>
          <p:cNvSpPr>
            <a:spLocks/>
          </p:cNvSpPr>
          <p:nvPr/>
        </p:nvSpPr>
        <p:spPr bwMode="auto">
          <a:xfrm>
            <a:off x="5867400" y="21336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22" name="AutoShape 6"/>
          <p:cNvSpPr>
            <a:spLocks/>
          </p:cNvSpPr>
          <p:nvPr/>
        </p:nvSpPr>
        <p:spPr bwMode="auto">
          <a:xfrm flipH="1">
            <a:off x="8458200" y="21336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23" name="AutoShape 7"/>
          <p:cNvSpPr>
            <a:spLocks/>
          </p:cNvSpPr>
          <p:nvPr/>
        </p:nvSpPr>
        <p:spPr bwMode="auto">
          <a:xfrm flipH="1">
            <a:off x="3733800" y="21336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88424" name="Object 8"/>
          <p:cNvGraphicFramePr>
            <a:graphicFrameLocks noChangeAspect="1"/>
          </p:cNvGraphicFramePr>
          <p:nvPr/>
        </p:nvGraphicFramePr>
        <p:xfrm>
          <a:off x="4572000" y="2743200"/>
          <a:ext cx="685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17" name="Equation" r:id="rId3" imgW="304560" imgH="177480" progId="Equation.3">
                  <p:embed/>
                </p:oleObj>
              </mc:Choice>
              <mc:Fallback>
                <p:oleObj name="Equation" r:id="rId3" imgW="3045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743200"/>
                        <a:ext cx="6858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426" name="Text Box 10"/>
          <p:cNvSpPr txBox="1">
            <a:spLocks noChangeArrowheads="1"/>
          </p:cNvSpPr>
          <p:nvPr/>
        </p:nvSpPr>
        <p:spPr bwMode="auto">
          <a:xfrm>
            <a:off x="5638800" y="4419600"/>
            <a:ext cx="289412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rgbClr val="FF0000"/>
                </a:solidFill>
              </a:rPr>
              <a:t>Regular Languages</a:t>
            </a:r>
          </a:p>
        </p:txBody>
      </p:sp>
      <p:sp>
        <p:nvSpPr>
          <p:cNvPr id="188427" name="Text Box 11"/>
          <p:cNvSpPr txBox="1">
            <a:spLocks noChangeArrowheads="1"/>
          </p:cNvSpPr>
          <p:nvPr/>
        </p:nvSpPr>
        <p:spPr bwMode="auto">
          <a:xfrm>
            <a:off x="762000" y="4343400"/>
            <a:ext cx="289412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rgbClr val="FF0000"/>
                </a:solidFill>
              </a:rPr>
              <a:t>Regular Languages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Finally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533722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Text Box 2"/>
          <p:cNvSpPr txBox="1">
            <a:spLocks noChangeArrowheads="1"/>
          </p:cNvSpPr>
          <p:nvPr/>
        </p:nvSpPr>
        <p:spPr bwMode="auto">
          <a:xfrm>
            <a:off x="1524000" y="2133600"/>
            <a:ext cx="1791131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Languages </a:t>
            </a:r>
          </a:p>
          <a:p>
            <a:r>
              <a:rPr lang="en-US" altLang="en-US" sz="2800" dirty="0"/>
              <a:t>accepted</a:t>
            </a:r>
          </a:p>
          <a:p>
            <a:r>
              <a:rPr lang="en-US" altLang="en-US" sz="2800" dirty="0"/>
              <a:t>by NFAs</a:t>
            </a:r>
          </a:p>
        </p:txBody>
      </p:sp>
      <p:sp>
        <p:nvSpPr>
          <p:cNvPr id="224259" name="Text Box 3"/>
          <p:cNvSpPr txBox="1">
            <a:spLocks noChangeArrowheads="1"/>
          </p:cNvSpPr>
          <p:nvPr/>
        </p:nvSpPr>
        <p:spPr bwMode="auto">
          <a:xfrm>
            <a:off x="6172200" y="2133600"/>
            <a:ext cx="1791131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Languages </a:t>
            </a:r>
          </a:p>
          <a:p>
            <a:r>
              <a:rPr lang="en-US" altLang="en-US" sz="2800" dirty="0"/>
              <a:t>accepted</a:t>
            </a:r>
          </a:p>
          <a:p>
            <a:r>
              <a:rPr lang="en-US" altLang="en-US" sz="2800" dirty="0"/>
              <a:t>by DFAs</a:t>
            </a:r>
          </a:p>
        </p:txBody>
      </p:sp>
      <p:sp>
        <p:nvSpPr>
          <p:cNvPr id="224260" name="AutoShape 4"/>
          <p:cNvSpPr>
            <a:spLocks/>
          </p:cNvSpPr>
          <p:nvPr/>
        </p:nvSpPr>
        <p:spPr bwMode="auto">
          <a:xfrm>
            <a:off x="1219200" y="21336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4261" name="AutoShape 5"/>
          <p:cNvSpPr>
            <a:spLocks/>
          </p:cNvSpPr>
          <p:nvPr/>
        </p:nvSpPr>
        <p:spPr bwMode="auto">
          <a:xfrm>
            <a:off x="5867400" y="21336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4262" name="AutoShape 6"/>
          <p:cNvSpPr>
            <a:spLocks/>
          </p:cNvSpPr>
          <p:nvPr/>
        </p:nvSpPr>
        <p:spPr bwMode="auto">
          <a:xfrm flipH="1">
            <a:off x="8458200" y="21336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4263" name="AutoShape 7"/>
          <p:cNvSpPr>
            <a:spLocks/>
          </p:cNvSpPr>
          <p:nvPr/>
        </p:nvSpPr>
        <p:spPr bwMode="auto">
          <a:xfrm flipH="1">
            <a:off x="3733800" y="21336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24264" name="Object 8"/>
          <p:cNvGraphicFramePr>
            <a:graphicFrameLocks noChangeAspect="1"/>
          </p:cNvGraphicFramePr>
          <p:nvPr/>
        </p:nvGraphicFramePr>
        <p:xfrm>
          <a:off x="4572000" y="2743200"/>
          <a:ext cx="685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41" name="Equation" r:id="rId4" imgW="304560" imgH="177480" progId="Equation.3">
                  <p:embed/>
                </p:oleObj>
              </mc:Choice>
              <mc:Fallback>
                <p:oleObj name="Equation" r:id="rId4" imgW="3045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743200"/>
                        <a:ext cx="6858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4266" name="Text Box 10"/>
          <p:cNvSpPr txBox="1">
            <a:spLocks noChangeArrowheads="1"/>
          </p:cNvSpPr>
          <p:nvPr/>
        </p:nvSpPr>
        <p:spPr bwMode="auto">
          <a:xfrm>
            <a:off x="5638800" y="4419600"/>
            <a:ext cx="289412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rgbClr val="FF0000"/>
                </a:solidFill>
              </a:rPr>
              <a:t>Regular Languages</a:t>
            </a:r>
          </a:p>
        </p:txBody>
      </p:sp>
      <p:sp>
        <p:nvSpPr>
          <p:cNvPr id="224267" name="Text Box 11"/>
          <p:cNvSpPr txBox="1">
            <a:spLocks noChangeArrowheads="1"/>
          </p:cNvSpPr>
          <p:nvPr/>
        </p:nvSpPr>
        <p:spPr bwMode="auto">
          <a:xfrm>
            <a:off x="762000" y="4343400"/>
            <a:ext cx="289412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rgbClr val="FF0000"/>
                </a:solidFill>
              </a:rPr>
              <a:t>Regular Languages</a:t>
            </a:r>
          </a:p>
        </p:txBody>
      </p:sp>
      <p:sp>
        <p:nvSpPr>
          <p:cNvPr id="224268" name="Text Box 12"/>
          <p:cNvSpPr txBox="1">
            <a:spLocks noChangeArrowheads="1"/>
          </p:cNvSpPr>
          <p:nvPr/>
        </p:nvSpPr>
        <p:spPr bwMode="auto">
          <a:xfrm>
            <a:off x="1127125" y="5283200"/>
            <a:ext cx="604306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Thus, NFAs accept the regular languages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Finally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98205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NFAs and DFAs have the same computation power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A language accepted by a DFA is also accepted by an NFA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A language accepted by an NFA is also accepted by a DFA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897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Equivalence of Machines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 smtClean="0"/>
              <a:t>For </a:t>
            </a:r>
            <a:r>
              <a:rPr lang="en-US" altLang="en-US" dirty="0"/>
              <a:t>DFAs or NFAs:</a:t>
            </a:r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Machine           is equivalent to machine</a:t>
            </a:r>
          </a:p>
          <a:p>
            <a:pPr marL="0" indent="0">
              <a:buNone/>
            </a:pPr>
            <a:r>
              <a:rPr lang="en-US" altLang="en-US" dirty="0" smtClean="0"/>
              <a:t>if</a:t>
            </a:r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en-US" dirty="0" smtClean="0"/>
              <a:t> 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  </a:t>
            </a:r>
          </a:p>
          <a:p>
            <a:endParaRPr lang="en-US" altLang="en-US" dirty="0"/>
          </a:p>
        </p:txBody>
      </p:sp>
      <p:graphicFrame>
        <p:nvGraphicFramePr>
          <p:cNvPr id="962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9720965"/>
              </p:ext>
            </p:extLst>
          </p:nvPr>
        </p:nvGraphicFramePr>
        <p:xfrm>
          <a:off x="2097087" y="2857500"/>
          <a:ext cx="6461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99" name="Equation" r:id="rId3" imgW="647640" imgH="571320" progId="Equation.3">
                  <p:embed/>
                </p:oleObj>
              </mc:Choice>
              <mc:Fallback>
                <p:oleObj name="Equation" r:id="rId3" imgW="64764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7087" y="2857500"/>
                        <a:ext cx="6461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1666596"/>
              </p:ext>
            </p:extLst>
          </p:nvPr>
        </p:nvGraphicFramePr>
        <p:xfrm>
          <a:off x="7162800" y="2781300"/>
          <a:ext cx="723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00" name="Equation" r:id="rId5" imgW="723600" imgH="571320" progId="Equation.3">
                  <p:embed/>
                </p:oleObj>
              </mc:Choice>
              <mc:Fallback>
                <p:oleObj name="Equation" r:id="rId5" imgW="7236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2781300"/>
                        <a:ext cx="723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2" name="Object 6"/>
          <p:cNvGraphicFramePr>
            <a:graphicFrameLocks noChangeAspect="1"/>
          </p:cNvGraphicFramePr>
          <p:nvPr/>
        </p:nvGraphicFramePr>
        <p:xfrm>
          <a:off x="1295400" y="3810000"/>
          <a:ext cx="3200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01" name="Equation" r:id="rId7" imgW="3200400" imgH="571320" progId="Equation.3">
                  <p:embed/>
                </p:oleObj>
              </mc:Choice>
              <mc:Fallback>
                <p:oleObj name="Equation" r:id="rId7" imgW="32004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810000"/>
                        <a:ext cx="3200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9488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  </a:t>
            </a:r>
          </a:p>
          <a:p>
            <a:endParaRPr lang="en-US" altLang="en-US" dirty="0"/>
          </a:p>
        </p:txBody>
      </p:sp>
      <p:sp>
        <p:nvSpPr>
          <p:cNvPr id="97284" name="Oval 4"/>
          <p:cNvSpPr>
            <a:spLocks noChangeArrowheads="1"/>
          </p:cNvSpPr>
          <p:nvPr/>
        </p:nvSpPr>
        <p:spPr bwMode="auto">
          <a:xfrm>
            <a:off x="4343400" y="1828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5" name="Oval 5"/>
          <p:cNvSpPr>
            <a:spLocks noChangeArrowheads="1"/>
          </p:cNvSpPr>
          <p:nvPr/>
        </p:nvSpPr>
        <p:spPr bwMode="auto">
          <a:xfrm>
            <a:off x="4191000" y="16764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7286" name="Object 6"/>
          <p:cNvGraphicFramePr>
            <a:graphicFrameLocks noChangeAspect="1"/>
          </p:cNvGraphicFramePr>
          <p:nvPr/>
        </p:nvGraphicFramePr>
        <p:xfrm>
          <a:off x="4495801" y="1905001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03" name="Equation" r:id="rId3" imgW="431640" imgH="533160" progId="Equation.3">
                  <p:embed/>
                </p:oleObj>
              </mc:Choice>
              <mc:Fallback>
                <p:oleObj name="Equation" r:id="rId3" imgW="4316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1" y="1905001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7" name="Object 7"/>
          <p:cNvGraphicFramePr>
            <a:graphicFrameLocks noChangeAspect="1"/>
          </p:cNvGraphicFramePr>
          <p:nvPr/>
        </p:nvGraphicFramePr>
        <p:xfrm>
          <a:off x="6629400" y="1828800"/>
          <a:ext cx="368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04" name="Equation" r:id="rId5" imgW="368280" imgH="520560" progId="Equation.3">
                  <p:embed/>
                </p:oleObj>
              </mc:Choice>
              <mc:Fallback>
                <p:oleObj name="Equation" r:id="rId5" imgW="36828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1828800"/>
                        <a:ext cx="368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8" name="Object 8"/>
          <p:cNvGraphicFramePr>
            <a:graphicFrameLocks noChangeAspect="1"/>
          </p:cNvGraphicFramePr>
          <p:nvPr/>
        </p:nvGraphicFramePr>
        <p:xfrm>
          <a:off x="8763001" y="18288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05" name="Equation" r:id="rId7" imgW="444240" imgH="520560" progId="Equation.3">
                  <p:embed/>
                </p:oleObj>
              </mc:Choice>
              <mc:Fallback>
                <p:oleObj name="Equation" r:id="rId7" imgW="44424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1" y="18288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9" name="Oval 9"/>
          <p:cNvSpPr>
            <a:spLocks noChangeArrowheads="1"/>
          </p:cNvSpPr>
          <p:nvPr/>
        </p:nvSpPr>
        <p:spPr bwMode="auto">
          <a:xfrm>
            <a:off x="8610600" y="1828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0" name="Oval 10"/>
          <p:cNvSpPr>
            <a:spLocks noChangeArrowheads="1"/>
          </p:cNvSpPr>
          <p:nvPr/>
        </p:nvSpPr>
        <p:spPr bwMode="auto">
          <a:xfrm>
            <a:off x="6477000" y="1828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1" name="Line 11"/>
          <p:cNvSpPr>
            <a:spLocks noChangeShapeType="1"/>
          </p:cNvSpPr>
          <p:nvPr/>
        </p:nvSpPr>
        <p:spPr bwMode="auto">
          <a:xfrm>
            <a:off x="5181600" y="2209800"/>
            <a:ext cx="1295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2" name="Line 12"/>
          <p:cNvSpPr>
            <a:spLocks noChangeShapeType="1"/>
          </p:cNvSpPr>
          <p:nvPr/>
        </p:nvSpPr>
        <p:spPr bwMode="auto">
          <a:xfrm>
            <a:off x="7162800" y="2209800"/>
            <a:ext cx="14478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3" name="Freeform 13"/>
          <p:cNvSpPr>
            <a:spLocks/>
          </p:cNvSpPr>
          <p:nvPr/>
        </p:nvSpPr>
        <p:spPr bwMode="auto">
          <a:xfrm>
            <a:off x="5105400" y="1676400"/>
            <a:ext cx="1524000" cy="228600"/>
          </a:xfrm>
          <a:custGeom>
            <a:avLst/>
            <a:gdLst>
              <a:gd name="T0" fmla="*/ 960 w 960"/>
              <a:gd name="T1" fmla="*/ 144 h 144"/>
              <a:gd name="T2" fmla="*/ 528 w 960"/>
              <a:gd name="T3" fmla="*/ 0 h 144"/>
              <a:gd name="T4" fmla="*/ 0 w 960"/>
              <a:gd name="T5" fmla="*/ 14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0" h="144">
                <a:moveTo>
                  <a:pt x="960" y="144"/>
                </a:moveTo>
                <a:cubicBezTo>
                  <a:pt x="824" y="72"/>
                  <a:pt x="688" y="0"/>
                  <a:pt x="528" y="0"/>
                </a:cubicBezTo>
                <a:cubicBezTo>
                  <a:pt x="368" y="0"/>
                  <a:pt x="184" y="72"/>
                  <a:pt x="0" y="1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5" name="Line 15"/>
          <p:cNvSpPr>
            <a:spLocks noChangeShapeType="1"/>
          </p:cNvSpPr>
          <p:nvPr/>
        </p:nvSpPr>
        <p:spPr bwMode="auto">
          <a:xfrm>
            <a:off x="3657600" y="2133600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7296" name="Object 16"/>
          <p:cNvGraphicFramePr>
            <a:graphicFrameLocks noChangeAspect="1"/>
          </p:cNvGraphicFramePr>
          <p:nvPr/>
        </p:nvGraphicFramePr>
        <p:xfrm>
          <a:off x="5791201" y="12192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06" name="Equation" r:id="rId9" imgW="253800" imgH="380880" progId="Equation.3">
                  <p:embed/>
                </p:oleObj>
              </mc:Choice>
              <mc:Fallback>
                <p:oleObj name="Equation" r:id="rId9" imgW="25380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1" y="12192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7" name="Object 17"/>
          <p:cNvGraphicFramePr>
            <a:graphicFrameLocks noChangeAspect="1"/>
          </p:cNvGraphicFramePr>
          <p:nvPr/>
        </p:nvGraphicFramePr>
        <p:xfrm>
          <a:off x="5867401" y="2286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07" name="Equation" r:id="rId11" imgW="164880" imgH="368280" progId="Equation.3">
                  <p:embed/>
                </p:oleObj>
              </mc:Choice>
              <mc:Fallback>
                <p:oleObj name="Equation" r:id="rId11" imgW="1648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1" y="2286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8" name="Object 18"/>
          <p:cNvGraphicFramePr>
            <a:graphicFrameLocks noChangeAspect="1"/>
          </p:cNvGraphicFramePr>
          <p:nvPr/>
        </p:nvGraphicFramePr>
        <p:xfrm>
          <a:off x="7620000" y="1752601"/>
          <a:ext cx="5969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08" name="Equation" r:id="rId13" imgW="596880" imgH="482400" progId="Equation.3">
                  <p:embed/>
                </p:oleObj>
              </mc:Choice>
              <mc:Fallback>
                <p:oleObj name="Equation" r:id="rId13" imgW="5968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1752601"/>
                        <a:ext cx="5969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9" name="Object 19"/>
          <p:cNvGraphicFramePr>
            <a:graphicFrameLocks noChangeAspect="1"/>
          </p:cNvGraphicFramePr>
          <p:nvPr/>
        </p:nvGraphicFramePr>
        <p:xfrm>
          <a:off x="6858001" y="28194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09" name="Equation" r:id="rId15" imgW="304560" imgH="380880" progId="Equation.3">
                  <p:embed/>
                </p:oleObj>
              </mc:Choice>
              <mc:Fallback>
                <p:oleObj name="Equation" r:id="rId15" imgW="3045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1" y="281940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300" name="Freeform 20"/>
          <p:cNvSpPr>
            <a:spLocks/>
          </p:cNvSpPr>
          <p:nvPr/>
        </p:nvSpPr>
        <p:spPr bwMode="auto">
          <a:xfrm>
            <a:off x="4876800" y="2514600"/>
            <a:ext cx="3962400" cy="711200"/>
          </a:xfrm>
          <a:custGeom>
            <a:avLst/>
            <a:gdLst>
              <a:gd name="T0" fmla="*/ 0 w 2496"/>
              <a:gd name="T1" fmla="*/ 96 h 448"/>
              <a:gd name="T2" fmla="*/ 432 w 2496"/>
              <a:gd name="T3" fmla="*/ 384 h 448"/>
              <a:gd name="T4" fmla="*/ 1968 w 2496"/>
              <a:gd name="T5" fmla="*/ 384 h 448"/>
              <a:gd name="T6" fmla="*/ 2496 w 2496"/>
              <a:gd name="T7" fmla="*/ 0 h 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96" h="448">
                <a:moveTo>
                  <a:pt x="0" y="96"/>
                </a:moveTo>
                <a:cubicBezTo>
                  <a:pt x="52" y="216"/>
                  <a:pt x="104" y="336"/>
                  <a:pt x="432" y="384"/>
                </a:cubicBezTo>
                <a:cubicBezTo>
                  <a:pt x="760" y="432"/>
                  <a:pt x="1624" y="448"/>
                  <a:pt x="1968" y="384"/>
                </a:cubicBezTo>
                <a:cubicBezTo>
                  <a:pt x="2312" y="320"/>
                  <a:pt x="2404" y="160"/>
                  <a:pt x="2496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301" name="Oval 21"/>
          <p:cNvSpPr>
            <a:spLocks noChangeArrowheads="1"/>
          </p:cNvSpPr>
          <p:nvPr/>
        </p:nvSpPr>
        <p:spPr bwMode="auto">
          <a:xfrm>
            <a:off x="4267200" y="5181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302" name="Oval 22"/>
          <p:cNvSpPr>
            <a:spLocks noChangeArrowheads="1"/>
          </p:cNvSpPr>
          <p:nvPr/>
        </p:nvSpPr>
        <p:spPr bwMode="auto">
          <a:xfrm>
            <a:off x="4114800" y="50292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7303" name="Object 23"/>
          <p:cNvGraphicFramePr>
            <a:graphicFrameLocks noChangeAspect="1"/>
          </p:cNvGraphicFramePr>
          <p:nvPr/>
        </p:nvGraphicFramePr>
        <p:xfrm>
          <a:off x="4419601" y="5257801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10" name="Equation" r:id="rId17" imgW="431640" imgH="533160" progId="Equation.3">
                  <p:embed/>
                </p:oleObj>
              </mc:Choice>
              <mc:Fallback>
                <p:oleObj name="Equation" r:id="rId17" imgW="4316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1" y="5257801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304" name="Object 24"/>
          <p:cNvGraphicFramePr>
            <a:graphicFrameLocks noChangeAspect="1"/>
          </p:cNvGraphicFramePr>
          <p:nvPr/>
        </p:nvGraphicFramePr>
        <p:xfrm>
          <a:off x="6553200" y="5181600"/>
          <a:ext cx="368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11" name="Equation" r:id="rId18" imgW="368280" imgH="520560" progId="Equation.3">
                  <p:embed/>
                </p:oleObj>
              </mc:Choice>
              <mc:Fallback>
                <p:oleObj name="Equation" r:id="rId18" imgW="36828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181600"/>
                        <a:ext cx="368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305" name="Object 25"/>
          <p:cNvGraphicFramePr>
            <a:graphicFrameLocks noChangeAspect="1"/>
          </p:cNvGraphicFramePr>
          <p:nvPr/>
        </p:nvGraphicFramePr>
        <p:xfrm>
          <a:off x="8686801" y="51816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12" name="Equation" r:id="rId19" imgW="444240" imgH="520560" progId="Equation.3">
                  <p:embed/>
                </p:oleObj>
              </mc:Choice>
              <mc:Fallback>
                <p:oleObj name="Equation" r:id="rId19" imgW="44424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1" y="51816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306" name="Oval 26"/>
          <p:cNvSpPr>
            <a:spLocks noChangeArrowheads="1"/>
          </p:cNvSpPr>
          <p:nvPr/>
        </p:nvSpPr>
        <p:spPr bwMode="auto">
          <a:xfrm>
            <a:off x="8534400" y="5181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307" name="Oval 27"/>
          <p:cNvSpPr>
            <a:spLocks noChangeArrowheads="1"/>
          </p:cNvSpPr>
          <p:nvPr/>
        </p:nvSpPr>
        <p:spPr bwMode="auto">
          <a:xfrm>
            <a:off x="6400800" y="5181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308" name="Line 28"/>
          <p:cNvSpPr>
            <a:spLocks noChangeShapeType="1"/>
          </p:cNvSpPr>
          <p:nvPr/>
        </p:nvSpPr>
        <p:spPr bwMode="auto">
          <a:xfrm>
            <a:off x="5105400" y="5562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309" name="Line 29"/>
          <p:cNvSpPr>
            <a:spLocks noChangeShapeType="1"/>
          </p:cNvSpPr>
          <p:nvPr/>
        </p:nvSpPr>
        <p:spPr bwMode="auto">
          <a:xfrm>
            <a:off x="7086600" y="55626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310" name="Freeform 30"/>
          <p:cNvSpPr>
            <a:spLocks/>
          </p:cNvSpPr>
          <p:nvPr/>
        </p:nvSpPr>
        <p:spPr bwMode="auto">
          <a:xfrm>
            <a:off x="5029200" y="5029200"/>
            <a:ext cx="1524000" cy="228600"/>
          </a:xfrm>
          <a:custGeom>
            <a:avLst/>
            <a:gdLst>
              <a:gd name="T0" fmla="*/ 960 w 960"/>
              <a:gd name="T1" fmla="*/ 144 h 144"/>
              <a:gd name="T2" fmla="*/ 528 w 960"/>
              <a:gd name="T3" fmla="*/ 0 h 144"/>
              <a:gd name="T4" fmla="*/ 0 w 960"/>
              <a:gd name="T5" fmla="*/ 14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0" h="144">
                <a:moveTo>
                  <a:pt x="960" y="144"/>
                </a:moveTo>
                <a:cubicBezTo>
                  <a:pt x="824" y="72"/>
                  <a:pt x="688" y="0"/>
                  <a:pt x="528" y="0"/>
                </a:cubicBezTo>
                <a:cubicBezTo>
                  <a:pt x="368" y="0"/>
                  <a:pt x="184" y="72"/>
                  <a:pt x="0" y="1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311" name="Line 31"/>
          <p:cNvSpPr>
            <a:spLocks noChangeShapeType="1"/>
          </p:cNvSpPr>
          <p:nvPr/>
        </p:nvSpPr>
        <p:spPr bwMode="auto">
          <a:xfrm>
            <a:off x="3568700" y="5562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7312" name="Object 32"/>
          <p:cNvGraphicFramePr>
            <a:graphicFrameLocks noChangeAspect="1"/>
          </p:cNvGraphicFramePr>
          <p:nvPr/>
        </p:nvGraphicFramePr>
        <p:xfrm>
          <a:off x="5715001" y="45720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13" name="Equation" r:id="rId20" imgW="253800" imgH="380880" progId="Equation.3">
                  <p:embed/>
                </p:oleObj>
              </mc:Choice>
              <mc:Fallback>
                <p:oleObj name="Equation" r:id="rId20" imgW="25380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1" y="45720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313" name="Object 33"/>
          <p:cNvGraphicFramePr>
            <a:graphicFrameLocks noChangeAspect="1"/>
          </p:cNvGraphicFramePr>
          <p:nvPr/>
        </p:nvGraphicFramePr>
        <p:xfrm>
          <a:off x="5791201" y="56388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14" name="Equation" r:id="rId21" imgW="164880" imgH="368280" progId="Equation.3">
                  <p:embed/>
                </p:oleObj>
              </mc:Choice>
              <mc:Fallback>
                <p:oleObj name="Equation" r:id="rId21" imgW="1648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1" y="56388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314" name="Object 34"/>
          <p:cNvGraphicFramePr>
            <a:graphicFrameLocks noChangeAspect="1"/>
          </p:cNvGraphicFramePr>
          <p:nvPr/>
        </p:nvGraphicFramePr>
        <p:xfrm>
          <a:off x="7759701" y="516096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15" name="Equation" r:id="rId22" imgW="164880" imgH="368280" progId="Equation.3">
                  <p:embed/>
                </p:oleObj>
              </mc:Choice>
              <mc:Fallback>
                <p:oleObj name="Equation" r:id="rId22" imgW="1648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9701" y="516096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315" name="Object 35"/>
          <p:cNvGraphicFramePr>
            <a:graphicFrameLocks noChangeAspect="1"/>
          </p:cNvGraphicFramePr>
          <p:nvPr/>
        </p:nvGraphicFramePr>
        <p:xfrm>
          <a:off x="6807201" y="61722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16" name="Equation" r:id="rId24" imgW="253800" imgH="380880" progId="Equation.3">
                  <p:embed/>
                </p:oleObj>
              </mc:Choice>
              <mc:Fallback>
                <p:oleObj name="Equation" r:id="rId24" imgW="25380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7201" y="61722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316" name="Freeform 36"/>
          <p:cNvSpPr>
            <a:spLocks/>
          </p:cNvSpPr>
          <p:nvPr/>
        </p:nvSpPr>
        <p:spPr bwMode="auto">
          <a:xfrm>
            <a:off x="4800600" y="5867400"/>
            <a:ext cx="3962400" cy="711200"/>
          </a:xfrm>
          <a:custGeom>
            <a:avLst/>
            <a:gdLst>
              <a:gd name="T0" fmla="*/ 0 w 2496"/>
              <a:gd name="T1" fmla="*/ 96 h 448"/>
              <a:gd name="T2" fmla="*/ 432 w 2496"/>
              <a:gd name="T3" fmla="*/ 384 h 448"/>
              <a:gd name="T4" fmla="*/ 1968 w 2496"/>
              <a:gd name="T5" fmla="*/ 384 h 448"/>
              <a:gd name="T6" fmla="*/ 2496 w 2496"/>
              <a:gd name="T7" fmla="*/ 0 h 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96" h="448">
                <a:moveTo>
                  <a:pt x="0" y="96"/>
                </a:moveTo>
                <a:cubicBezTo>
                  <a:pt x="52" y="216"/>
                  <a:pt x="104" y="336"/>
                  <a:pt x="432" y="384"/>
                </a:cubicBezTo>
                <a:cubicBezTo>
                  <a:pt x="760" y="432"/>
                  <a:pt x="1624" y="448"/>
                  <a:pt x="1968" y="384"/>
                </a:cubicBezTo>
                <a:cubicBezTo>
                  <a:pt x="2312" y="320"/>
                  <a:pt x="2404" y="160"/>
                  <a:pt x="2496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317" name="Freeform 37"/>
          <p:cNvSpPr>
            <a:spLocks/>
          </p:cNvSpPr>
          <p:nvPr/>
        </p:nvSpPr>
        <p:spPr bwMode="auto">
          <a:xfrm>
            <a:off x="8674100" y="4572000"/>
            <a:ext cx="571500" cy="685800"/>
          </a:xfrm>
          <a:custGeom>
            <a:avLst/>
            <a:gdLst>
              <a:gd name="T0" fmla="*/ 248 w 360"/>
              <a:gd name="T1" fmla="*/ 432 h 432"/>
              <a:gd name="T2" fmla="*/ 344 w 360"/>
              <a:gd name="T3" fmla="*/ 144 h 432"/>
              <a:gd name="T4" fmla="*/ 152 w 360"/>
              <a:gd name="T5" fmla="*/ 0 h 432"/>
              <a:gd name="T6" fmla="*/ 8 w 360"/>
              <a:gd name="T7" fmla="*/ 144 h 432"/>
              <a:gd name="T8" fmla="*/ 104 w 360"/>
              <a:gd name="T9" fmla="*/ 384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0" h="432">
                <a:moveTo>
                  <a:pt x="248" y="432"/>
                </a:moveTo>
                <a:cubicBezTo>
                  <a:pt x="304" y="324"/>
                  <a:pt x="360" y="216"/>
                  <a:pt x="344" y="144"/>
                </a:cubicBezTo>
                <a:cubicBezTo>
                  <a:pt x="328" y="72"/>
                  <a:pt x="208" y="0"/>
                  <a:pt x="152" y="0"/>
                </a:cubicBezTo>
                <a:cubicBezTo>
                  <a:pt x="96" y="0"/>
                  <a:pt x="16" y="80"/>
                  <a:pt x="8" y="144"/>
                </a:cubicBezTo>
                <a:cubicBezTo>
                  <a:pt x="0" y="208"/>
                  <a:pt x="52" y="296"/>
                  <a:pt x="104" y="3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7318" name="Object 38"/>
          <p:cNvGraphicFramePr>
            <a:graphicFrameLocks noChangeAspect="1"/>
          </p:cNvGraphicFramePr>
          <p:nvPr/>
        </p:nvGraphicFramePr>
        <p:xfrm>
          <a:off x="8686800" y="4114800"/>
          <a:ext cx="508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17" name="Equation" r:id="rId26" imgW="507960" imgH="457200" progId="Equation.3">
                  <p:embed/>
                </p:oleObj>
              </mc:Choice>
              <mc:Fallback>
                <p:oleObj name="Equation" r:id="rId26" imgW="5079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4114800"/>
                        <a:ext cx="508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319" name="Text Box 39"/>
          <p:cNvSpPr txBox="1">
            <a:spLocks noChangeArrowheads="1"/>
          </p:cNvSpPr>
          <p:nvPr/>
        </p:nvSpPr>
        <p:spPr bwMode="auto">
          <a:xfrm>
            <a:off x="3454400" y="2887662"/>
            <a:ext cx="7704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NFA</a:t>
            </a:r>
          </a:p>
        </p:txBody>
      </p:sp>
      <p:sp>
        <p:nvSpPr>
          <p:cNvPr id="97320" name="Text Box 40"/>
          <p:cNvSpPr txBox="1">
            <a:spLocks noChangeArrowheads="1"/>
          </p:cNvSpPr>
          <p:nvPr/>
        </p:nvSpPr>
        <p:spPr bwMode="auto">
          <a:xfrm>
            <a:off x="6172200" y="3962400"/>
            <a:ext cx="7592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DFA</a:t>
            </a:r>
          </a:p>
        </p:txBody>
      </p:sp>
      <p:graphicFrame>
        <p:nvGraphicFramePr>
          <p:cNvPr id="97323" name="Object 43"/>
          <p:cNvGraphicFramePr>
            <a:graphicFrameLocks noChangeAspect="1"/>
          </p:cNvGraphicFramePr>
          <p:nvPr/>
        </p:nvGraphicFramePr>
        <p:xfrm>
          <a:off x="533400" y="1295400"/>
          <a:ext cx="2921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18" name="Equation" r:id="rId28" imgW="2920680" imgH="571320" progId="Equation.3">
                  <p:embed/>
                </p:oleObj>
              </mc:Choice>
              <mc:Fallback>
                <p:oleObj name="Equation" r:id="rId28" imgW="292068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295400"/>
                        <a:ext cx="2921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324" name="Object 44"/>
          <p:cNvGraphicFramePr>
            <a:graphicFrameLocks noChangeAspect="1"/>
          </p:cNvGraphicFramePr>
          <p:nvPr/>
        </p:nvGraphicFramePr>
        <p:xfrm>
          <a:off x="533400" y="4724400"/>
          <a:ext cx="2997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19" name="Equation" r:id="rId30" imgW="2997000" imgH="571320" progId="Equation.3">
                  <p:embed/>
                </p:oleObj>
              </mc:Choice>
              <mc:Fallback>
                <p:oleObj name="Equation" r:id="rId30" imgW="29970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724400"/>
                        <a:ext cx="29972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326" name="Object 46"/>
          <p:cNvGraphicFramePr>
            <a:graphicFrameLocks noChangeAspect="1"/>
          </p:cNvGraphicFramePr>
          <p:nvPr/>
        </p:nvGraphicFramePr>
        <p:xfrm>
          <a:off x="7391401" y="609600"/>
          <a:ext cx="6461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20" name="Equation" r:id="rId32" imgW="647640" imgH="571320" progId="Equation.3">
                  <p:embed/>
                </p:oleObj>
              </mc:Choice>
              <mc:Fallback>
                <p:oleObj name="Equation" r:id="rId32" imgW="64764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1" y="609600"/>
                        <a:ext cx="6461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327" name="Object 47"/>
          <p:cNvGraphicFramePr>
            <a:graphicFrameLocks noChangeAspect="1"/>
          </p:cNvGraphicFramePr>
          <p:nvPr/>
        </p:nvGraphicFramePr>
        <p:xfrm>
          <a:off x="7239000" y="3962400"/>
          <a:ext cx="723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21" name="Equation" r:id="rId34" imgW="723600" imgH="571320" progId="Equation.3">
                  <p:embed/>
                </p:oleObj>
              </mc:Choice>
              <mc:Fallback>
                <p:oleObj name="Equation" r:id="rId34" imgW="7236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3962400"/>
                        <a:ext cx="723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5750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"/>
            <a:ext cx="8839200" cy="6172200"/>
          </a:xfrm>
        </p:spPr>
        <p:txBody>
          <a:bodyPr/>
          <a:lstStyle/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 smtClean="0"/>
              <a:t>Since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 smtClean="0"/>
              <a:t>Machines            </a:t>
            </a:r>
            <a:r>
              <a:rPr lang="en-US" altLang="en-US" dirty="0"/>
              <a:t>and           are equivalent  </a:t>
            </a:r>
          </a:p>
        </p:txBody>
      </p:sp>
      <p:graphicFrame>
        <p:nvGraphicFramePr>
          <p:cNvPr id="983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1216340"/>
              </p:ext>
            </p:extLst>
          </p:nvPr>
        </p:nvGraphicFramePr>
        <p:xfrm>
          <a:off x="2057400" y="1257300"/>
          <a:ext cx="4762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70" name="Equation" r:id="rId3" imgW="4762440" imgH="571320" progId="Equation.3">
                  <p:embed/>
                </p:oleObj>
              </mc:Choice>
              <mc:Fallback>
                <p:oleObj name="Equation" r:id="rId3" imgW="476244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257300"/>
                        <a:ext cx="47625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2405476"/>
              </p:ext>
            </p:extLst>
          </p:nvPr>
        </p:nvGraphicFramePr>
        <p:xfrm>
          <a:off x="2362200" y="1943100"/>
          <a:ext cx="6445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71" name="Equation" r:id="rId5" imgW="647640" imgH="571320" progId="Equation.3">
                  <p:embed/>
                </p:oleObj>
              </mc:Choice>
              <mc:Fallback>
                <p:oleObj name="Equation" r:id="rId5" imgW="64764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943100"/>
                        <a:ext cx="64452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3260996"/>
              </p:ext>
            </p:extLst>
          </p:nvPr>
        </p:nvGraphicFramePr>
        <p:xfrm>
          <a:off x="4114800" y="1981200"/>
          <a:ext cx="723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72" name="Equation" r:id="rId7" imgW="723600" imgH="571320" progId="Equation.3">
                  <p:embed/>
                </p:oleObj>
              </mc:Choice>
              <mc:Fallback>
                <p:oleObj name="Equation" r:id="rId7" imgW="7236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981200"/>
                        <a:ext cx="723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8328" name="Group 24"/>
          <p:cNvGrpSpPr>
            <a:grpSpLocks/>
          </p:cNvGrpSpPr>
          <p:nvPr/>
        </p:nvGrpSpPr>
        <p:grpSpPr bwMode="auto">
          <a:xfrm>
            <a:off x="3810000" y="2819400"/>
            <a:ext cx="4343400" cy="1397000"/>
            <a:chOff x="1056" y="1776"/>
            <a:chExt cx="3552" cy="1264"/>
          </a:xfrm>
        </p:grpSpPr>
        <p:sp>
          <p:nvSpPr>
            <p:cNvPr id="98312" name="Oval 8"/>
            <p:cNvSpPr>
              <a:spLocks noChangeArrowheads="1"/>
            </p:cNvSpPr>
            <p:nvPr/>
          </p:nvSpPr>
          <p:spPr bwMode="auto">
            <a:xfrm>
              <a:off x="1488" y="2160"/>
              <a:ext cx="432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13" name="Oval 9"/>
            <p:cNvSpPr>
              <a:spLocks noChangeArrowheads="1"/>
            </p:cNvSpPr>
            <p:nvPr/>
          </p:nvSpPr>
          <p:spPr bwMode="auto">
            <a:xfrm>
              <a:off x="1392" y="2064"/>
              <a:ext cx="624" cy="6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98314" name="Object 10"/>
            <p:cNvGraphicFramePr>
              <a:graphicFrameLocks noChangeAspect="1"/>
            </p:cNvGraphicFramePr>
            <p:nvPr/>
          </p:nvGraphicFramePr>
          <p:xfrm>
            <a:off x="1584" y="2208"/>
            <a:ext cx="271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273" name="Equation" r:id="rId9" imgW="431640" imgH="533160" progId="Equation.3">
                    <p:embed/>
                  </p:oleObj>
                </mc:Choice>
                <mc:Fallback>
                  <p:oleObj name="Equation" r:id="rId9" imgW="431640" imgH="533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2208"/>
                          <a:ext cx="271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8315" name="Object 11"/>
            <p:cNvGraphicFramePr>
              <a:graphicFrameLocks noChangeAspect="1"/>
            </p:cNvGraphicFramePr>
            <p:nvPr/>
          </p:nvGraphicFramePr>
          <p:xfrm>
            <a:off x="2928" y="2160"/>
            <a:ext cx="232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274" name="Equation" r:id="rId11" imgW="368280" imgH="520560" progId="Equation.3">
                    <p:embed/>
                  </p:oleObj>
                </mc:Choice>
                <mc:Fallback>
                  <p:oleObj name="Equation" r:id="rId11" imgW="368280" imgH="520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2160"/>
                          <a:ext cx="232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8316" name="Object 12"/>
            <p:cNvGraphicFramePr>
              <a:graphicFrameLocks noChangeAspect="1"/>
            </p:cNvGraphicFramePr>
            <p:nvPr/>
          </p:nvGraphicFramePr>
          <p:xfrm>
            <a:off x="4272" y="2160"/>
            <a:ext cx="279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275" name="Equation" r:id="rId13" imgW="444240" imgH="520560" progId="Equation.3">
                    <p:embed/>
                  </p:oleObj>
                </mc:Choice>
                <mc:Fallback>
                  <p:oleObj name="Equation" r:id="rId13" imgW="444240" imgH="520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2160"/>
                          <a:ext cx="279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8317" name="Oval 13"/>
            <p:cNvSpPr>
              <a:spLocks noChangeArrowheads="1"/>
            </p:cNvSpPr>
            <p:nvPr/>
          </p:nvSpPr>
          <p:spPr bwMode="auto">
            <a:xfrm>
              <a:off x="4176" y="2160"/>
              <a:ext cx="432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18" name="Oval 14"/>
            <p:cNvSpPr>
              <a:spLocks noChangeArrowheads="1"/>
            </p:cNvSpPr>
            <p:nvPr/>
          </p:nvSpPr>
          <p:spPr bwMode="auto">
            <a:xfrm>
              <a:off x="2832" y="2160"/>
              <a:ext cx="432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19" name="Line 15"/>
            <p:cNvSpPr>
              <a:spLocks noChangeShapeType="1"/>
            </p:cNvSpPr>
            <p:nvPr/>
          </p:nvSpPr>
          <p:spPr bwMode="auto">
            <a:xfrm>
              <a:off x="2016" y="2400"/>
              <a:ext cx="81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20" name="Line 16"/>
            <p:cNvSpPr>
              <a:spLocks noChangeShapeType="1"/>
            </p:cNvSpPr>
            <p:nvPr/>
          </p:nvSpPr>
          <p:spPr bwMode="auto">
            <a:xfrm>
              <a:off x="3264" y="2400"/>
              <a:ext cx="91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21" name="Freeform 17"/>
            <p:cNvSpPr>
              <a:spLocks/>
            </p:cNvSpPr>
            <p:nvPr/>
          </p:nvSpPr>
          <p:spPr bwMode="auto">
            <a:xfrm>
              <a:off x="1968" y="2064"/>
              <a:ext cx="960" cy="144"/>
            </a:xfrm>
            <a:custGeom>
              <a:avLst/>
              <a:gdLst>
                <a:gd name="T0" fmla="*/ 960 w 960"/>
                <a:gd name="T1" fmla="*/ 144 h 144"/>
                <a:gd name="T2" fmla="*/ 528 w 960"/>
                <a:gd name="T3" fmla="*/ 0 h 144"/>
                <a:gd name="T4" fmla="*/ 0 w 960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0" h="144">
                  <a:moveTo>
                    <a:pt x="960" y="144"/>
                  </a:moveTo>
                  <a:cubicBezTo>
                    <a:pt x="824" y="72"/>
                    <a:pt x="688" y="0"/>
                    <a:pt x="528" y="0"/>
                  </a:cubicBezTo>
                  <a:cubicBezTo>
                    <a:pt x="368" y="0"/>
                    <a:pt x="184" y="72"/>
                    <a:pt x="0" y="14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22" name="Line 18"/>
            <p:cNvSpPr>
              <a:spLocks noChangeShapeType="1"/>
            </p:cNvSpPr>
            <p:nvPr/>
          </p:nvSpPr>
          <p:spPr bwMode="auto">
            <a:xfrm>
              <a:off x="1056" y="2352"/>
              <a:ext cx="33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98323" name="Object 19"/>
            <p:cNvGraphicFramePr>
              <a:graphicFrameLocks noChangeAspect="1"/>
            </p:cNvGraphicFramePr>
            <p:nvPr/>
          </p:nvGraphicFramePr>
          <p:xfrm>
            <a:off x="2400" y="1776"/>
            <a:ext cx="159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276" name="Equation" r:id="rId15" imgW="253800" imgH="380880" progId="Equation.3">
                    <p:embed/>
                  </p:oleObj>
                </mc:Choice>
                <mc:Fallback>
                  <p:oleObj name="Equation" r:id="rId15" imgW="253800" imgH="380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776"/>
                          <a:ext cx="159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8324" name="Object 20"/>
            <p:cNvGraphicFramePr>
              <a:graphicFrameLocks noChangeAspect="1"/>
            </p:cNvGraphicFramePr>
            <p:nvPr/>
          </p:nvGraphicFramePr>
          <p:xfrm>
            <a:off x="2448" y="2448"/>
            <a:ext cx="103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277" name="Equation" r:id="rId17" imgW="164880" imgH="368280" progId="Equation.3">
                    <p:embed/>
                  </p:oleObj>
                </mc:Choice>
                <mc:Fallback>
                  <p:oleObj name="Equation" r:id="rId17" imgW="164880" imgH="368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2448"/>
                          <a:ext cx="103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8325" name="Object 21"/>
            <p:cNvGraphicFramePr>
              <a:graphicFrameLocks noChangeAspect="1"/>
            </p:cNvGraphicFramePr>
            <p:nvPr/>
          </p:nvGraphicFramePr>
          <p:xfrm>
            <a:off x="3552" y="2112"/>
            <a:ext cx="376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278" name="Equation" r:id="rId19" imgW="596880" imgH="482400" progId="Equation.3">
                    <p:embed/>
                  </p:oleObj>
                </mc:Choice>
                <mc:Fallback>
                  <p:oleObj name="Equation" r:id="rId19" imgW="596880" imgH="482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112"/>
                          <a:ext cx="376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8326" name="Object 22"/>
            <p:cNvGraphicFramePr>
              <a:graphicFrameLocks noChangeAspect="1"/>
            </p:cNvGraphicFramePr>
            <p:nvPr/>
          </p:nvGraphicFramePr>
          <p:xfrm>
            <a:off x="3072" y="2784"/>
            <a:ext cx="19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279" name="Equation" r:id="rId21" imgW="304560" imgH="380880" progId="Equation.3">
                    <p:embed/>
                  </p:oleObj>
                </mc:Choice>
                <mc:Fallback>
                  <p:oleObj name="Equation" r:id="rId21" imgW="304560" imgH="380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2784"/>
                          <a:ext cx="19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8327" name="Freeform 23"/>
            <p:cNvSpPr>
              <a:spLocks/>
            </p:cNvSpPr>
            <p:nvPr/>
          </p:nvSpPr>
          <p:spPr bwMode="auto">
            <a:xfrm>
              <a:off x="1824" y="2592"/>
              <a:ext cx="2496" cy="448"/>
            </a:xfrm>
            <a:custGeom>
              <a:avLst/>
              <a:gdLst>
                <a:gd name="T0" fmla="*/ 0 w 2496"/>
                <a:gd name="T1" fmla="*/ 96 h 448"/>
                <a:gd name="T2" fmla="*/ 432 w 2496"/>
                <a:gd name="T3" fmla="*/ 384 h 448"/>
                <a:gd name="T4" fmla="*/ 1968 w 2496"/>
                <a:gd name="T5" fmla="*/ 384 h 448"/>
                <a:gd name="T6" fmla="*/ 2496 w 2496"/>
                <a:gd name="T7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96" h="448">
                  <a:moveTo>
                    <a:pt x="0" y="96"/>
                  </a:moveTo>
                  <a:cubicBezTo>
                    <a:pt x="52" y="216"/>
                    <a:pt x="104" y="336"/>
                    <a:pt x="432" y="384"/>
                  </a:cubicBezTo>
                  <a:cubicBezTo>
                    <a:pt x="760" y="432"/>
                    <a:pt x="1624" y="448"/>
                    <a:pt x="1968" y="384"/>
                  </a:cubicBezTo>
                  <a:cubicBezTo>
                    <a:pt x="2312" y="320"/>
                    <a:pt x="2404" y="160"/>
                    <a:pt x="2496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8350" name="Group 46"/>
          <p:cNvGrpSpPr>
            <a:grpSpLocks/>
          </p:cNvGrpSpPr>
          <p:nvPr/>
        </p:nvGrpSpPr>
        <p:grpSpPr bwMode="auto">
          <a:xfrm>
            <a:off x="3886200" y="4773614"/>
            <a:ext cx="4343400" cy="1779587"/>
            <a:chOff x="1440" y="3119"/>
            <a:chExt cx="2736" cy="1025"/>
          </a:xfrm>
        </p:grpSpPr>
        <p:sp>
          <p:nvSpPr>
            <p:cNvPr id="98329" name="Oval 25"/>
            <p:cNvSpPr>
              <a:spLocks noChangeArrowheads="1"/>
            </p:cNvSpPr>
            <p:nvPr/>
          </p:nvSpPr>
          <p:spPr bwMode="auto">
            <a:xfrm>
              <a:off x="1777" y="3563"/>
              <a:ext cx="330" cy="28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30" name="Oval 26"/>
            <p:cNvSpPr>
              <a:spLocks noChangeArrowheads="1"/>
            </p:cNvSpPr>
            <p:nvPr/>
          </p:nvSpPr>
          <p:spPr bwMode="auto">
            <a:xfrm>
              <a:off x="1703" y="3499"/>
              <a:ext cx="478" cy="41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98331" name="Object 27"/>
            <p:cNvGraphicFramePr>
              <a:graphicFrameLocks noChangeAspect="1"/>
            </p:cNvGraphicFramePr>
            <p:nvPr/>
          </p:nvGraphicFramePr>
          <p:xfrm>
            <a:off x="1850" y="3595"/>
            <a:ext cx="207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280" name="Equation" r:id="rId23" imgW="431640" imgH="533160" progId="Equation.3">
                    <p:embed/>
                  </p:oleObj>
                </mc:Choice>
                <mc:Fallback>
                  <p:oleObj name="Equation" r:id="rId23" imgW="431640" imgH="533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0" y="3595"/>
                          <a:ext cx="207" cy="2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8332" name="Object 28"/>
            <p:cNvGraphicFramePr>
              <a:graphicFrameLocks noChangeAspect="1"/>
            </p:cNvGraphicFramePr>
            <p:nvPr/>
          </p:nvGraphicFramePr>
          <p:xfrm>
            <a:off x="2878" y="3563"/>
            <a:ext cx="17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281" name="Equation" r:id="rId24" imgW="368280" imgH="520560" progId="Equation.3">
                    <p:embed/>
                  </p:oleObj>
                </mc:Choice>
                <mc:Fallback>
                  <p:oleObj name="Equation" r:id="rId24" imgW="368280" imgH="520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8" y="3563"/>
                          <a:ext cx="178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8333" name="Object 29"/>
            <p:cNvGraphicFramePr>
              <a:graphicFrameLocks noChangeAspect="1"/>
            </p:cNvGraphicFramePr>
            <p:nvPr/>
          </p:nvGraphicFramePr>
          <p:xfrm>
            <a:off x="3907" y="3563"/>
            <a:ext cx="213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282" name="Equation" r:id="rId25" imgW="444240" imgH="520560" progId="Equation.3">
                    <p:embed/>
                  </p:oleObj>
                </mc:Choice>
                <mc:Fallback>
                  <p:oleObj name="Equation" r:id="rId25" imgW="444240" imgH="520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7" y="3563"/>
                          <a:ext cx="213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8334" name="Oval 30"/>
            <p:cNvSpPr>
              <a:spLocks noChangeArrowheads="1"/>
            </p:cNvSpPr>
            <p:nvPr/>
          </p:nvSpPr>
          <p:spPr bwMode="auto">
            <a:xfrm>
              <a:off x="3833" y="3563"/>
              <a:ext cx="331" cy="28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35" name="Oval 31"/>
            <p:cNvSpPr>
              <a:spLocks noChangeArrowheads="1"/>
            </p:cNvSpPr>
            <p:nvPr/>
          </p:nvSpPr>
          <p:spPr bwMode="auto">
            <a:xfrm>
              <a:off x="2805" y="3563"/>
              <a:ext cx="330" cy="28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36" name="Line 32"/>
            <p:cNvSpPr>
              <a:spLocks noChangeShapeType="1"/>
            </p:cNvSpPr>
            <p:nvPr/>
          </p:nvSpPr>
          <p:spPr bwMode="auto">
            <a:xfrm>
              <a:off x="2181" y="3721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37" name="Line 33"/>
            <p:cNvSpPr>
              <a:spLocks noChangeShapeType="1"/>
            </p:cNvSpPr>
            <p:nvPr/>
          </p:nvSpPr>
          <p:spPr bwMode="auto">
            <a:xfrm>
              <a:off x="3135" y="3721"/>
              <a:ext cx="6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38" name="Freeform 34"/>
            <p:cNvSpPr>
              <a:spLocks/>
            </p:cNvSpPr>
            <p:nvPr/>
          </p:nvSpPr>
          <p:spPr bwMode="auto">
            <a:xfrm>
              <a:off x="2144" y="3499"/>
              <a:ext cx="734" cy="96"/>
            </a:xfrm>
            <a:custGeom>
              <a:avLst/>
              <a:gdLst>
                <a:gd name="T0" fmla="*/ 960 w 960"/>
                <a:gd name="T1" fmla="*/ 144 h 144"/>
                <a:gd name="T2" fmla="*/ 528 w 960"/>
                <a:gd name="T3" fmla="*/ 0 h 144"/>
                <a:gd name="T4" fmla="*/ 0 w 960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0" h="144">
                  <a:moveTo>
                    <a:pt x="960" y="144"/>
                  </a:moveTo>
                  <a:cubicBezTo>
                    <a:pt x="824" y="72"/>
                    <a:pt x="688" y="0"/>
                    <a:pt x="528" y="0"/>
                  </a:cubicBezTo>
                  <a:cubicBezTo>
                    <a:pt x="368" y="0"/>
                    <a:pt x="184" y="72"/>
                    <a:pt x="0" y="14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39" name="Line 35"/>
            <p:cNvSpPr>
              <a:spLocks noChangeShapeType="1"/>
            </p:cNvSpPr>
            <p:nvPr/>
          </p:nvSpPr>
          <p:spPr bwMode="auto">
            <a:xfrm>
              <a:off x="1440" y="3721"/>
              <a:ext cx="25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98340" name="Object 36"/>
            <p:cNvGraphicFramePr>
              <a:graphicFrameLocks noChangeAspect="1"/>
            </p:cNvGraphicFramePr>
            <p:nvPr/>
          </p:nvGraphicFramePr>
          <p:xfrm>
            <a:off x="2474" y="3309"/>
            <a:ext cx="122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283" name="Equation" r:id="rId26" imgW="253800" imgH="380880" progId="Equation.3">
                    <p:embed/>
                  </p:oleObj>
                </mc:Choice>
                <mc:Fallback>
                  <p:oleObj name="Equation" r:id="rId26" imgW="253800" imgH="380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4" y="3309"/>
                          <a:ext cx="122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8341" name="Object 37"/>
            <p:cNvGraphicFramePr>
              <a:graphicFrameLocks noChangeAspect="1"/>
            </p:cNvGraphicFramePr>
            <p:nvPr/>
          </p:nvGraphicFramePr>
          <p:xfrm>
            <a:off x="2511" y="3753"/>
            <a:ext cx="79" cy="1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284" name="Equation" r:id="rId27" imgW="164880" imgH="368280" progId="Equation.3">
                    <p:embed/>
                  </p:oleObj>
                </mc:Choice>
                <mc:Fallback>
                  <p:oleObj name="Equation" r:id="rId27" imgW="164880" imgH="368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1" y="3753"/>
                          <a:ext cx="79" cy="1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8342" name="Object 38"/>
            <p:cNvGraphicFramePr>
              <a:graphicFrameLocks noChangeAspect="1"/>
            </p:cNvGraphicFramePr>
            <p:nvPr/>
          </p:nvGraphicFramePr>
          <p:xfrm>
            <a:off x="3460" y="3554"/>
            <a:ext cx="79" cy="1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285" name="Equation" r:id="rId28" imgW="164880" imgH="368280" progId="Equation.3">
                    <p:embed/>
                  </p:oleObj>
                </mc:Choice>
                <mc:Fallback>
                  <p:oleObj name="Equation" r:id="rId28" imgW="164880" imgH="368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0" y="3554"/>
                          <a:ext cx="79" cy="1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8343" name="Object 39"/>
            <p:cNvGraphicFramePr>
              <a:graphicFrameLocks noChangeAspect="1"/>
            </p:cNvGraphicFramePr>
            <p:nvPr/>
          </p:nvGraphicFramePr>
          <p:xfrm>
            <a:off x="3001" y="3975"/>
            <a:ext cx="121" cy="1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286" name="Equation" r:id="rId30" imgW="253800" imgH="380880" progId="Equation.3">
                    <p:embed/>
                  </p:oleObj>
                </mc:Choice>
                <mc:Fallback>
                  <p:oleObj name="Equation" r:id="rId30" imgW="253800" imgH="380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1" y="3975"/>
                          <a:ext cx="121" cy="1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8344" name="Freeform 40"/>
            <p:cNvSpPr>
              <a:spLocks/>
            </p:cNvSpPr>
            <p:nvPr/>
          </p:nvSpPr>
          <p:spPr bwMode="auto">
            <a:xfrm>
              <a:off x="2034" y="3848"/>
              <a:ext cx="1909" cy="296"/>
            </a:xfrm>
            <a:custGeom>
              <a:avLst/>
              <a:gdLst>
                <a:gd name="T0" fmla="*/ 0 w 2496"/>
                <a:gd name="T1" fmla="*/ 96 h 448"/>
                <a:gd name="T2" fmla="*/ 432 w 2496"/>
                <a:gd name="T3" fmla="*/ 384 h 448"/>
                <a:gd name="T4" fmla="*/ 1968 w 2496"/>
                <a:gd name="T5" fmla="*/ 384 h 448"/>
                <a:gd name="T6" fmla="*/ 2496 w 2496"/>
                <a:gd name="T7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96" h="448">
                  <a:moveTo>
                    <a:pt x="0" y="96"/>
                  </a:moveTo>
                  <a:cubicBezTo>
                    <a:pt x="52" y="216"/>
                    <a:pt x="104" y="336"/>
                    <a:pt x="432" y="384"/>
                  </a:cubicBezTo>
                  <a:cubicBezTo>
                    <a:pt x="760" y="432"/>
                    <a:pt x="1624" y="448"/>
                    <a:pt x="1968" y="384"/>
                  </a:cubicBezTo>
                  <a:cubicBezTo>
                    <a:pt x="2312" y="320"/>
                    <a:pt x="2404" y="160"/>
                    <a:pt x="2496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45" name="Freeform 41"/>
            <p:cNvSpPr>
              <a:spLocks/>
            </p:cNvSpPr>
            <p:nvPr/>
          </p:nvSpPr>
          <p:spPr bwMode="auto">
            <a:xfrm>
              <a:off x="3901" y="3309"/>
              <a:ext cx="275" cy="286"/>
            </a:xfrm>
            <a:custGeom>
              <a:avLst/>
              <a:gdLst>
                <a:gd name="T0" fmla="*/ 248 w 360"/>
                <a:gd name="T1" fmla="*/ 432 h 432"/>
                <a:gd name="T2" fmla="*/ 344 w 360"/>
                <a:gd name="T3" fmla="*/ 144 h 432"/>
                <a:gd name="T4" fmla="*/ 152 w 360"/>
                <a:gd name="T5" fmla="*/ 0 h 432"/>
                <a:gd name="T6" fmla="*/ 8 w 360"/>
                <a:gd name="T7" fmla="*/ 144 h 432"/>
                <a:gd name="T8" fmla="*/ 104 w 360"/>
                <a:gd name="T9" fmla="*/ 384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0" h="432">
                  <a:moveTo>
                    <a:pt x="248" y="432"/>
                  </a:moveTo>
                  <a:cubicBezTo>
                    <a:pt x="304" y="324"/>
                    <a:pt x="360" y="216"/>
                    <a:pt x="344" y="144"/>
                  </a:cubicBezTo>
                  <a:cubicBezTo>
                    <a:pt x="328" y="72"/>
                    <a:pt x="208" y="0"/>
                    <a:pt x="152" y="0"/>
                  </a:cubicBezTo>
                  <a:cubicBezTo>
                    <a:pt x="96" y="0"/>
                    <a:pt x="16" y="80"/>
                    <a:pt x="8" y="144"/>
                  </a:cubicBezTo>
                  <a:cubicBezTo>
                    <a:pt x="0" y="208"/>
                    <a:pt x="52" y="296"/>
                    <a:pt x="104" y="38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98346" name="Object 42"/>
            <p:cNvGraphicFramePr>
              <a:graphicFrameLocks noChangeAspect="1"/>
            </p:cNvGraphicFramePr>
            <p:nvPr/>
          </p:nvGraphicFramePr>
          <p:xfrm>
            <a:off x="3907" y="3119"/>
            <a:ext cx="245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287" name="Equation" r:id="rId32" imgW="507960" imgH="457200" progId="Equation.3">
                    <p:embed/>
                  </p:oleObj>
                </mc:Choice>
                <mc:Fallback>
                  <p:oleObj name="Equation" r:id="rId32" imgW="50796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7" y="3119"/>
                          <a:ext cx="245" cy="1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8347" name="Text Box 43"/>
          <p:cNvSpPr txBox="1">
            <a:spLocks noChangeArrowheads="1"/>
          </p:cNvSpPr>
          <p:nvPr/>
        </p:nvSpPr>
        <p:spPr bwMode="auto">
          <a:xfrm>
            <a:off x="1676400" y="5410200"/>
            <a:ext cx="7592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DFA</a:t>
            </a:r>
          </a:p>
        </p:txBody>
      </p:sp>
      <p:sp>
        <p:nvSpPr>
          <p:cNvPr id="98349" name="Text Box 45"/>
          <p:cNvSpPr txBox="1">
            <a:spLocks noChangeArrowheads="1"/>
          </p:cNvSpPr>
          <p:nvPr/>
        </p:nvSpPr>
        <p:spPr bwMode="auto">
          <a:xfrm>
            <a:off x="1600200" y="3124200"/>
            <a:ext cx="7704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NFA</a:t>
            </a:r>
          </a:p>
        </p:txBody>
      </p:sp>
      <p:graphicFrame>
        <p:nvGraphicFramePr>
          <p:cNvPr id="98351" name="Object 47"/>
          <p:cNvGraphicFramePr>
            <a:graphicFrameLocks noChangeAspect="1"/>
          </p:cNvGraphicFramePr>
          <p:nvPr/>
        </p:nvGraphicFramePr>
        <p:xfrm>
          <a:off x="2743201" y="3124200"/>
          <a:ext cx="6461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88" name="Equation" r:id="rId34" imgW="647640" imgH="571320" progId="Equation.3">
                  <p:embed/>
                </p:oleObj>
              </mc:Choice>
              <mc:Fallback>
                <p:oleObj name="Equation" r:id="rId34" imgW="64764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1" y="3124200"/>
                        <a:ext cx="6461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52" name="Object 48"/>
          <p:cNvGraphicFramePr>
            <a:graphicFrameLocks noChangeAspect="1"/>
          </p:cNvGraphicFramePr>
          <p:nvPr/>
        </p:nvGraphicFramePr>
        <p:xfrm>
          <a:off x="2743200" y="5410200"/>
          <a:ext cx="723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89" name="Equation" r:id="rId35" imgW="723600" imgH="571320" progId="Equation.3">
                  <p:embed/>
                </p:oleObj>
              </mc:Choice>
              <mc:Fallback>
                <p:oleObj name="Equation" r:id="rId35" imgW="7236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410200"/>
                        <a:ext cx="723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r>
              <a:rPr lang="en-US" alt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538165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Equivalence of NFAs and DFAs</a:t>
            </a: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898526" y="1863726"/>
            <a:ext cx="43770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Question:       NFAs  </a:t>
            </a:r>
            <a:r>
              <a:rPr lang="en-US" altLang="en-US" sz="2800" dirty="0">
                <a:solidFill>
                  <a:srgbClr val="FF0000"/>
                </a:solidFill>
              </a:rPr>
              <a:t>=</a:t>
            </a:r>
            <a:r>
              <a:rPr lang="en-US" altLang="en-US" sz="2800" dirty="0"/>
              <a:t>  DFAs ?</a:t>
            </a:r>
          </a:p>
        </p:txBody>
      </p:sp>
      <p:sp>
        <p:nvSpPr>
          <p:cNvPr id="99334" name="Line 6"/>
          <p:cNvSpPr>
            <a:spLocks noChangeShapeType="1"/>
          </p:cNvSpPr>
          <p:nvPr/>
        </p:nvSpPr>
        <p:spPr bwMode="auto">
          <a:xfrm flipV="1">
            <a:off x="3962400" y="2590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35" name="Text Box 7"/>
          <p:cNvSpPr txBox="1">
            <a:spLocks noChangeArrowheads="1"/>
          </p:cNvSpPr>
          <p:nvPr/>
        </p:nvSpPr>
        <p:spPr bwMode="auto">
          <a:xfrm>
            <a:off x="2971801" y="3886201"/>
            <a:ext cx="431586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Same power?</a:t>
            </a:r>
          </a:p>
          <a:p>
            <a:r>
              <a:rPr lang="en-US" altLang="en-US" sz="2800" dirty="0"/>
              <a:t>Accept the same languages?</a:t>
            </a:r>
          </a:p>
        </p:txBody>
      </p:sp>
    </p:spTree>
    <p:extLst>
      <p:ext uri="{BB962C8B-B14F-4D97-AF65-F5344CB8AC3E}">
        <p14:creationId xmlns:p14="http://schemas.microsoft.com/office/powerpoint/2010/main" val="1448085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1026"/>
          <p:cNvSpPr>
            <a:spLocks noChangeArrowheads="1"/>
          </p:cNvSpPr>
          <p:nvPr/>
        </p:nvSpPr>
        <p:spPr bwMode="auto">
          <a:xfrm>
            <a:off x="533400" y="152400"/>
            <a:ext cx="8839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4400" dirty="0">
                <a:latin typeface="+mj-lt"/>
              </a:rPr>
              <a:t>Equivalence of NFAs and DFAs</a:t>
            </a:r>
          </a:p>
        </p:txBody>
      </p:sp>
      <p:sp>
        <p:nvSpPr>
          <p:cNvPr id="174083" name="Text Box 1027"/>
          <p:cNvSpPr txBox="1">
            <a:spLocks noChangeArrowheads="1"/>
          </p:cNvSpPr>
          <p:nvPr/>
        </p:nvSpPr>
        <p:spPr bwMode="auto">
          <a:xfrm>
            <a:off x="898526" y="1863726"/>
            <a:ext cx="43770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Question:       NFAs  </a:t>
            </a:r>
            <a:r>
              <a:rPr lang="en-US" altLang="en-US" sz="2800" dirty="0">
                <a:solidFill>
                  <a:srgbClr val="FF0000"/>
                </a:solidFill>
              </a:rPr>
              <a:t>=</a:t>
            </a:r>
            <a:r>
              <a:rPr lang="en-US" altLang="en-US" sz="2800" dirty="0"/>
              <a:t>  DFAs ?</a:t>
            </a:r>
          </a:p>
        </p:txBody>
      </p:sp>
      <p:sp>
        <p:nvSpPr>
          <p:cNvPr id="174084" name="Line 1028"/>
          <p:cNvSpPr>
            <a:spLocks noChangeShapeType="1"/>
          </p:cNvSpPr>
          <p:nvPr/>
        </p:nvSpPr>
        <p:spPr bwMode="auto">
          <a:xfrm flipV="1">
            <a:off x="3886200" y="2590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085" name="Text Box 1029"/>
          <p:cNvSpPr txBox="1">
            <a:spLocks noChangeArrowheads="1"/>
          </p:cNvSpPr>
          <p:nvPr/>
        </p:nvSpPr>
        <p:spPr bwMode="auto">
          <a:xfrm>
            <a:off x="2971801" y="3886201"/>
            <a:ext cx="431586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Same power?</a:t>
            </a:r>
          </a:p>
          <a:p>
            <a:r>
              <a:rPr lang="en-US" altLang="en-US" sz="2800" dirty="0"/>
              <a:t>Accept the same languages?</a:t>
            </a:r>
          </a:p>
        </p:txBody>
      </p:sp>
      <p:sp>
        <p:nvSpPr>
          <p:cNvPr id="174086" name="Text Box 1030"/>
          <p:cNvSpPr txBox="1">
            <a:spLocks noChangeArrowheads="1"/>
          </p:cNvSpPr>
          <p:nvPr/>
        </p:nvSpPr>
        <p:spPr bwMode="auto">
          <a:xfrm>
            <a:off x="7543801" y="1905001"/>
            <a:ext cx="1174617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>
                <a:solidFill>
                  <a:srgbClr val="FF0000"/>
                </a:solidFill>
              </a:rPr>
              <a:t>YES!</a:t>
            </a:r>
          </a:p>
        </p:txBody>
      </p:sp>
    </p:spTree>
    <p:extLst>
      <p:ext uri="{BB962C8B-B14F-4D97-AF65-F5344CB8AC3E}">
        <p14:creationId xmlns:p14="http://schemas.microsoft.com/office/powerpoint/2010/main" val="2084672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Text Box 1026"/>
          <p:cNvSpPr txBox="1">
            <a:spLocks noChangeArrowheads="1"/>
          </p:cNvSpPr>
          <p:nvPr/>
        </p:nvSpPr>
        <p:spPr bwMode="auto">
          <a:xfrm>
            <a:off x="3124200" y="304800"/>
            <a:ext cx="2141997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 smtClean="0"/>
              <a:t>To Prove</a:t>
            </a:r>
            <a:endParaRPr lang="en-US" altLang="en-US" sz="4400" dirty="0"/>
          </a:p>
        </p:txBody>
      </p:sp>
      <p:sp>
        <p:nvSpPr>
          <p:cNvPr id="180227" name="Text Box 1027"/>
          <p:cNvSpPr txBox="1">
            <a:spLocks noChangeArrowheads="1"/>
          </p:cNvSpPr>
          <p:nvPr/>
        </p:nvSpPr>
        <p:spPr bwMode="auto">
          <a:xfrm>
            <a:off x="1143000" y="1600200"/>
            <a:ext cx="1791131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Languages </a:t>
            </a:r>
          </a:p>
          <a:p>
            <a:r>
              <a:rPr lang="en-US" altLang="en-US" sz="2800" dirty="0"/>
              <a:t>accepted</a:t>
            </a:r>
          </a:p>
          <a:p>
            <a:r>
              <a:rPr lang="en-US" altLang="en-US" sz="2800" dirty="0"/>
              <a:t>by NFAs</a:t>
            </a:r>
          </a:p>
        </p:txBody>
      </p:sp>
      <p:sp>
        <p:nvSpPr>
          <p:cNvPr id="180228" name="Text Box 1028"/>
          <p:cNvSpPr txBox="1">
            <a:spLocks noChangeArrowheads="1"/>
          </p:cNvSpPr>
          <p:nvPr/>
        </p:nvSpPr>
        <p:spPr bwMode="auto">
          <a:xfrm>
            <a:off x="5791200" y="1600200"/>
            <a:ext cx="1791131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Languages </a:t>
            </a:r>
          </a:p>
          <a:p>
            <a:r>
              <a:rPr lang="en-US" altLang="en-US" sz="2800" dirty="0"/>
              <a:t>accepted</a:t>
            </a:r>
          </a:p>
          <a:p>
            <a:r>
              <a:rPr lang="en-US" altLang="en-US" sz="2800" dirty="0"/>
              <a:t>by DFAs</a:t>
            </a:r>
          </a:p>
        </p:txBody>
      </p:sp>
      <p:sp>
        <p:nvSpPr>
          <p:cNvPr id="180229" name="AutoShape 1029"/>
          <p:cNvSpPr>
            <a:spLocks/>
          </p:cNvSpPr>
          <p:nvPr/>
        </p:nvSpPr>
        <p:spPr bwMode="auto">
          <a:xfrm>
            <a:off x="838200" y="16002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0230" name="AutoShape 1030"/>
          <p:cNvSpPr>
            <a:spLocks/>
          </p:cNvSpPr>
          <p:nvPr/>
        </p:nvSpPr>
        <p:spPr bwMode="auto">
          <a:xfrm>
            <a:off x="5486400" y="16002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0231" name="AutoShape 1031"/>
          <p:cNvSpPr>
            <a:spLocks/>
          </p:cNvSpPr>
          <p:nvPr/>
        </p:nvSpPr>
        <p:spPr bwMode="auto">
          <a:xfrm flipH="1">
            <a:off x="8077200" y="16002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0232" name="AutoShape 1032"/>
          <p:cNvSpPr>
            <a:spLocks/>
          </p:cNvSpPr>
          <p:nvPr/>
        </p:nvSpPr>
        <p:spPr bwMode="auto">
          <a:xfrm flipH="1">
            <a:off x="3352800" y="16002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80233" name="Object 1033"/>
          <p:cNvGraphicFramePr>
            <a:graphicFrameLocks noChangeAspect="1"/>
          </p:cNvGraphicFramePr>
          <p:nvPr/>
        </p:nvGraphicFramePr>
        <p:xfrm>
          <a:off x="4191000" y="2209800"/>
          <a:ext cx="685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89" name="Equation" r:id="rId3" imgW="304560" imgH="177480" progId="Equation.3">
                  <p:embed/>
                </p:oleObj>
              </mc:Choice>
              <mc:Fallback>
                <p:oleObj name="Equation" r:id="rId3" imgW="3045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209800"/>
                        <a:ext cx="6858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0234" name="Text Box 1034"/>
          <p:cNvSpPr txBox="1">
            <a:spLocks noChangeArrowheads="1"/>
          </p:cNvSpPr>
          <p:nvPr/>
        </p:nvSpPr>
        <p:spPr bwMode="auto">
          <a:xfrm>
            <a:off x="1584324" y="4445001"/>
            <a:ext cx="79406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/>
              <a:t>NFAs and DFAs have the </a:t>
            </a:r>
            <a:r>
              <a:rPr lang="en-US" altLang="en-US" sz="2800" dirty="0" smtClean="0"/>
              <a:t>same computation </a:t>
            </a:r>
            <a:r>
              <a:rPr lang="en-US" altLang="en-US" sz="2800" dirty="0"/>
              <a:t>power</a:t>
            </a:r>
          </a:p>
        </p:txBody>
      </p:sp>
    </p:spTree>
    <p:extLst>
      <p:ext uri="{BB962C8B-B14F-4D97-AF65-F5344CB8AC3E}">
        <p14:creationId xmlns:p14="http://schemas.microsoft.com/office/powerpoint/2010/main" val="2025551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</TotalTime>
  <Words>471</Words>
  <Application>Microsoft Office PowerPoint</Application>
  <PresentationFormat>A4 Paper (210x297 mm)</PresentationFormat>
  <Paragraphs>193</Paragraphs>
  <Slides>34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Office Theme</vt:lpstr>
      <vt:lpstr>Equation</vt:lpstr>
      <vt:lpstr>Course Code: CSC211A  Course Title: Formal Languages and Automata Theory</vt:lpstr>
      <vt:lpstr>Session Objectives</vt:lpstr>
      <vt:lpstr>Session Topics</vt:lpstr>
      <vt:lpstr>Equivalence of Machines</vt:lpstr>
      <vt:lpstr>Example</vt:lpstr>
      <vt:lpstr>Example</vt:lpstr>
      <vt:lpstr>Equivalence of NFAs and DFAs</vt:lpstr>
      <vt:lpstr>PowerPoint Presentation</vt:lpstr>
      <vt:lpstr>PowerPoint Presentation</vt:lpstr>
      <vt:lpstr>PowerPoint Presentation</vt:lpstr>
      <vt:lpstr>PowerPoint Presentation</vt:lpstr>
      <vt:lpstr>NFA to DFA</vt:lpstr>
      <vt:lpstr>NFA to DFA</vt:lpstr>
      <vt:lpstr>NFA to DFA</vt:lpstr>
      <vt:lpstr>NFA to DFA</vt:lpstr>
      <vt:lpstr>NFA to DFA</vt:lpstr>
      <vt:lpstr>NFA to DFA</vt:lpstr>
      <vt:lpstr>NFA to DFA</vt:lpstr>
      <vt:lpstr>NFA to DFA</vt:lpstr>
      <vt:lpstr>NFA to DFA</vt:lpstr>
      <vt:lpstr>Procedure NFA to DFA</vt:lpstr>
      <vt:lpstr>Example</vt:lpstr>
      <vt:lpstr>Procedure NFA to DFA</vt:lpstr>
      <vt:lpstr>Exampe</vt:lpstr>
      <vt:lpstr>Procedure NFA to DFA</vt:lpstr>
      <vt:lpstr>Example</vt:lpstr>
      <vt:lpstr>Procedure NFA to DFA</vt:lpstr>
      <vt:lpstr>Example</vt:lpstr>
      <vt:lpstr>Theorem</vt:lpstr>
      <vt:lpstr>Finally</vt:lpstr>
      <vt:lpstr>PowerPoint Presentation</vt:lpstr>
      <vt:lpstr>PowerPoint Presentation</vt:lpstr>
      <vt:lpstr>PowerPoint Presentation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Prakash</cp:lastModifiedBy>
  <cp:revision>263</cp:revision>
  <dcterms:created xsi:type="dcterms:W3CDTF">2006-08-16T00:00:00Z</dcterms:created>
  <dcterms:modified xsi:type="dcterms:W3CDTF">2019-01-16T02:28:04Z</dcterms:modified>
</cp:coreProperties>
</file>