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58" r:id="rId2"/>
    <p:sldId id="359" r:id="rId3"/>
    <p:sldId id="360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61" r:id="rId29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534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28.wmf"/><Relationship Id="rId5" Type="http://schemas.openxmlformats.org/officeDocument/2006/relationships/image" Target="../media/image20.wmf"/><Relationship Id="rId4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33.wmf"/><Relationship Id="rId1" Type="http://schemas.openxmlformats.org/officeDocument/2006/relationships/image" Target="../media/image34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6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4.w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20.wmf"/><Relationship Id="rId5" Type="http://schemas.openxmlformats.org/officeDocument/2006/relationships/image" Target="../media/image25.wmf"/><Relationship Id="rId4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6.wmf"/><Relationship Id="rId1" Type="http://schemas.openxmlformats.org/officeDocument/2006/relationships/image" Target="../media/image26.wmf"/><Relationship Id="rId4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71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9F3866C1-69DD-4EEA-A5F1-6D24F1283799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F77DD68-A3A7-4EAB-90ED-CD18CE1484CF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0C3DBAB-4F2E-4BD9-ACC6-70247AEB72C4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B3D198A-10C5-4160-A83A-B3CE8206EBE7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BF8E41D-C44A-4992-BCF6-592BA622DEA8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82B320B3-BE24-451E-981D-C1DB8CE0F4CF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9924434-88CF-4916-8830-BD86E300201C}" type="datetime1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08355A-1B94-4773-83E3-154EBA62B93C}" type="datetime1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8D85899-B2A8-4EA9-96D7-66F2B290B19F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8A9B5B1E-8D87-4E00-824F-A90D4FFF0CF4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cid:image001.png@01D36A9D.39CC0CC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329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bg1"/>
                </a:solidFill>
              </a:rPr>
              <a:t>Ramaiah</a:t>
            </a:r>
            <a:r>
              <a:rPr lang="en-US" sz="1050" dirty="0" smtClean="0">
                <a:solidFill>
                  <a:schemeClr val="bg1"/>
                </a:solidFill>
              </a:rPr>
              <a:t>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 descr="cid:image003.png@01D22AF0.03BD7030"/>
          <p:cNvPicPr/>
          <p:nvPr userDrawn="1"/>
        </p:nvPicPr>
        <p:blipFill rotWithShape="1"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23"/>
          <a:stretch/>
        </p:blipFill>
        <p:spPr bwMode="auto">
          <a:xfrm>
            <a:off x="152400" y="6152017"/>
            <a:ext cx="476250" cy="487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akashp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20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13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2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61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wmf"/><Relationship Id="rId11" Type="http://schemas.openxmlformats.org/officeDocument/2006/relationships/image" Target="../media/image27.wmf"/><Relationship Id="rId5" Type="http://schemas.openxmlformats.org/officeDocument/2006/relationships/oleObject" Target="../embeddings/oleObject56.bin"/><Relationship Id="rId10" Type="http://schemas.openxmlformats.org/officeDocument/2006/relationships/oleObject" Target="../embeddings/oleObject59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5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13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65.bin"/><Relationship Id="rId14" Type="http://schemas.openxmlformats.org/officeDocument/2006/relationships/oleObject" Target="../embeddings/oleObject68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7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7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3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3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87.bin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42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4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93.bin"/><Relationship Id="rId18" Type="http://schemas.openxmlformats.org/officeDocument/2006/relationships/image" Target="../media/image52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5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5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5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5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5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6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112.bin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69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8.bin"/><Relationship Id="rId14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0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oleObject" Target="../embeddings/oleObject37.bin"/><Relationship Id="rId18" Type="http://schemas.openxmlformats.org/officeDocument/2006/relationships/oleObject" Target="../embeddings/oleObject40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9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1.bin"/><Relationship Id="rId15" Type="http://schemas.openxmlformats.org/officeDocument/2006/relationships/image" Target="../media/image13.wmf"/><Relationship Id="rId10" Type="http://schemas.openxmlformats.org/officeDocument/2006/relationships/image" Target="../media/image20.wmf"/><Relationship Id="rId19" Type="http://schemas.openxmlformats.org/officeDocument/2006/relationships/image" Target="../media/image22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34.bin"/><Relationship Id="rId14" Type="http://schemas.openxmlformats.org/officeDocument/2006/relationships/oleObject" Target="../embeddings/oleObject3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906000" cy="1470025"/>
          </a:xfrm>
        </p:spPr>
        <p:txBody>
          <a:bodyPr/>
          <a:lstStyle/>
          <a:p>
            <a:r>
              <a:rPr lang="en-IN" sz="3200" b="1" dirty="0" smtClean="0"/>
              <a:t>Course Code: </a:t>
            </a:r>
            <a:r>
              <a:rPr lang="en-GB" sz="3200" dirty="0" smtClean="0"/>
              <a:t>CSC211A</a:t>
            </a: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>Course Title: </a:t>
            </a:r>
            <a:r>
              <a:rPr lang="en-GB" sz="3200" dirty="0" smtClean="0"/>
              <a:t>Formal </a:t>
            </a:r>
            <a:r>
              <a:rPr lang="en-GB" sz="3200" dirty="0"/>
              <a:t>Languages and Automata Theory</a:t>
            </a:r>
            <a:endParaRPr lang="en-IN" sz="32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/>
              <a:t>Course Leader: </a:t>
            </a:r>
          </a:p>
          <a:p>
            <a:pPr algn="l"/>
            <a:r>
              <a:rPr lang="en-IN" sz="2000" b="1" dirty="0" smtClean="0"/>
              <a:t>			</a:t>
            </a:r>
            <a:r>
              <a:rPr lang="en-IN" sz="2000" b="1" dirty="0" smtClean="0"/>
              <a:t>	      </a:t>
            </a:r>
            <a:r>
              <a:rPr lang="en-IN" sz="3200" dirty="0" smtClean="0"/>
              <a:t>Prakash P</a:t>
            </a:r>
            <a:endParaRPr lang="en-IN" sz="3200" dirty="0" smtClean="0"/>
          </a:p>
          <a:p>
            <a:r>
              <a:rPr lang="en-IN" sz="2800" smtClean="0">
                <a:hlinkClick r:id="rId2"/>
              </a:rPr>
              <a:t>prakashp.cs.et@msruas.ac.in</a:t>
            </a:r>
            <a:endParaRPr lang="en-IN" sz="2800" dirty="0"/>
          </a:p>
          <a:p>
            <a:pPr algn="l"/>
            <a:endParaRPr lang="en-IN" sz="3200" dirty="0" smtClean="0"/>
          </a:p>
          <a:p>
            <a:pPr algn="l"/>
            <a:r>
              <a:rPr lang="en-IN" sz="2000" b="1" dirty="0" smtClean="0"/>
              <a:t>	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3600" y="2718123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+mj-lt"/>
                <a:ea typeface="+mj-ea"/>
                <a:cs typeface="+mj-cs"/>
              </a:rPr>
              <a:t>Lecture </a:t>
            </a:r>
            <a:r>
              <a:rPr lang="en-US" sz="2800" b="1" dirty="0" smtClean="0">
                <a:latin typeface="+mj-lt"/>
                <a:ea typeface="+mj-ea"/>
                <a:cs typeface="+mj-cs"/>
              </a:rPr>
              <a:t>7: Properties of Regular Language - 1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512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Concatenation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NFA for </a:t>
            </a:r>
          </a:p>
        </p:txBody>
      </p:sp>
      <p:graphicFrame>
        <p:nvGraphicFramePr>
          <p:cNvPr id="139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773364"/>
              </p:ext>
            </p:extLst>
          </p:nvPr>
        </p:nvGraphicFramePr>
        <p:xfrm>
          <a:off x="1905000" y="2171700"/>
          <a:ext cx="927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3" name="Equation" r:id="rId3" imgW="927000" imgH="571320" progId="Equation.3">
                  <p:embed/>
                </p:oleObj>
              </mc:Choice>
              <mc:Fallback>
                <p:oleObj name="Equation" r:id="rId3" imgW="9270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171700"/>
                        <a:ext cx="927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1371600" y="36576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1" name="Oval 7"/>
          <p:cNvSpPr>
            <a:spLocks noChangeArrowheads="1"/>
          </p:cNvSpPr>
          <p:nvPr/>
        </p:nvSpPr>
        <p:spPr bwMode="auto">
          <a:xfrm>
            <a:off x="16002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2" name="Oval 8"/>
          <p:cNvSpPr>
            <a:spLocks noChangeArrowheads="1"/>
          </p:cNvSpPr>
          <p:nvPr/>
        </p:nvSpPr>
        <p:spPr bwMode="auto">
          <a:xfrm>
            <a:off x="32766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3" name="Oval 9"/>
          <p:cNvSpPr>
            <a:spLocks noChangeArrowheads="1"/>
          </p:cNvSpPr>
          <p:nvPr/>
        </p:nvSpPr>
        <p:spPr bwMode="auto">
          <a:xfrm>
            <a:off x="3200400" y="4114800"/>
            <a:ext cx="533400" cy="5334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4" name="Line 10"/>
          <p:cNvSpPr>
            <a:spLocks noChangeShapeType="1"/>
          </p:cNvSpPr>
          <p:nvPr/>
        </p:nvSpPr>
        <p:spPr bwMode="auto">
          <a:xfrm>
            <a:off x="990600" y="4343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5" name="Freeform 11"/>
          <p:cNvSpPr>
            <a:spLocks/>
          </p:cNvSpPr>
          <p:nvPr/>
        </p:nvSpPr>
        <p:spPr bwMode="auto">
          <a:xfrm>
            <a:off x="1981200" y="3975100"/>
            <a:ext cx="1295400" cy="596900"/>
          </a:xfrm>
          <a:custGeom>
            <a:avLst/>
            <a:gdLst>
              <a:gd name="T0" fmla="*/ 0 w 816"/>
              <a:gd name="T1" fmla="*/ 232 h 376"/>
              <a:gd name="T2" fmla="*/ 96 w 816"/>
              <a:gd name="T3" fmla="*/ 88 h 376"/>
              <a:gd name="T4" fmla="*/ 192 w 816"/>
              <a:gd name="T5" fmla="*/ 328 h 376"/>
              <a:gd name="T6" fmla="*/ 384 w 816"/>
              <a:gd name="T7" fmla="*/ 40 h 376"/>
              <a:gd name="T8" fmla="*/ 480 w 816"/>
              <a:gd name="T9" fmla="*/ 376 h 376"/>
              <a:gd name="T10" fmla="*/ 672 w 816"/>
              <a:gd name="T11" fmla="*/ 40 h 376"/>
              <a:gd name="T12" fmla="*/ 816 w 816"/>
              <a:gd name="T13" fmla="*/ 13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9276" name="Object 12"/>
          <p:cNvGraphicFramePr>
            <a:graphicFrameLocks noChangeAspect="1"/>
          </p:cNvGraphicFramePr>
          <p:nvPr/>
        </p:nvGraphicFramePr>
        <p:xfrm>
          <a:off x="2482851" y="30988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4" name="Equation" r:id="rId5" imgW="647640" imgH="571320" progId="Equation.3">
                  <p:embed/>
                </p:oleObj>
              </mc:Choice>
              <mc:Fallback>
                <p:oleObj name="Equation" r:id="rId5" imgW="647640" imgH="57132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1" y="30988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8" name="Rectangle 14"/>
          <p:cNvSpPr>
            <a:spLocks noChangeArrowheads="1"/>
          </p:cNvSpPr>
          <p:nvPr/>
        </p:nvSpPr>
        <p:spPr bwMode="auto">
          <a:xfrm>
            <a:off x="4800600" y="36576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9" name="Oval 15"/>
          <p:cNvSpPr>
            <a:spLocks noChangeArrowheads="1"/>
          </p:cNvSpPr>
          <p:nvPr/>
        </p:nvSpPr>
        <p:spPr bwMode="auto">
          <a:xfrm>
            <a:off x="50292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80" name="Oval 16"/>
          <p:cNvSpPr>
            <a:spLocks noChangeArrowheads="1"/>
          </p:cNvSpPr>
          <p:nvPr/>
        </p:nvSpPr>
        <p:spPr bwMode="auto">
          <a:xfrm>
            <a:off x="67056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81" name="Oval 17"/>
          <p:cNvSpPr>
            <a:spLocks noChangeArrowheads="1"/>
          </p:cNvSpPr>
          <p:nvPr/>
        </p:nvSpPr>
        <p:spPr bwMode="auto">
          <a:xfrm>
            <a:off x="6629400" y="4114800"/>
            <a:ext cx="533400" cy="5334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83" name="Freeform 19"/>
          <p:cNvSpPr>
            <a:spLocks/>
          </p:cNvSpPr>
          <p:nvPr/>
        </p:nvSpPr>
        <p:spPr bwMode="auto">
          <a:xfrm>
            <a:off x="5410200" y="3975100"/>
            <a:ext cx="1295400" cy="596900"/>
          </a:xfrm>
          <a:custGeom>
            <a:avLst/>
            <a:gdLst>
              <a:gd name="T0" fmla="*/ 0 w 816"/>
              <a:gd name="T1" fmla="*/ 232 h 376"/>
              <a:gd name="T2" fmla="*/ 96 w 816"/>
              <a:gd name="T3" fmla="*/ 88 h 376"/>
              <a:gd name="T4" fmla="*/ 192 w 816"/>
              <a:gd name="T5" fmla="*/ 328 h 376"/>
              <a:gd name="T6" fmla="*/ 384 w 816"/>
              <a:gd name="T7" fmla="*/ 40 h 376"/>
              <a:gd name="T8" fmla="*/ 480 w 816"/>
              <a:gd name="T9" fmla="*/ 376 h 376"/>
              <a:gd name="T10" fmla="*/ 672 w 816"/>
              <a:gd name="T11" fmla="*/ 40 h 376"/>
              <a:gd name="T12" fmla="*/ 816 w 816"/>
              <a:gd name="T13" fmla="*/ 13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9284" name="Object 20"/>
          <p:cNvGraphicFramePr>
            <a:graphicFrameLocks noChangeAspect="1"/>
          </p:cNvGraphicFramePr>
          <p:nvPr/>
        </p:nvGraphicFramePr>
        <p:xfrm>
          <a:off x="5873750" y="30988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5" name="Equation" r:id="rId7" imgW="723600" imgH="571320" progId="Equation.3">
                  <p:embed/>
                </p:oleObj>
              </mc:Choice>
              <mc:Fallback>
                <p:oleObj name="Equation" r:id="rId7" imgW="723600" imgH="57132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0" y="30988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9291" name="Group 27"/>
          <p:cNvGrpSpPr>
            <a:grpSpLocks/>
          </p:cNvGrpSpPr>
          <p:nvPr/>
        </p:nvGrpSpPr>
        <p:grpSpPr bwMode="auto">
          <a:xfrm>
            <a:off x="3733800" y="3886200"/>
            <a:ext cx="1295400" cy="457200"/>
            <a:chOff x="2112" y="2448"/>
            <a:chExt cx="816" cy="288"/>
          </a:xfrm>
        </p:grpSpPr>
        <p:sp>
          <p:nvSpPr>
            <p:cNvPr id="139282" name="Line 18"/>
            <p:cNvSpPr>
              <a:spLocks noChangeShapeType="1"/>
            </p:cNvSpPr>
            <p:nvPr/>
          </p:nvSpPr>
          <p:spPr bwMode="auto">
            <a:xfrm>
              <a:off x="2112" y="273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39289" name="Object 25"/>
            <p:cNvGraphicFramePr>
              <a:graphicFrameLocks noChangeAspect="1"/>
            </p:cNvGraphicFramePr>
            <p:nvPr/>
          </p:nvGraphicFramePr>
          <p:xfrm>
            <a:off x="2448" y="2448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76" name="Equation" r:id="rId9" imgW="304560" imgH="380880" progId="Equation.3">
                    <p:embed/>
                  </p:oleObj>
                </mc:Choice>
                <mc:Fallback>
                  <p:oleObj name="Equation" r:id="rId9" imgW="304560" imgH="3808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448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9292" name="Group 28"/>
          <p:cNvGrpSpPr>
            <a:grpSpLocks/>
          </p:cNvGrpSpPr>
          <p:nvPr/>
        </p:nvGrpSpPr>
        <p:grpSpPr bwMode="auto">
          <a:xfrm>
            <a:off x="7162800" y="3886200"/>
            <a:ext cx="1447800" cy="762000"/>
            <a:chOff x="4272" y="2448"/>
            <a:chExt cx="912" cy="480"/>
          </a:xfrm>
        </p:grpSpPr>
        <p:sp>
          <p:nvSpPr>
            <p:cNvPr id="139285" name="Oval 21"/>
            <p:cNvSpPr>
              <a:spLocks noChangeArrowheads="1"/>
            </p:cNvSpPr>
            <p:nvPr/>
          </p:nvSpPr>
          <p:spPr bwMode="auto">
            <a:xfrm>
              <a:off x="4896" y="26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86" name="Oval 22"/>
            <p:cNvSpPr>
              <a:spLocks noChangeArrowheads="1"/>
            </p:cNvSpPr>
            <p:nvPr/>
          </p:nvSpPr>
          <p:spPr bwMode="auto">
            <a:xfrm>
              <a:off x="4848" y="259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88" name="Line 24"/>
            <p:cNvSpPr>
              <a:spLocks noChangeShapeType="1"/>
            </p:cNvSpPr>
            <p:nvPr/>
          </p:nvSpPr>
          <p:spPr bwMode="auto">
            <a:xfrm>
              <a:off x="4272" y="273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39290" name="Object 26"/>
            <p:cNvGraphicFramePr>
              <a:graphicFrameLocks noChangeAspect="1"/>
            </p:cNvGraphicFramePr>
            <p:nvPr/>
          </p:nvGraphicFramePr>
          <p:xfrm>
            <a:off x="4560" y="2448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77" name="Equation" r:id="rId11" imgW="304560" imgH="380880" progId="Equation.3">
                    <p:embed/>
                  </p:oleObj>
                </mc:Choice>
                <mc:Fallback>
                  <p:oleObj name="Equation" r:id="rId11" imgW="304560" imgH="3808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448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2852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9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  <a:p>
            <a:pPr marL="0" indent="0">
              <a:buNone/>
            </a:pPr>
            <a:r>
              <a:rPr lang="en-US" altLang="en-US" dirty="0"/>
              <a:t>NFA for</a:t>
            </a: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447800" y="4038600"/>
            <a:ext cx="22098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294" name="Oval 6"/>
          <p:cNvSpPr>
            <a:spLocks noChangeArrowheads="1"/>
          </p:cNvSpPr>
          <p:nvPr/>
        </p:nvSpPr>
        <p:spPr bwMode="auto">
          <a:xfrm>
            <a:off x="1828800" y="5029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295" name="Oval 7"/>
          <p:cNvSpPr>
            <a:spLocks noChangeArrowheads="1"/>
          </p:cNvSpPr>
          <p:nvPr/>
        </p:nvSpPr>
        <p:spPr bwMode="auto">
          <a:xfrm>
            <a:off x="2895600" y="5029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296" name="Line 8"/>
          <p:cNvSpPr>
            <a:spLocks noChangeShapeType="1"/>
          </p:cNvSpPr>
          <p:nvPr/>
        </p:nvSpPr>
        <p:spPr bwMode="auto">
          <a:xfrm>
            <a:off x="22098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297" name="Freeform 9"/>
          <p:cNvSpPr>
            <a:spLocks/>
          </p:cNvSpPr>
          <p:nvPr/>
        </p:nvSpPr>
        <p:spPr bwMode="auto">
          <a:xfrm>
            <a:off x="1739900" y="4406900"/>
            <a:ext cx="482600" cy="622300"/>
          </a:xfrm>
          <a:custGeom>
            <a:avLst/>
            <a:gdLst>
              <a:gd name="T0" fmla="*/ 104 w 304"/>
              <a:gd name="T1" fmla="*/ 392 h 392"/>
              <a:gd name="T2" fmla="*/ 8 w 304"/>
              <a:gd name="T3" fmla="*/ 152 h 392"/>
              <a:gd name="T4" fmla="*/ 152 w 304"/>
              <a:gd name="T5" fmla="*/ 8 h 392"/>
              <a:gd name="T6" fmla="*/ 296 w 304"/>
              <a:gd name="T7" fmla="*/ 104 h 392"/>
              <a:gd name="T8" fmla="*/ 200 w 304"/>
              <a:gd name="T9" fmla="*/ 392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298" name="Line 10"/>
          <p:cNvSpPr>
            <a:spLocks noChangeShapeType="1"/>
          </p:cNvSpPr>
          <p:nvPr/>
        </p:nvSpPr>
        <p:spPr bwMode="auto">
          <a:xfrm>
            <a:off x="914400" y="518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299" name="Oval 11"/>
          <p:cNvSpPr>
            <a:spLocks noChangeArrowheads="1"/>
          </p:cNvSpPr>
          <p:nvPr/>
        </p:nvSpPr>
        <p:spPr bwMode="auto">
          <a:xfrm>
            <a:off x="2819400" y="4953000"/>
            <a:ext cx="533400" cy="5334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0300" name="Object 12"/>
          <p:cNvGraphicFramePr>
            <a:graphicFrameLocks noChangeAspect="1"/>
          </p:cNvGraphicFramePr>
          <p:nvPr/>
        </p:nvGraphicFramePr>
        <p:xfrm>
          <a:off x="1600201" y="4191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1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1" y="4191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1" name="Object 13"/>
          <p:cNvGraphicFramePr>
            <a:graphicFrameLocks noChangeAspect="1"/>
          </p:cNvGraphicFramePr>
          <p:nvPr/>
        </p:nvGraphicFramePr>
        <p:xfrm>
          <a:off x="2362201" y="48006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2" name="Equation" r:id="rId5" imgW="253800" imgH="393480" progId="Equation.3">
                  <p:embed/>
                </p:oleObj>
              </mc:Choice>
              <mc:Fallback>
                <p:oleObj name="Equation" r:id="rId5" imgW="2538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48006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419600" y="4495800"/>
            <a:ext cx="30480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04" name="Oval 16"/>
          <p:cNvSpPr>
            <a:spLocks noChangeArrowheads="1"/>
          </p:cNvSpPr>
          <p:nvPr/>
        </p:nvSpPr>
        <p:spPr bwMode="auto">
          <a:xfrm>
            <a:off x="4724400" y="5029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05" name="Oval 17"/>
          <p:cNvSpPr>
            <a:spLocks noChangeArrowheads="1"/>
          </p:cNvSpPr>
          <p:nvPr/>
        </p:nvSpPr>
        <p:spPr bwMode="auto">
          <a:xfrm>
            <a:off x="6781800" y="5029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06" name="Line 18"/>
          <p:cNvSpPr>
            <a:spLocks noChangeShapeType="1"/>
          </p:cNvSpPr>
          <p:nvPr/>
        </p:nvSpPr>
        <p:spPr bwMode="auto">
          <a:xfrm>
            <a:off x="51054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08" name="Oval 20"/>
          <p:cNvSpPr>
            <a:spLocks noChangeArrowheads="1"/>
          </p:cNvSpPr>
          <p:nvPr/>
        </p:nvSpPr>
        <p:spPr bwMode="auto">
          <a:xfrm>
            <a:off x="6705600" y="4953000"/>
            <a:ext cx="533400" cy="5334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09" name="Oval 21"/>
          <p:cNvSpPr>
            <a:spLocks noChangeArrowheads="1"/>
          </p:cNvSpPr>
          <p:nvPr/>
        </p:nvSpPr>
        <p:spPr bwMode="auto">
          <a:xfrm>
            <a:off x="5715000" y="5029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10" name="Line 22"/>
          <p:cNvSpPr>
            <a:spLocks noChangeShapeType="1"/>
          </p:cNvSpPr>
          <p:nvPr/>
        </p:nvSpPr>
        <p:spPr bwMode="auto">
          <a:xfrm>
            <a:off x="60960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0311" name="Object 23"/>
          <p:cNvGraphicFramePr>
            <a:graphicFrameLocks noChangeAspect="1"/>
          </p:cNvGraphicFramePr>
          <p:nvPr/>
        </p:nvGraphicFramePr>
        <p:xfrm>
          <a:off x="6248401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3" name="Equation" r:id="rId7" imgW="266400" imgH="279360" progId="Equation.3">
                  <p:embed/>
                </p:oleObj>
              </mc:Choice>
              <mc:Fallback>
                <p:oleObj name="Equation" r:id="rId7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12" name="Object 24"/>
          <p:cNvGraphicFramePr>
            <a:graphicFrameLocks noChangeAspect="1"/>
          </p:cNvGraphicFramePr>
          <p:nvPr/>
        </p:nvGraphicFramePr>
        <p:xfrm>
          <a:off x="5257801" y="47244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4" name="Equation" r:id="rId8" imgW="253800" imgH="393480" progId="Equation.3">
                  <p:embed/>
                </p:oleObj>
              </mc:Choice>
              <mc:Fallback>
                <p:oleObj name="Equation" r:id="rId8" imgW="2538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47244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13" name="Object 25"/>
          <p:cNvGraphicFramePr>
            <a:graphicFrameLocks noChangeAspect="1"/>
          </p:cNvGraphicFramePr>
          <p:nvPr/>
        </p:nvGraphicFramePr>
        <p:xfrm>
          <a:off x="1517650" y="3238500"/>
          <a:ext cx="2095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5" name="Equation" r:id="rId9" imgW="2095200" imgH="723600" progId="Equation.3">
                  <p:embed/>
                </p:oleObj>
              </mc:Choice>
              <mc:Fallback>
                <p:oleObj name="Equation" r:id="rId9" imgW="2095200" imgH="723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3238500"/>
                        <a:ext cx="2095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14" name="Object 26"/>
          <p:cNvGraphicFramePr>
            <a:graphicFrameLocks noChangeAspect="1"/>
          </p:cNvGraphicFramePr>
          <p:nvPr/>
        </p:nvGraphicFramePr>
        <p:xfrm>
          <a:off x="4991100" y="3784600"/>
          <a:ext cx="1930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6" name="Equation" r:id="rId11" imgW="1930320" imgH="571320" progId="Equation.3">
                  <p:embed/>
                </p:oleObj>
              </mc:Choice>
              <mc:Fallback>
                <p:oleObj name="Equation" r:id="rId11" imgW="1930320" imgH="57132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3784600"/>
                        <a:ext cx="1930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1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842780"/>
              </p:ext>
            </p:extLst>
          </p:nvPr>
        </p:nvGraphicFramePr>
        <p:xfrm>
          <a:off x="2133600" y="2019300"/>
          <a:ext cx="5689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7" name="Equation" r:id="rId13" imgW="5689440" imgH="723600" progId="Equation.3">
                  <p:embed/>
                </p:oleObj>
              </mc:Choice>
              <mc:Fallback>
                <p:oleObj name="Equation" r:id="rId13" imgW="568944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019300"/>
                        <a:ext cx="5689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0322" name="Group 34"/>
          <p:cNvGrpSpPr>
            <a:grpSpLocks/>
          </p:cNvGrpSpPr>
          <p:nvPr/>
        </p:nvGrpSpPr>
        <p:grpSpPr bwMode="auto">
          <a:xfrm>
            <a:off x="3352800" y="4724400"/>
            <a:ext cx="1371600" cy="457200"/>
            <a:chOff x="1872" y="2976"/>
            <a:chExt cx="864" cy="288"/>
          </a:xfrm>
        </p:grpSpPr>
        <p:sp>
          <p:nvSpPr>
            <p:cNvPr id="140307" name="Line 19"/>
            <p:cNvSpPr>
              <a:spLocks noChangeShapeType="1"/>
            </p:cNvSpPr>
            <p:nvPr/>
          </p:nvSpPr>
          <p:spPr bwMode="auto">
            <a:xfrm>
              <a:off x="1872" y="326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40320" name="Object 32"/>
            <p:cNvGraphicFramePr>
              <a:graphicFrameLocks noChangeAspect="1"/>
            </p:cNvGraphicFramePr>
            <p:nvPr/>
          </p:nvGraphicFramePr>
          <p:xfrm>
            <a:off x="2160" y="2976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8" name="Equation" r:id="rId15" imgW="304560" imgH="380880" progId="Equation.3">
                    <p:embed/>
                  </p:oleObj>
                </mc:Choice>
                <mc:Fallback>
                  <p:oleObj name="Equation" r:id="rId15" imgW="304560" imgH="3808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976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0323" name="Group 35"/>
          <p:cNvGrpSpPr>
            <a:grpSpLocks/>
          </p:cNvGrpSpPr>
          <p:nvPr/>
        </p:nvGrpSpPr>
        <p:grpSpPr bwMode="auto">
          <a:xfrm>
            <a:off x="7239000" y="4724400"/>
            <a:ext cx="1447800" cy="762000"/>
            <a:chOff x="4320" y="2976"/>
            <a:chExt cx="912" cy="480"/>
          </a:xfrm>
        </p:grpSpPr>
        <p:sp>
          <p:nvSpPr>
            <p:cNvPr id="140316" name="Oval 28"/>
            <p:cNvSpPr>
              <a:spLocks noChangeArrowheads="1"/>
            </p:cNvSpPr>
            <p:nvPr/>
          </p:nvSpPr>
          <p:spPr bwMode="auto">
            <a:xfrm>
              <a:off x="4944" y="316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7" name="Oval 29"/>
            <p:cNvSpPr>
              <a:spLocks noChangeArrowheads="1"/>
            </p:cNvSpPr>
            <p:nvPr/>
          </p:nvSpPr>
          <p:spPr bwMode="auto">
            <a:xfrm>
              <a:off x="4896" y="312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9" name="Line 31"/>
            <p:cNvSpPr>
              <a:spLocks noChangeShapeType="1"/>
            </p:cNvSpPr>
            <p:nvPr/>
          </p:nvSpPr>
          <p:spPr bwMode="auto">
            <a:xfrm>
              <a:off x="4320" y="326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40321" name="Object 33"/>
            <p:cNvGraphicFramePr>
              <a:graphicFrameLocks noChangeAspect="1"/>
            </p:cNvGraphicFramePr>
            <p:nvPr/>
          </p:nvGraphicFramePr>
          <p:xfrm>
            <a:off x="4560" y="2976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9" name="Equation" r:id="rId17" imgW="304560" imgH="380880" progId="Equation.3">
                    <p:embed/>
                  </p:oleObj>
                </mc:Choice>
                <mc:Fallback>
                  <p:oleObj name="Equation" r:id="rId17" imgW="304560" imgH="3808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976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5619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0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Star Operation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NFA for </a:t>
            </a:r>
          </a:p>
        </p:txBody>
      </p:sp>
      <p:graphicFrame>
        <p:nvGraphicFramePr>
          <p:cNvPr id="141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367236"/>
              </p:ext>
            </p:extLst>
          </p:nvPr>
        </p:nvGraphicFramePr>
        <p:xfrm>
          <a:off x="1981200" y="1689100"/>
          <a:ext cx="685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3" name="Equation" r:id="rId3" imgW="685800" imgH="520560" progId="Equation.3">
                  <p:embed/>
                </p:oleObj>
              </mc:Choice>
              <mc:Fallback>
                <p:oleObj name="Equation" r:id="rId3" imgW="6858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689100"/>
                        <a:ext cx="685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3429000" y="31242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19" name="Oval 7"/>
          <p:cNvSpPr>
            <a:spLocks noChangeArrowheads="1"/>
          </p:cNvSpPr>
          <p:nvPr/>
        </p:nvSpPr>
        <p:spPr bwMode="auto">
          <a:xfrm>
            <a:off x="3657600" y="3657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20" name="Oval 8"/>
          <p:cNvSpPr>
            <a:spLocks noChangeArrowheads="1"/>
          </p:cNvSpPr>
          <p:nvPr/>
        </p:nvSpPr>
        <p:spPr bwMode="auto">
          <a:xfrm>
            <a:off x="5334000" y="3657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21" name="Oval 9"/>
          <p:cNvSpPr>
            <a:spLocks noChangeArrowheads="1"/>
          </p:cNvSpPr>
          <p:nvPr/>
        </p:nvSpPr>
        <p:spPr bwMode="auto">
          <a:xfrm>
            <a:off x="5257800" y="3581400"/>
            <a:ext cx="533400" cy="5334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22" name="Line 10"/>
          <p:cNvSpPr>
            <a:spLocks noChangeShapeType="1"/>
          </p:cNvSpPr>
          <p:nvPr/>
        </p:nvSpPr>
        <p:spPr bwMode="auto">
          <a:xfrm>
            <a:off x="1676400" y="3810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23" name="Freeform 11"/>
          <p:cNvSpPr>
            <a:spLocks/>
          </p:cNvSpPr>
          <p:nvPr/>
        </p:nvSpPr>
        <p:spPr bwMode="auto">
          <a:xfrm>
            <a:off x="4038600" y="3441700"/>
            <a:ext cx="1295400" cy="596900"/>
          </a:xfrm>
          <a:custGeom>
            <a:avLst/>
            <a:gdLst>
              <a:gd name="T0" fmla="*/ 0 w 816"/>
              <a:gd name="T1" fmla="*/ 232 h 376"/>
              <a:gd name="T2" fmla="*/ 96 w 816"/>
              <a:gd name="T3" fmla="*/ 88 h 376"/>
              <a:gd name="T4" fmla="*/ 192 w 816"/>
              <a:gd name="T5" fmla="*/ 328 h 376"/>
              <a:gd name="T6" fmla="*/ 384 w 816"/>
              <a:gd name="T7" fmla="*/ 40 h 376"/>
              <a:gd name="T8" fmla="*/ 480 w 816"/>
              <a:gd name="T9" fmla="*/ 376 h 376"/>
              <a:gd name="T10" fmla="*/ 672 w 816"/>
              <a:gd name="T11" fmla="*/ 40 h 376"/>
              <a:gd name="T12" fmla="*/ 816 w 816"/>
              <a:gd name="T13" fmla="*/ 13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1324" name="Object 12"/>
          <p:cNvGraphicFramePr>
            <a:graphicFrameLocks noChangeAspect="1"/>
          </p:cNvGraphicFramePr>
          <p:nvPr/>
        </p:nvGraphicFramePr>
        <p:xfrm>
          <a:off x="4267201" y="2438400"/>
          <a:ext cx="6445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4" name="Equation" r:id="rId5" imgW="647640" imgH="571320" progId="Equation.3">
                  <p:embed/>
                </p:oleObj>
              </mc:Choice>
              <mc:Fallback>
                <p:oleObj name="Equation" r:id="rId5" imgW="647640" imgH="57132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1" y="2438400"/>
                        <a:ext cx="6445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6" name="Freeform 14"/>
          <p:cNvSpPr>
            <a:spLocks/>
          </p:cNvSpPr>
          <p:nvPr/>
        </p:nvSpPr>
        <p:spPr bwMode="auto">
          <a:xfrm>
            <a:off x="2438400" y="4038600"/>
            <a:ext cx="4953000" cy="2209800"/>
          </a:xfrm>
          <a:custGeom>
            <a:avLst/>
            <a:gdLst>
              <a:gd name="T0" fmla="*/ 1104 w 1160"/>
              <a:gd name="T1" fmla="*/ 48 h 1320"/>
              <a:gd name="T2" fmla="*/ 1008 w 1160"/>
              <a:gd name="T3" fmla="*/ 1008 h 1320"/>
              <a:gd name="T4" fmla="*/ 192 w 1160"/>
              <a:gd name="T5" fmla="*/ 1152 h 1320"/>
              <a:gd name="T6" fmla="*/ 0 w 1160"/>
              <a:gd name="T7" fmla="*/ 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60" h="1320">
                <a:moveTo>
                  <a:pt x="1104" y="48"/>
                </a:moveTo>
                <a:cubicBezTo>
                  <a:pt x="1132" y="436"/>
                  <a:pt x="1160" y="824"/>
                  <a:pt x="1008" y="1008"/>
                </a:cubicBezTo>
                <a:cubicBezTo>
                  <a:pt x="856" y="1192"/>
                  <a:pt x="360" y="1320"/>
                  <a:pt x="192" y="1152"/>
                </a:cubicBezTo>
                <a:cubicBezTo>
                  <a:pt x="24" y="984"/>
                  <a:pt x="12" y="492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1328" name="Object 16"/>
          <p:cNvGraphicFramePr>
            <a:graphicFrameLocks noChangeAspect="1"/>
          </p:cNvGraphicFramePr>
          <p:nvPr/>
        </p:nvGraphicFramePr>
        <p:xfrm>
          <a:off x="4419600" y="5715000"/>
          <a:ext cx="5286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5" name="Equation" r:id="rId7" imgW="304560" imgH="380880" progId="Equation.3">
                  <p:embed/>
                </p:oleObj>
              </mc:Choice>
              <mc:Fallback>
                <p:oleObj name="Equation" r:id="rId7" imgW="3045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715000"/>
                        <a:ext cx="5286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5" name="Freeform 13"/>
          <p:cNvSpPr>
            <a:spLocks/>
          </p:cNvSpPr>
          <p:nvPr/>
        </p:nvSpPr>
        <p:spPr bwMode="auto">
          <a:xfrm>
            <a:off x="2438400" y="1752600"/>
            <a:ext cx="4724400" cy="1905000"/>
          </a:xfrm>
          <a:custGeom>
            <a:avLst/>
            <a:gdLst>
              <a:gd name="T0" fmla="*/ 8 w 1112"/>
              <a:gd name="T1" fmla="*/ 872 h 872"/>
              <a:gd name="T2" fmla="*/ 152 w 1112"/>
              <a:gd name="T3" fmla="*/ 200 h 872"/>
              <a:gd name="T4" fmla="*/ 920 w 1112"/>
              <a:gd name="T5" fmla="*/ 104 h 872"/>
              <a:gd name="T6" fmla="*/ 1112 w 1112"/>
              <a:gd name="T7" fmla="*/ 824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2" h="872">
                <a:moveTo>
                  <a:pt x="8" y="872"/>
                </a:moveTo>
                <a:cubicBezTo>
                  <a:pt x="4" y="600"/>
                  <a:pt x="0" y="328"/>
                  <a:pt x="152" y="200"/>
                </a:cubicBezTo>
                <a:cubicBezTo>
                  <a:pt x="304" y="72"/>
                  <a:pt x="760" y="0"/>
                  <a:pt x="920" y="104"/>
                </a:cubicBezTo>
                <a:cubicBezTo>
                  <a:pt x="1080" y="208"/>
                  <a:pt x="1096" y="516"/>
                  <a:pt x="1112" y="8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1327" name="Object 15"/>
          <p:cNvGraphicFramePr>
            <a:graphicFrameLocks noChangeAspect="1"/>
          </p:cNvGraphicFramePr>
          <p:nvPr/>
        </p:nvGraphicFramePr>
        <p:xfrm>
          <a:off x="4648201" y="14478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6" name="Equation" r:id="rId9" imgW="304560" imgH="380880" progId="Equation.3">
                  <p:embed/>
                </p:oleObj>
              </mc:Choice>
              <mc:Fallback>
                <p:oleObj name="Equation" r:id="rId9" imgW="3045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14478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9" name="Object 17"/>
          <p:cNvGraphicFramePr>
            <a:graphicFrameLocks noChangeAspect="1"/>
          </p:cNvGraphicFramePr>
          <p:nvPr/>
        </p:nvGraphicFramePr>
        <p:xfrm>
          <a:off x="7467600" y="1981200"/>
          <a:ext cx="1549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7" name="Equation" r:id="rId10" imgW="1549080" imgH="571320" progId="Equation.3">
                  <p:embed/>
                </p:oleObj>
              </mc:Choice>
              <mc:Fallback>
                <p:oleObj name="Equation" r:id="rId10" imgW="1549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981200"/>
                        <a:ext cx="1549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32" name="Oval 20"/>
          <p:cNvSpPr>
            <a:spLocks noChangeArrowheads="1"/>
          </p:cNvSpPr>
          <p:nvPr/>
        </p:nvSpPr>
        <p:spPr bwMode="auto">
          <a:xfrm>
            <a:off x="2286000" y="3657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33" name="Line 21"/>
          <p:cNvSpPr>
            <a:spLocks noChangeShapeType="1"/>
          </p:cNvSpPr>
          <p:nvPr/>
        </p:nvSpPr>
        <p:spPr bwMode="auto">
          <a:xfrm>
            <a:off x="2667000" y="3810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1334" name="Object 22"/>
          <p:cNvGraphicFramePr>
            <a:graphicFrameLocks noChangeAspect="1"/>
          </p:cNvGraphicFramePr>
          <p:nvPr/>
        </p:nvGraphicFramePr>
        <p:xfrm>
          <a:off x="2743201" y="33528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8" name="Equation" r:id="rId12" imgW="304560" imgH="380880" progId="Equation.3">
                  <p:embed/>
                </p:oleObj>
              </mc:Choice>
              <mc:Fallback>
                <p:oleObj name="Equation" r:id="rId12" imgW="3045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33528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35" name="Oval 23"/>
          <p:cNvSpPr>
            <a:spLocks noChangeArrowheads="1"/>
          </p:cNvSpPr>
          <p:nvPr/>
        </p:nvSpPr>
        <p:spPr bwMode="auto">
          <a:xfrm>
            <a:off x="7010400" y="3657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36" name="Oval 24"/>
          <p:cNvSpPr>
            <a:spLocks noChangeArrowheads="1"/>
          </p:cNvSpPr>
          <p:nvPr/>
        </p:nvSpPr>
        <p:spPr bwMode="auto">
          <a:xfrm>
            <a:off x="69342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37" name="Line 25"/>
          <p:cNvSpPr>
            <a:spLocks noChangeShapeType="1"/>
          </p:cNvSpPr>
          <p:nvPr/>
        </p:nvSpPr>
        <p:spPr bwMode="auto">
          <a:xfrm>
            <a:off x="5791200" y="3810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1338" name="Object 26"/>
          <p:cNvGraphicFramePr>
            <a:graphicFrameLocks noChangeAspect="1"/>
          </p:cNvGraphicFramePr>
          <p:nvPr/>
        </p:nvGraphicFramePr>
        <p:xfrm>
          <a:off x="6248401" y="34290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9" name="Equation" r:id="rId13" imgW="304560" imgH="380880" progId="Equation.3">
                  <p:embed/>
                </p:oleObj>
              </mc:Choice>
              <mc:Fallback>
                <p:oleObj name="Equation" r:id="rId13" imgW="3045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34290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6401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NFA </a:t>
            </a:r>
            <a:r>
              <a:rPr lang="en-US" altLang="en-US" dirty="0"/>
              <a:t>for</a:t>
            </a:r>
          </a:p>
        </p:txBody>
      </p:sp>
      <p:graphicFrame>
        <p:nvGraphicFramePr>
          <p:cNvPr id="142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825204"/>
              </p:ext>
            </p:extLst>
          </p:nvPr>
        </p:nvGraphicFramePr>
        <p:xfrm>
          <a:off x="2286000" y="1600200"/>
          <a:ext cx="2590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" name="Equation" r:id="rId3" imgW="2590560" imgH="723600" progId="Equation.3">
                  <p:embed/>
                </p:oleObj>
              </mc:Choice>
              <mc:Fallback>
                <p:oleObj name="Equation" r:id="rId3" imgW="259056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600200"/>
                        <a:ext cx="2590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2" name="Rectangle 6"/>
          <p:cNvSpPr>
            <a:spLocks noChangeArrowheads="1"/>
          </p:cNvSpPr>
          <p:nvPr/>
        </p:nvSpPr>
        <p:spPr bwMode="auto">
          <a:xfrm>
            <a:off x="3492500" y="3886200"/>
            <a:ext cx="22098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3" name="Oval 7"/>
          <p:cNvSpPr>
            <a:spLocks noChangeArrowheads="1"/>
          </p:cNvSpPr>
          <p:nvPr/>
        </p:nvSpPr>
        <p:spPr bwMode="auto">
          <a:xfrm>
            <a:off x="3873500" y="4876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4" name="Oval 8"/>
          <p:cNvSpPr>
            <a:spLocks noChangeArrowheads="1"/>
          </p:cNvSpPr>
          <p:nvPr/>
        </p:nvSpPr>
        <p:spPr bwMode="auto">
          <a:xfrm>
            <a:off x="4940300" y="4876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5" name="Line 9"/>
          <p:cNvSpPr>
            <a:spLocks noChangeShapeType="1"/>
          </p:cNvSpPr>
          <p:nvPr/>
        </p:nvSpPr>
        <p:spPr bwMode="auto">
          <a:xfrm>
            <a:off x="4254500" y="502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6" name="Freeform 10"/>
          <p:cNvSpPr>
            <a:spLocks/>
          </p:cNvSpPr>
          <p:nvPr/>
        </p:nvSpPr>
        <p:spPr bwMode="auto">
          <a:xfrm>
            <a:off x="3784600" y="4254500"/>
            <a:ext cx="482600" cy="622300"/>
          </a:xfrm>
          <a:custGeom>
            <a:avLst/>
            <a:gdLst>
              <a:gd name="T0" fmla="*/ 104 w 304"/>
              <a:gd name="T1" fmla="*/ 392 h 392"/>
              <a:gd name="T2" fmla="*/ 8 w 304"/>
              <a:gd name="T3" fmla="*/ 152 h 392"/>
              <a:gd name="T4" fmla="*/ 152 w 304"/>
              <a:gd name="T5" fmla="*/ 8 h 392"/>
              <a:gd name="T6" fmla="*/ 296 w 304"/>
              <a:gd name="T7" fmla="*/ 104 h 392"/>
              <a:gd name="T8" fmla="*/ 200 w 304"/>
              <a:gd name="T9" fmla="*/ 392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8" name="Oval 12"/>
          <p:cNvSpPr>
            <a:spLocks noChangeArrowheads="1"/>
          </p:cNvSpPr>
          <p:nvPr/>
        </p:nvSpPr>
        <p:spPr bwMode="auto">
          <a:xfrm>
            <a:off x="4864100" y="4800600"/>
            <a:ext cx="533400" cy="5334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2349" name="Object 13"/>
          <p:cNvGraphicFramePr>
            <a:graphicFrameLocks noChangeAspect="1"/>
          </p:cNvGraphicFramePr>
          <p:nvPr/>
        </p:nvGraphicFramePr>
        <p:xfrm>
          <a:off x="3644901" y="4038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1" y="4038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50" name="Object 14"/>
          <p:cNvGraphicFramePr>
            <a:graphicFrameLocks noChangeAspect="1"/>
          </p:cNvGraphicFramePr>
          <p:nvPr/>
        </p:nvGraphicFramePr>
        <p:xfrm>
          <a:off x="4406901" y="46482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" name="Equation" r:id="rId7" imgW="253800" imgH="393480" progId="Equation.3">
                  <p:embed/>
                </p:oleObj>
              </mc:Choice>
              <mc:Fallback>
                <p:oleObj name="Equation" r:id="rId7" imgW="2538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1" y="46482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55" name="Object 19"/>
          <p:cNvGraphicFramePr>
            <a:graphicFrameLocks noChangeAspect="1"/>
          </p:cNvGraphicFramePr>
          <p:nvPr/>
        </p:nvGraphicFramePr>
        <p:xfrm>
          <a:off x="3733800" y="3124200"/>
          <a:ext cx="2095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1" name="Equation" r:id="rId9" imgW="2095200" imgH="723600" progId="Equation.3">
                  <p:embed/>
                </p:oleObj>
              </mc:Choice>
              <mc:Fallback>
                <p:oleObj name="Equation" r:id="rId9" imgW="2095200" imgH="723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124200"/>
                        <a:ext cx="2095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59" name="Line 23"/>
          <p:cNvSpPr>
            <a:spLocks noChangeShapeType="1"/>
          </p:cNvSpPr>
          <p:nvPr/>
        </p:nvSpPr>
        <p:spPr bwMode="auto">
          <a:xfrm>
            <a:off x="1905000" y="502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60" name="Oval 24"/>
          <p:cNvSpPr>
            <a:spLocks noChangeArrowheads="1"/>
          </p:cNvSpPr>
          <p:nvPr/>
        </p:nvSpPr>
        <p:spPr bwMode="auto">
          <a:xfrm>
            <a:off x="2514600" y="4876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61" name="Line 25"/>
          <p:cNvSpPr>
            <a:spLocks noChangeShapeType="1"/>
          </p:cNvSpPr>
          <p:nvPr/>
        </p:nvSpPr>
        <p:spPr bwMode="auto">
          <a:xfrm>
            <a:off x="2895600" y="5029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2362" name="Object 26"/>
          <p:cNvGraphicFramePr>
            <a:graphicFrameLocks noChangeAspect="1"/>
          </p:cNvGraphicFramePr>
          <p:nvPr/>
        </p:nvGraphicFramePr>
        <p:xfrm>
          <a:off x="2971801" y="45720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2" name="Equation" r:id="rId11" imgW="304560" imgH="380880" progId="Equation.3">
                  <p:embed/>
                </p:oleObj>
              </mc:Choice>
              <mc:Fallback>
                <p:oleObj name="Equation" r:id="rId11" imgW="3045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45720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63" name="Freeform 27"/>
          <p:cNvSpPr>
            <a:spLocks/>
          </p:cNvSpPr>
          <p:nvPr/>
        </p:nvSpPr>
        <p:spPr bwMode="auto">
          <a:xfrm>
            <a:off x="2667000" y="2590800"/>
            <a:ext cx="4419600" cy="2286000"/>
          </a:xfrm>
          <a:custGeom>
            <a:avLst/>
            <a:gdLst>
              <a:gd name="T0" fmla="*/ 8 w 1112"/>
              <a:gd name="T1" fmla="*/ 872 h 872"/>
              <a:gd name="T2" fmla="*/ 152 w 1112"/>
              <a:gd name="T3" fmla="*/ 200 h 872"/>
              <a:gd name="T4" fmla="*/ 920 w 1112"/>
              <a:gd name="T5" fmla="*/ 104 h 872"/>
              <a:gd name="T6" fmla="*/ 1112 w 1112"/>
              <a:gd name="T7" fmla="*/ 824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2" h="872">
                <a:moveTo>
                  <a:pt x="8" y="872"/>
                </a:moveTo>
                <a:cubicBezTo>
                  <a:pt x="4" y="600"/>
                  <a:pt x="0" y="328"/>
                  <a:pt x="152" y="200"/>
                </a:cubicBezTo>
                <a:cubicBezTo>
                  <a:pt x="304" y="72"/>
                  <a:pt x="760" y="0"/>
                  <a:pt x="920" y="104"/>
                </a:cubicBezTo>
                <a:cubicBezTo>
                  <a:pt x="1080" y="208"/>
                  <a:pt x="1096" y="516"/>
                  <a:pt x="1112" y="8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2364" name="Object 28"/>
          <p:cNvGraphicFramePr>
            <a:graphicFrameLocks noChangeAspect="1"/>
          </p:cNvGraphicFramePr>
          <p:nvPr/>
        </p:nvGraphicFramePr>
        <p:xfrm>
          <a:off x="4876801" y="2362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3" name="Equation" r:id="rId13" imgW="304560" imgH="380880" progId="Equation.3">
                  <p:embed/>
                </p:oleObj>
              </mc:Choice>
              <mc:Fallback>
                <p:oleObj name="Equation" r:id="rId13" imgW="3045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1" y="2362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66" name="Freeform 30"/>
          <p:cNvSpPr>
            <a:spLocks/>
          </p:cNvSpPr>
          <p:nvPr/>
        </p:nvSpPr>
        <p:spPr bwMode="auto">
          <a:xfrm>
            <a:off x="2667000" y="5257800"/>
            <a:ext cx="4648200" cy="1371600"/>
          </a:xfrm>
          <a:custGeom>
            <a:avLst/>
            <a:gdLst>
              <a:gd name="T0" fmla="*/ 1104 w 1160"/>
              <a:gd name="T1" fmla="*/ 48 h 1320"/>
              <a:gd name="T2" fmla="*/ 1008 w 1160"/>
              <a:gd name="T3" fmla="*/ 1008 h 1320"/>
              <a:gd name="T4" fmla="*/ 192 w 1160"/>
              <a:gd name="T5" fmla="*/ 1152 h 1320"/>
              <a:gd name="T6" fmla="*/ 0 w 1160"/>
              <a:gd name="T7" fmla="*/ 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60" h="1320">
                <a:moveTo>
                  <a:pt x="1104" y="48"/>
                </a:moveTo>
                <a:cubicBezTo>
                  <a:pt x="1132" y="436"/>
                  <a:pt x="1160" y="824"/>
                  <a:pt x="1008" y="1008"/>
                </a:cubicBezTo>
                <a:cubicBezTo>
                  <a:pt x="856" y="1192"/>
                  <a:pt x="360" y="1320"/>
                  <a:pt x="192" y="1152"/>
                </a:cubicBezTo>
                <a:cubicBezTo>
                  <a:pt x="24" y="984"/>
                  <a:pt x="12" y="492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2368" name="Object 32"/>
          <p:cNvGraphicFramePr>
            <a:graphicFrameLocks noChangeAspect="1"/>
          </p:cNvGraphicFramePr>
          <p:nvPr/>
        </p:nvGraphicFramePr>
        <p:xfrm>
          <a:off x="4648200" y="6096000"/>
          <a:ext cx="5286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4" name="Equation" r:id="rId14" imgW="304560" imgH="380880" progId="Equation.3">
                  <p:embed/>
                </p:oleObj>
              </mc:Choice>
              <mc:Fallback>
                <p:oleObj name="Equation" r:id="rId14" imgW="3045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6096000"/>
                        <a:ext cx="5286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69" name="Oval 33"/>
          <p:cNvSpPr>
            <a:spLocks noChangeArrowheads="1"/>
          </p:cNvSpPr>
          <p:nvPr/>
        </p:nvSpPr>
        <p:spPr bwMode="auto">
          <a:xfrm>
            <a:off x="6934200" y="4876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70" name="Oval 34"/>
          <p:cNvSpPr>
            <a:spLocks noChangeArrowheads="1"/>
          </p:cNvSpPr>
          <p:nvPr/>
        </p:nvSpPr>
        <p:spPr bwMode="auto">
          <a:xfrm>
            <a:off x="6858000" y="4800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71" name="Line 35"/>
          <p:cNvSpPr>
            <a:spLocks noChangeShapeType="1"/>
          </p:cNvSpPr>
          <p:nvPr/>
        </p:nvSpPr>
        <p:spPr bwMode="auto">
          <a:xfrm flipV="1">
            <a:off x="5410200" y="5029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2372" name="Object 36"/>
          <p:cNvGraphicFramePr>
            <a:graphicFrameLocks noChangeAspect="1"/>
          </p:cNvGraphicFramePr>
          <p:nvPr/>
        </p:nvGraphicFramePr>
        <p:xfrm>
          <a:off x="6096001" y="45720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5" name="Equation" r:id="rId15" imgW="304560" imgH="380880" progId="Equation.3">
                  <p:embed/>
                </p:oleObj>
              </mc:Choice>
              <mc:Fallback>
                <p:oleObj name="Equation" r:id="rId15" imgW="304560" imgH="380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45720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0271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286000"/>
            <a:ext cx="7772400" cy="1143000"/>
          </a:xfrm>
        </p:spPr>
        <p:txBody>
          <a:bodyPr anchor="ctr"/>
          <a:lstStyle/>
          <a:p>
            <a:r>
              <a:rPr lang="en-US" altLang="en-US" dirty="0"/>
              <a:t>Regular Expressions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</p:spPr>
        <p:txBody>
          <a:bodyPr/>
          <a:lstStyle/>
          <a:p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5460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Regular Expressions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Regular expressions </a:t>
            </a:r>
            <a:r>
              <a:rPr lang="en-US" altLang="en-US" dirty="0" smtClean="0"/>
              <a:t>describe </a:t>
            </a:r>
            <a:r>
              <a:rPr lang="en-US" altLang="en-US" dirty="0"/>
              <a:t>regular languages  </a:t>
            </a:r>
          </a:p>
          <a:p>
            <a:r>
              <a:rPr lang="en-US" altLang="en-US" dirty="0" smtClean="0"/>
              <a:t>Example</a:t>
            </a:r>
            <a:r>
              <a:rPr lang="en-US" altLang="en-US" dirty="0"/>
              <a:t>:</a:t>
            </a:r>
          </a:p>
          <a:p>
            <a:r>
              <a:rPr lang="en-US" altLang="en-US" dirty="0" smtClean="0"/>
              <a:t>Describes </a:t>
            </a:r>
            <a:r>
              <a:rPr lang="en-US" altLang="en-US" dirty="0"/>
              <a:t>the language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graphicFrame>
        <p:nvGraphicFramePr>
          <p:cNvPr id="150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480401"/>
              </p:ext>
            </p:extLst>
          </p:nvPr>
        </p:nvGraphicFramePr>
        <p:xfrm>
          <a:off x="2743200" y="2286000"/>
          <a:ext cx="2108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" name="Equation" r:id="rId4" imgW="2108160" imgH="533160" progId="Equation.3">
                  <p:embed/>
                </p:oleObj>
              </mc:Choice>
              <mc:Fallback>
                <p:oleObj name="Equation" r:id="rId4" imgW="21081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86000"/>
                        <a:ext cx="2108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062989"/>
              </p:ext>
            </p:extLst>
          </p:nvPr>
        </p:nvGraphicFramePr>
        <p:xfrm>
          <a:off x="1905000" y="3581400"/>
          <a:ext cx="66944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" name="Equation" r:id="rId6" imgW="6692760" imgH="558720" progId="Equation.3">
                  <p:embed/>
                </p:oleObj>
              </mc:Choice>
              <mc:Fallback>
                <p:oleObj name="Equation" r:id="rId6" imgW="669276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581400"/>
                        <a:ext cx="669448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0287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Recursive Definition</a:t>
            </a:r>
          </a:p>
        </p:txBody>
      </p:sp>
      <p:graphicFrame>
        <p:nvGraphicFramePr>
          <p:cNvPr id="151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606021"/>
              </p:ext>
            </p:extLst>
          </p:nvPr>
        </p:nvGraphicFramePr>
        <p:xfrm>
          <a:off x="4876800" y="990601"/>
          <a:ext cx="2082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" name="Equation" r:id="rId3" imgW="2082600" imgH="533160" progId="Equation.3">
                  <p:embed/>
                </p:oleObj>
              </mc:Choice>
              <mc:Fallback>
                <p:oleObj name="Equation" r:id="rId3" imgW="20826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990601"/>
                        <a:ext cx="2082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9" name="Object 7"/>
          <p:cNvGraphicFramePr>
            <a:graphicFrameLocks noChangeAspect="1"/>
          </p:cNvGraphicFramePr>
          <p:nvPr/>
        </p:nvGraphicFramePr>
        <p:xfrm>
          <a:off x="2228850" y="3321050"/>
          <a:ext cx="11684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3" name="Equation" r:id="rId5" imgW="1168200" imgH="2895480" progId="Equation.3">
                  <p:embed/>
                </p:oleObj>
              </mc:Choice>
              <mc:Fallback>
                <p:oleObj name="Equation" r:id="rId5" imgW="1168200" imgH="289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3321050"/>
                        <a:ext cx="1168400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1566" name="Group 14"/>
          <p:cNvGrpSpPr>
            <a:grpSpLocks/>
          </p:cNvGrpSpPr>
          <p:nvPr/>
        </p:nvGrpSpPr>
        <p:grpSpPr bwMode="auto">
          <a:xfrm>
            <a:off x="3505200" y="3429000"/>
            <a:ext cx="4273551" cy="2743200"/>
            <a:chOff x="1968" y="2160"/>
            <a:chExt cx="2692" cy="1728"/>
          </a:xfrm>
        </p:grpSpPr>
        <p:sp>
          <p:nvSpPr>
            <p:cNvPr id="151560" name="AutoShape 8"/>
            <p:cNvSpPr>
              <a:spLocks/>
            </p:cNvSpPr>
            <p:nvPr/>
          </p:nvSpPr>
          <p:spPr bwMode="auto">
            <a:xfrm>
              <a:off x="1968" y="2160"/>
              <a:ext cx="336" cy="1728"/>
            </a:xfrm>
            <a:prstGeom prst="rightBrace">
              <a:avLst>
                <a:gd name="adj1" fmla="val 4285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61" name="Text Box 9"/>
            <p:cNvSpPr txBox="1">
              <a:spLocks noChangeArrowheads="1"/>
            </p:cNvSpPr>
            <p:nvPr/>
          </p:nvSpPr>
          <p:spPr bwMode="auto">
            <a:xfrm>
              <a:off x="2400" y="2832"/>
              <a:ext cx="22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/>
                <a:t>Are regular expressions</a:t>
              </a:r>
            </a:p>
          </p:txBody>
        </p:sp>
      </p:grpSp>
      <p:sp>
        <p:nvSpPr>
          <p:cNvPr id="151563" name="Text Box 11"/>
          <p:cNvSpPr txBox="1">
            <a:spLocks noChangeArrowheads="1"/>
          </p:cNvSpPr>
          <p:nvPr/>
        </p:nvSpPr>
        <p:spPr bwMode="auto">
          <a:xfrm>
            <a:off x="381000" y="914400"/>
            <a:ext cx="44766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Primitive regular expressions:</a:t>
            </a:r>
          </a:p>
        </p:txBody>
      </p:sp>
      <p:grpSp>
        <p:nvGrpSpPr>
          <p:cNvPr id="151565" name="Group 13"/>
          <p:cNvGrpSpPr>
            <a:grpSpLocks/>
          </p:cNvGrpSpPr>
          <p:nvPr/>
        </p:nvGrpSpPr>
        <p:grpSpPr bwMode="auto">
          <a:xfrm>
            <a:off x="381001" y="2057398"/>
            <a:ext cx="5484813" cy="596900"/>
            <a:chOff x="96" y="1280"/>
            <a:chExt cx="3455" cy="376"/>
          </a:xfrm>
        </p:grpSpPr>
        <p:graphicFrame>
          <p:nvGraphicFramePr>
            <p:cNvPr id="15155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325190"/>
                </p:ext>
              </p:extLst>
            </p:nvPr>
          </p:nvGraphicFramePr>
          <p:xfrm>
            <a:off x="3312" y="1296"/>
            <a:ext cx="23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4" name="Equation" r:id="rId7" imgW="380880" imgH="571320" progId="Equation.3">
                    <p:embed/>
                  </p:oleObj>
                </mc:Choice>
                <mc:Fallback>
                  <p:oleObj name="Equation" r:id="rId7" imgW="38088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296"/>
                          <a:ext cx="239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5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0694476"/>
                </p:ext>
              </p:extLst>
            </p:nvPr>
          </p:nvGraphicFramePr>
          <p:xfrm>
            <a:off x="2544" y="1280"/>
            <a:ext cx="19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5" name="Equation" r:id="rId9" imgW="304560" imgH="571320" progId="Equation.3">
                    <p:embed/>
                  </p:oleObj>
                </mc:Choice>
                <mc:Fallback>
                  <p:oleObj name="Equation" r:id="rId9" imgW="30456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280"/>
                          <a:ext cx="19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1564" name="Text Box 12"/>
            <p:cNvSpPr txBox="1">
              <a:spLocks noChangeArrowheads="1"/>
            </p:cNvSpPr>
            <p:nvPr/>
          </p:nvSpPr>
          <p:spPr bwMode="auto">
            <a:xfrm>
              <a:off x="96" y="1296"/>
              <a:ext cx="32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/>
                <a:t>Given regular expressions       and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204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Examples</a:t>
            </a:r>
          </a:p>
        </p:txBody>
      </p:sp>
      <p:graphicFrame>
        <p:nvGraphicFramePr>
          <p:cNvPr id="152580" name="Object 4"/>
          <p:cNvGraphicFramePr>
            <a:graphicFrameLocks noChangeAspect="1"/>
          </p:cNvGraphicFramePr>
          <p:nvPr/>
        </p:nvGraphicFramePr>
        <p:xfrm>
          <a:off x="5410200" y="1676400"/>
          <a:ext cx="3721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" name="Equation" r:id="rId3" imgW="3720960" imgH="558720" progId="Equation.3">
                  <p:embed/>
                </p:oleObj>
              </mc:Choice>
              <mc:Fallback>
                <p:oleObj name="Equation" r:id="rId3" imgW="372096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676400"/>
                        <a:ext cx="37211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746126" y="1625600"/>
            <a:ext cx="32442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A regular expression:</a:t>
            </a:r>
          </a:p>
        </p:txBody>
      </p:sp>
      <p:grpSp>
        <p:nvGrpSpPr>
          <p:cNvPr id="152585" name="Group 9"/>
          <p:cNvGrpSpPr>
            <a:grpSpLocks/>
          </p:cNvGrpSpPr>
          <p:nvPr/>
        </p:nvGrpSpPr>
        <p:grpSpPr bwMode="auto">
          <a:xfrm>
            <a:off x="669926" y="3886197"/>
            <a:ext cx="7280275" cy="558800"/>
            <a:chOff x="182" y="2448"/>
            <a:chExt cx="4586" cy="352"/>
          </a:xfrm>
        </p:grpSpPr>
        <p:graphicFrame>
          <p:nvGraphicFramePr>
            <p:cNvPr id="152581" name="Object 5"/>
            <p:cNvGraphicFramePr>
              <a:graphicFrameLocks noChangeAspect="1"/>
            </p:cNvGraphicFramePr>
            <p:nvPr/>
          </p:nvGraphicFramePr>
          <p:xfrm>
            <a:off x="3696" y="2448"/>
            <a:ext cx="1072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5" name="Equation" r:id="rId5" imgW="1701720" imgH="558720" progId="Equation.3">
                    <p:embed/>
                  </p:oleObj>
                </mc:Choice>
                <mc:Fallback>
                  <p:oleObj name="Equation" r:id="rId5" imgW="1701720" imgH="558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448"/>
                          <a:ext cx="1072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2584" name="Text Box 8"/>
            <p:cNvSpPr txBox="1">
              <a:spLocks noChangeArrowheads="1"/>
            </p:cNvSpPr>
            <p:nvPr/>
          </p:nvSpPr>
          <p:spPr bwMode="auto">
            <a:xfrm>
              <a:off x="182" y="2464"/>
              <a:ext cx="241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/>
                <a:t>Not a regular expression: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221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Languages of Regular Expressions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        </a:t>
            </a:r>
          </a:p>
          <a:p>
            <a:pPr marL="0" indent="0">
              <a:buNone/>
            </a:pPr>
            <a:r>
              <a:rPr lang="en-US" altLang="en-US" dirty="0"/>
              <a:t>        </a:t>
            </a:r>
            <a:r>
              <a:rPr lang="en-US" altLang="en-US" dirty="0" smtClean="0"/>
              <a:t>   :   </a:t>
            </a:r>
            <a:r>
              <a:rPr lang="en-US" altLang="en-US" dirty="0"/>
              <a:t>language of regular expression</a:t>
            </a:r>
          </a:p>
          <a:p>
            <a:endParaRPr lang="en-US" altLang="en-US" dirty="0"/>
          </a:p>
          <a:p>
            <a:r>
              <a:rPr lang="en-US" altLang="en-US" dirty="0" smtClean="0"/>
              <a:t>Example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graphicFrame>
        <p:nvGraphicFramePr>
          <p:cNvPr id="153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78673"/>
              </p:ext>
            </p:extLst>
          </p:nvPr>
        </p:nvGraphicFramePr>
        <p:xfrm>
          <a:off x="638175" y="2260600"/>
          <a:ext cx="8858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9" name="Equation" r:id="rId3" imgW="888840" imgH="558720" progId="Equation.3">
                  <p:embed/>
                </p:oleObj>
              </mc:Choice>
              <mc:Fallback>
                <p:oleObj name="Equation" r:id="rId3" imgW="88884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2260600"/>
                        <a:ext cx="8858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273092"/>
              </p:ext>
            </p:extLst>
          </p:nvPr>
        </p:nvGraphicFramePr>
        <p:xfrm>
          <a:off x="7162800" y="2376487"/>
          <a:ext cx="2524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0" name="Equation" r:id="rId5" imgW="253800" imgH="291960" progId="Equation.3">
                  <p:embed/>
                </p:oleObj>
              </mc:Choice>
              <mc:Fallback>
                <p:oleObj name="Equation" r:id="rId5" imgW="25380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376487"/>
                        <a:ext cx="2524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139904"/>
              </p:ext>
            </p:extLst>
          </p:nvPr>
        </p:nvGraphicFramePr>
        <p:xfrm>
          <a:off x="742950" y="4622800"/>
          <a:ext cx="79644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1" name="Equation" r:id="rId7" imgW="7962840" imgH="558720" progId="Equation.3">
                  <p:embed/>
                </p:oleObj>
              </mc:Choice>
              <mc:Fallback>
                <p:oleObj name="Equation" r:id="rId7" imgW="796284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4622800"/>
                        <a:ext cx="796448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1815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Definition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For </a:t>
            </a:r>
            <a:r>
              <a:rPr lang="en-US" altLang="en-US" dirty="0"/>
              <a:t>primitive regular expressions:</a:t>
            </a:r>
          </a:p>
        </p:txBody>
      </p:sp>
      <p:graphicFrame>
        <p:nvGraphicFramePr>
          <p:cNvPr id="154628" name="Object 4"/>
          <p:cNvGraphicFramePr>
            <a:graphicFrameLocks noChangeAspect="1"/>
          </p:cNvGraphicFramePr>
          <p:nvPr/>
        </p:nvGraphicFramePr>
        <p:xfrm>
          <a:off x="3581400" y="2438400"/>
          <a:ext cx="2120900" cy="360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1" name="Equation" r:id="rId3" imgW="2120760" imgH="3606480" progId="Equation.3">
                  <p:embed/>
                </p:oleObj>
              </mc:Choice>
              <mc:Fallback>
                <p:oleObj name="Equation" r:id="rId3" imgW="2120760" imgH="3606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438400"/>
                        <a:ext cx="2120900" cy="360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245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session, student will be able to </a:t>
            </a:r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Explain properties of regular languages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Understand regular expressions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Discuss languages of regular expressions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Explain equivalent regular expressions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74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Definition</a:t>
            </a:r>
            <a:endParaRPr lang="en-US" alt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For </a:t>
            </a:r>
            <a:r>
              <a:rPr lang="en-US" altLang="en-US" dirty="0"/>
              <a:t>regular expressions       and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graphicFrame>
        <p:nvGraphicFramePr>
          <p:cNvPr id="1556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140780"/>
              </p:ext>
            </p:extLst>
          </p:nvPr>
        </p:nvGraphicFramePr>
        <p:xfrm>
          <a:off x="4648200" y="1600200"/>
          <a:ext cx="304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" name="Equation" r:id="rId3" imgW="304560" imgH="571320" progId="Equation.3">
                  <p:embed/>
                </p:oleObj>
              </mc:Choice>
              <mc:Fallback>
                <p:oleObj name="Equation" r:id="rId3" imgW="30456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600200"/>
                        <a:ext cx="304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927848"/>
              </p:ext>
            </p:extLst>
          </p:nvPr>
        </p:nvGraphicFramePr>
        <p:xfrm>
          <a:off x="5867400" y="1562100"/>
          <a:ext cx="3794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" name="Equation" r:id="rId5" imgW="380880" imgH="571320" progId="Equation.3">
                  <p:embed/>
                </p:oleObj>
              </mc:Choice>
              <mc:Fallback>
                <p:oleObj name="Equation" r:id="rId5" imgW="3808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562100"/>
                        <a:ext cx="3794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4" name="Object 6"/>
          <p:cNvGraphicFramePr>
            <a:graphicFrameLocks noChangeAspect="1"/>
          </p:cNvGraphicFramePr>
          <p:nvPr/>
        </p:nvGraphicFramePr>
        <p:xfrm>
          <a:off x="2362200" y="2286000"/>
          <a:ext cx="4902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" name="Equation" r:id="rId7" imgW="4902120" imgH="571320" progId="Equation.3">
                  <p:embed/>
                </p:oleObj>
              </mc:Choice>
              <mc:Fallback>
                <p:oleObj name="Equation" r:id="rId7" imgW="490212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86000"/>
                        <a:ext cx="4902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6" name="Object 8"/>
          <p:cNvGraphicFramePr>
            <a:graphicFrameLocks noChangeAspect="1"/>
          </p:cNvGraphicFramePr>
          <p:nvPr/>
        </p:nvGraphicFramePr>
        <p:xfrm>
          <a:off x="2514600" y="3505200"/>
          <a:ext cx="4254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3" name="Equation" r:id="rId9" imgW="4254480" imgH="571320" progId="Equation.3">
                  <p:embed/>
                </p:oleObj>
              </mc:Choice>
              <mc:Fallback>
                <p:oleObj name="Equation" r:id="rId9" imgW="42544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05200"/>
                        <a:ext cx="4254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7" name="Object 9"/>
          <p:cNvGraphicFramePr>
            <a:graphicFrameLocks noChangeAspect="1"/>
          </p:cNvGraphicFramePr>
          <p:nvPr/>
        </p:nvGraphicFramePr>
        <p:xfrm>
          <a:off x="2819400" y="4648200"/>
          <a:ext cx="3340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4" name="Equation" r:id="rId11" imgW="3340080" imgH="571320" progId="Equation.3">
                  <p:embed/>
                </p:oleObj>
              </mc:Choice>
              <mc:Fallback>
                <p:oleObj name="Equation" r:id="rId11" imgW="3340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648200"/>
                        <a:ext cx="3340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8" name="Object 10"/>
          <p:cNvGraphicFramePr>
            <a:graphicFrameLocks noChangeAspect="1"/>
          </p:cNvGraphicFramePr>
          <p:nvPr/>
        </p:nvGraphicFramePr>
        <p:xfrm>
          <a:off x="2819400" y="5791200"/>
          <a:ext cx="2768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5" name="Equation" r:id="rId13" imgW="2768400" imgH="571320" progId="Equation.3">
                  <p:embed/>
                </p:oleObj>
              </mc:Choice>
              <mc:Fallback>
                <p:oleObj name="Equation" r:id="rId13" imgW="2768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791200"/>
                        <a:ext cx="2768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882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371600"/>
            <a:ext cx="8915400" cy="4525963"/>
          </a:xfrm>
        </p:spPr>
        <p:txBody>
          <a:bodyPr/>
          <a:lstStyle/>
          <a:p>
            <a:r>
              <a:rPr lang="en-US" altLang="en-US" dirty="0"/>
              <a:t>Regular expression:  </a:t>
            </a:r>
          </a:p>
        </p:txBody>
      </p:sp>
      <p:graphicFrame>
        <p:nvGraphicFramePr>
          <p:cNvPr id="156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833084"/>
              </p:ext>
            </p:extLst>
          </p:nvPr>
        </p:nvGraphicFramePr>
        <p:xfrm>
          <a:off x="4438650" y="1422400"/>
          <a:ext cx="2120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6" name="Equation" r:id="rId3" imgW="2120760" imgH="558720" progId="Equation.3">
                  <p:embed/>
                </p:oleObj>
              </mc:Choice>
              <mc:Fallback>
                <p:oleObj name="Equation" r:id="rId3" imgW="212076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1422400"/>
                        <a:ext cx="2120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7" name="Object 5"/>
          <p:cNvGraphicFramePr>
            <a:graphicFrameLocks noChangeAspect="1"/>
          </p:cNvGraphicFramePr>
          <p:nvPr/>
        </p:nvGraphicFramePr>
        <p:xfrm>
          <a:off x="762000" y="1981200"/>
          <a:ext cx="2768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7" name="Equation" r:id="rId5" imgW="2768400" imgH="558720" progId="Equation.3">
                  <p:embed/>
                </p:oleObj>
              </mc:Choice>
              <mc:Fallback>
                <p:oleObj name="Equation" r:id="rId5" imgW="276840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81200"/>
                        <a:ext cx="2768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0" name="Object 8"/>
          <p:cNvGraphicFramePr>
            <a:graphicFrameLocks noChangeAspect="1"/>
          </p:cNvGraphicFramePr>
          <p:nvPr/>
        </p:nvGraphicFramePr>
        <p:xfrm>
          <a:off x="3733800" y="1981200"/>
          <a:ext cx="3644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8" name="Equation" r:id="rId7" imgW="3644640" imgH="571320" progId="Equation.3">
                  <p:embed/>
                </p:oleObj>
              </mc:Choice>
              <mc:Fallback>
                <p:oleObj name="Equation" r:id="rId7" imgW="364464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981200"/>
                        <a:ext cx="3644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1" name="Object 9"/>
          <p:cNvGraphicFramePr>
            <a:graphicFrameLocks noChangeAspect="1"/>
          </p:cNvGraphicFramePr>
          <p:nvPr/>
        </p:nvGraphicFramePr>
        <p:xfrm>
          <a:off x="3733800" y="2743200"/>
          <a:ext cx="3327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9" name="Equation" r:id="rId9" imgW="3327120" imgH="571320" progId="Equation.3">
                  <p:embed/>
                </p:oleObj>
              </mc:Choice>
              <mc:Fallback>
                <p:oleObj name="Equation" r:id="rId9" imgW="332712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743200"/>
                        <a:ext cx="3327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4" name="Object 12"/>
          <p:cNvGraphicFramePr>
            <a:graphicFrameLocks noChangeAspect="1"/>
          </p:cNvGraphicFramePr>
          <p:nvPr/>
        </p:nvGraphicFramePr>
        <p:xfrm>
          <a:off x="3733800" y="3505200"/>
          <a:ext cx="4699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0" name="Equation" r:id="rId11" imgW="4698720" imgH="571320" progId="Equation.3">
                  <p:embed/>
                </p:oleObj>
              </mc:Choice>
              <mc:Fallback>
                <p:oleObj name="Equation" r:id="rId11" imgW="469872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505200"/>
                        <a:ext cx="4699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5" name="Object 13"/>
          <p:cNvGraphicFramePr>
            <a:graphicFrameLocks noChangeAspect="1"/>
          </p:cNvGraphicFramePr>
          <p:nvPr/>
        </p:nvGraphicFramePr>
        <p:xfrm>
          <a:off x="3733800" y="4267200"/>
          <a:ext cx="3784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1" name="Equation" r:id="rId13" imgW="3784320" imgH="571320" progId="Equation.3">
                  <p:embed/>
                </p:oleObj>
              </mc:Choice>
              <mc:Fallback>
                <p:oleObj name="Equation" r:id="rId13" imgW="378432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267200"/>
                        <a:ext cx="3784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6" name="Object 14"/>
          <p:cNvGraphicFramePr>
            <a:graphicFrameLocks noChangeAspect="1"/>
          </p:cNvGraphicFramePr>
          <p:nvPr/>
        </p:nvGraphicFramePr>
        <p:xfrm>
          <a:off x="3733800" y="5029200"/>
          <a:ext cx="4749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2" name="Equation" r:id="rId15" imgW="4749480" imgH="571320" progId="Equation.3">
                  <p:embed/>
                </p:oleObj>
              </mc:Choice>
              <mc:Fallback>
                <p:oleObj name="Equation" r:id="rId15" imgW="47494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029200"/>
                        <a:ext cx="4749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7" name="Object 15"/>
          <p:cNvGraphicFramePr>
            <a:graphicFrameLocks noChangeAspect="1"/>
          </p:cNvGraphicFramePr>
          <p:nvPr/>
        </p:nvGraphicFramePr>
        <p:xfrm>
          <a:off x="3733800" y="5867400"/>
          <a:ext cx="5664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3" name="Equation" r:id="rId17" imgW="5663880" imgH="558720" progId="Equation.3">
                  <p:embed/>
                </p:oleObj>
              </mc:Choice>
              <mc:Fallback>
                <p:oleObj name="Equation" r:id="rId17" imgW="566388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867400"/>
                        <a:ext cx="5664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563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Regular </a:t>
            </a:r>
            <a:r>
              <a:rPr lang="en-US" altLang="en-US" dirty="0"/>
              <a:t>expression </a:t>
            </a:r>
          </a:p>
          <a:p>
            <a:pPr marL="0" indent="0">
              <a:buNone/>
            </a:pPr>
            <a:endParaRPr lang="en-US" altLang="en-US" dirty="0"/>
          </a:p>
        </p:txBody>
      </p:sp>
      <p:graphicFrame>
        <p:nvGraphicFramePr>
          <p:cNvPr id="157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258828"/>
              </p:ext>
            </p:extLst>
          </p:nvPr>
        </p:nvGraphicFramePr>
        <p:xfrm>
          <a:off x="4343400" y="1676400"/>
          <a:ext cx="3962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4" name="Equation" r:id="rId3" imgW="3962160" imgH="558720" progId="Equation.3">
                  <p:embed/>
                </p:oleObj>
              </mc:Choice>
              <mc:Fallback>
                <p:oleObj name="Equation" r:id="rId3" imgW="396216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676400"/>
                        <a:ext cx="3962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1" name="Object 5"/>
          <p:cNvGraphicFramePr>
            <a:graphicFrameLocks noChangeAspect="1"/>
          </p:cNvGraphicFramePr>
          <p:nvPr/>
        </p:nvGraphicFramePr>
        <p:xfrm>
          <a:off x="1752600" y="3784600"/>
          <a:ext cx="63769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" name="Equation" r:id="rId5" imgW="6375240" imgH="558720" progId="Equation.3">
                  <p:embed/>
                </p:oleObj>
              </mc:Choice>
              <mc:Fallback>
                <p:oleObj name="Equation" r:id="rId5" imgW="637524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784600"/>
                        <a:ext cx="637698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202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Regular </a:t>
            </a:r>
            <a:r>
              <a:rPr lang="en-US" altLang="en-US" dirty="0"/>
              <a:t>expression</a:t>
            </a:r>
          </a:p>
        </p:txBody>
      </p:sp>
      <p:graphicFrame>
        <p:nvGraphicFramePr>
          <p:cNvPr id="1587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353274"/>
              </p:ext>
            </p:extLst>
          </p:nvPr>
        </p:nvGraphicFramePr>
        <p:xfrm>
          <a:off x="3962400" y="1651000"/>
          <a:ext cx="3390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8" name="Equation" r:id="rId3" imgW="3390840" imgH="558720" progId="Equation.3">
                  <p:embed/>
                </p:oleObj>
              </mc:Choice>
              <mc:Fallback>
                <p:oleObj name="Equation" r:id="rId3" imgW="339084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651000"/>
                        <a:ext cx="3390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5" name="Object 5"/>
          <p:cNvGraphicFramePr>
            <a:graphicFrameLocks noChangeAspect="1"/>
          </p:cNvGraphicFramePr>
          <p:nvPr/>
        </p:nvGraphicFramePr>
        <p:xfrm>
          <a:off x="2159000" y="3390900"/>
          <a:ext cx="5765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9" name="Equation" r:id="rId5" imgW="5765760" imgH="723600" progId="Equation.3">
                  <p:embed/>
                </p:oleObj>
              </mc:Choice>
              <mc:Fallback>
                <p:oleObj name="Equation" r:id="rId5" imgW="576576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3390900"/>
                        <a:ext cx="5765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603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Regular </a:t>
            </a:r>
            <a:r>
              <a:rPr lang="en-US" altLang="en-US" dirty="0"/>
              <a:t>expression</a:t>
            </a:r>
          </a:p>
        </p:txBody>
      </p:sp>
      <p:graphicFrame>
        <p:nvGraphicFramePr>
          <p:cNvPr id="159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699826"/>
              </p:ext>
            </p:extLst>
          </p:nvPr>
        </p:nvGraphicFramePr>
        <p:xfrm>
          <a:off x="3810000" y="1666875"/>
          <a:ext cx="44323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2" name="Equation" r:id="rId3" imgW="4431960" imgH="545760" progId="Equation.3">
                  <p:embed/>
                </p:oleObj>
              </mc:Choice>
              <mc:Fallback>
                <p:oleObj name="Equation" r:id="rId3" imgW="443196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66875"/>
                        <a:ext cx="44323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9751" name="Group 7"/>
          <p:cNvGrpSpPr>
            <a:grpSpLocks/>
          </p:cNvGrpSpPr>
          <p:nvPr/>
        </p:nvGrpSpPr>
        <p:grpSpPr bwMode="auto">
          <a:xfrm>
            <a:off x="914400" y="3378204"/>
            <a:ext cx="8496483" cy="954089"/>
            <a:chOff x="836" y="2128"/>
            <a:chExt cx="3412" cy="601"/>
          </a:xfrm>
        </p:grpSpPr>
        <p:graphicFrame>
          <p:nvGraphicFramePr>
            <p:cNvPr id="159749" name="Object 5"/>
            <p:cNvGraphicFramePr>
              <a:graphicFrameLocks noChangeAspect="1"/>
            </p:cNvGraphicFramePr>
            <p:nvPr/>
          </p:nvGraphicFramePr>
          <p:xfrm>
            <a:off x="836" y="2144"/>
            <a:ext cx="58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3" name="Equation" r:id="rId5" imgW="927000" imgH="533160" progId="Equation.3">
                    <p:embed/>
                  </p:oleObj>
                </mc:Choice>
                <mc:Fallback>
                  <p:oleObj name="Equation" r:id="rId5" imgW="92700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6" y="2144"/>
                          <a:ext cx="58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9750" name="Text Box 6"/>
            <p:cNvSpPr txBox="1">
              <a:spLocks noChangeArrowheads="1"/>
            </p:cNvSpPr>
            <p:nvPr/>
          </p:nvSpPr>
          <p:spPr bwMode="auto">
            <a:xfrm>
              <a:off x="1478" y="2128"/>
              <a:ext cx="2770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dirty="0"/>
                <a:t>= { </a:t>
              </a:r>
              <a:r>
                <a:rPr lang="en-US" altLang="en-US" sz="2800" dirty="0"/>
                <a:t>all strings with at </a:t>
              </a:r>
              <a:r>
                <a:rPr lang="en-US" altLang="en-US" sz="2800" dirty="0" smtClean="0"/>
                <a:t>least two </a:t>
              </a:r>
              <a:r>
                <a:rPr lang="en-US" altLang="en-US" sz="2800" dirty="0"/>
                <a:t>consecutive 0 }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401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Regular </a:t>
            </a:r>
            <a:r>
              <a:rPr lang="en-US" altLang="en-US" dirty="0"/>
              <a:t>expression</a:t>
            </a:r>
          </a:p>
        </p:txBody>
      </p:sp>
      <p:graphicFrame>
        <p:nvGraphicFramePr>
          <p:cNvPr id="160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197587"/>
              </p:ext>
            </p:extLst>
          </p:nvPr>
        </p:nvGraphicFramePr>
        <p:xfrm>
          <a:off x="4343400" y="1601787"/>
          <a:ext cx="3911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6" name="Equation" r:id="rId3" imgW="3911400" imgH="533160" progId="Equation.3">
                  <p:embed/>
                </p:oleObj>
              </mc:Choice>
              <mc:Fallback>
                <p:oleObj name="Equation" r:id="rId3" imgW="39114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601787"/>
                        <a:ext cx="3911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0776" name="Group 8"/>
          <p:cNvGrpSpPr>
            <a:grpSpLocks/>
          </p:cNvGrpSpPr>
          <p:nvPr/>
        </p:nvGrpSpPr>
        <p:grpSpPr bwMode="auto">
          <a:xfrm>
            <a:off x="495300" y="3378202"/>
            <a:ext cx="8188269" cy="557213"/>
            <a:chOff x="836" y="2128"/>
            <a:chExt cx="2699" cy="351"/>
          </a:xfrm>
        </p:grpSpPr>
        <p:graphicFrame>
          <p:nvGraphicFramePr>
            <p:cNvPr id="160773" name="Object 5"/>
            <p:cNvGraphicFramePr>
              <a:graphicFrameLocks noChangeAspect="1"/>
            </p:cNvGraphicFramePr>
            <p:nvPr/>
          </p:nvGraphicFramePr>
          <p:xfrm>
            <a:off x="836" y="2144"/>
            <a:ext cx="58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57" name="Equation" r:id="rId5" imgW="927000" imgH="533160" progId="Equation.3">
                    <p:embed/>
                  </p:oleObj>
                </mc:Choice>
                <mc:Fallback>
                  <p:oleObj name="Equation" r:id="rId5" imgW="92700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6" y="2144"/>
                          <a:ext cx="58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0774" name="Text Box 6"/>
            <p:cNvSpPr txBox="1">
              <a:spLocks noChangeArrowheads="1"/>
            </p:cNvSpPr>
            <p:nvPr/>
          </p:nvSpPr>
          <p:spPr bwMode="auto">
            <a:xfrm>
              <a:off x="1478" y="2128"/>
              <a:ext cx="205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= </a:t>
              </a:r>
              <a:r>
                <a:rPr lang="en-US" altLang="en-US" sz="2800" dirty="0"/>
                <a:t>{ all strings </a:t>
              </a:r>
              <a:r>
                <a:rPr lang="en-US" altLang="en-US" sz="2800" dirty="0" smtClean="0"/>
                <a:t>without two </a:t>
              </a:r>
              <a:r>
                <a:rPr lang="en-US" altLang="en-US" sz="2800" dirty="0"/>
                <a:t>consecutive 0 }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802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Equivalent Regular Expressions</a:t>
            </a:r>
            <a:endParaRPr lang="en-US" altLang="en-US" dirty="0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Definition: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Regular </a:t>
            </a:r>
            <a:r>
              <a:rPr lang="en-US" altLang="en-US" dirty="0"/>
              <a:t>expressions        and</a:t>
            </a:r>
          </a:p>
          <a:p>
            <a:pPr marL="0" indent="0">
              <a:buNone/>
            </a:pPr>
            <a:r>
              <a:rPr lang="en-US" altLang="en-US" dirty="0" smtClean="0"/>
              <a:t>	are </a:t>
            </a:r>
            <a:r>
              <a:rPr lang="en-US" altLang="en-US" sz="3600" b="1" dirty="0"/>
              <a:t>equivalent</a:t>
            </a:r>
            <a:r>
              <a:rPr lang="en-US" altLang="en-US" dirty="0"/>
              <a:t> if    </a:t>
            </a:r>
          </a:p>
        </p:txBody>
      </p:sp>
      <p:graphicFrame>
        <p:nvGraphicFramePr>
          <p:cNvPr id="1617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245595"/>
              </p:ext>
            </p:extLst>
          </p:nvPr>
        </p:nvGraphicFramePr>
        <p:xfrm>
          <a:off x="4953000" y="2781300"/>
          <a:ext cx="304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1" name="Equation" r:id="rId3" imgW="304560" imgH="571320" progId="Equation.3">
                  <p:embed/>
                </p:oleObj>
              </mc:Choice>
              <mc:Fallback>
                <p:oleObj name="Equation" r:id="rId3" imgW="30456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781300"/>
                        <a:ext cx="304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452860"/>
              </p:ext>
            </p:extLst>
          </p:nvPr>
        </p:nvGraphicFramePr>
        <p:xfrm>
          <a:off x="6324600" y="2781300"/>
          <a:ext cx="3794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2" name="Equation" r:id="rId5" imgW="380880" imgH="571320" progId="Equation.3">
                  <p:embed/>
                </p:oleObj>
              </mc:Choice>
              <mc:Fallback>
                <p:oleObj name="Equation" r:id="rId5" imgW="3808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781300"/>
                        <a:ext cx="3794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647894"/>
              </p:ext>
            </p:extLst>
          </p:nvPr>
        </p:nvGraphicFramePr>
        <p:xfrm>
          <a:off x="4648200" y="3505200"/>
          <a:ext cx="2590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3" name="Equation" r:id="rId7" imgW="2590560" imgH="571320" progId="Equation.3">
                  <p:embed/>
                </p:oleObj>
              </mc:Choice>
              <mc:Fallback>
                <p:oleObj name="Equation" r:id="rId7" imgW="259056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505200"/>
                        <a:ext cx="2590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4731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graphicFrame>
        <p:nvGraphicFramePr>
          <p:cNvPr id="162820" name="Object 4"/>
          <p:cNvGraphicFramePr>
            <a:graphicFrameLocks noChangeAspect="1"/>
          </p:cNvGraphicFramePr>
          <p:nvPr/>
        </p:nvGraphicFramePr>
        <p:xfrm>
          <a:off x="850901" y="9779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1" y="9779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1295400" y="914401"/>
            <a:ext cx="7543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= </a:t>
            </a:r>
            <a:r>
              <a:rPr lang="en-US" altLang="en-US" sz="2800" dirty="0"/>
              <a:t>{ all strings </a:t>
            </a:r>
            <a:r>
              <a:rPr lang="en-US" altLang="en-US" sz="2800" dirty="0" smtClean="0"/>
              <a:t>without two </a:t>
            </a:r>
            <a:r>
              <a:rPr lang="en-US" altLang="en-US" sz="2800" dirty="0"/>
              <a:t>consecutive 0 } </a:t>
            </a:r>
          </a:p>
        </p:txBody>
      </p:sp>
      <p:graphicFrame>
        <p:nvGraphicFramePr>
          <p:cNvPr id="162822" name="Object 6"/>
          <p:cNvGraphicFramePr>
            <a:graphicFrameLocks noChangeAspect="1"/>
          </p:cNvGraphicFramePr>
          <p:nvPr/>
        </p:nvGraphicFramePr>
        <p:xfrm>
          <a:off x="1714500" y="2565400"/>
          <a:ext cx="4000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9" name="Equation" r:id="rId5" imgW="4000320" imgH="571320" progId="Equation.3">
                  <p:embed/>
                </p:oleObj>
              </mc:Choice>
              <mc:Fallback>
                <p:oleObj name="Equation" r:id="rId5" imgW="400032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565400"/>
                        <a:ext cx="4000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3" name="Object 7"/>
          <p:cNvGraphicFramePr>
            <a:graphicFrameLocks noChangeAspect="1"/>
          </p:cNvGraphicFramePr>
          <p:nvPr/>
        </p:nvGraphicFramePr>
        <p:xfrm>
          <a:off x="1574800" y="3556000"/>
          <a:ext cx="68087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0" name="Equation" r:id="rId7" imgW="6806880" imgH="571320" progId="Equation.3">
                  <p:embed/>
                </p:oleObj>
              </mc:Choice>
              <mc:Fallback>
                <p:oleObj name="Equation" r:id="rId7" imgW="68068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3556000"/>
                        <a:ext cx="680878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4" name="Object 8"/>
          <p:cNvGraphicFramePr>
            <a:graphicFrameLocks noChangeAspect="1"/>
          </p:cNvGraphicFramePr>
          <p:nvPr/>
        </p:nvGraphicFramePr>
        <p:xfrm>
          <a:off x="666750" y="5156200"/>
          <a:ext cx="3390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1" name="Equation" r:id="rId9" imgW="3390840" imgH="571320" progId="Equation.3">
                  <p:embed/>
                </p:oleObj>
              </mc:Choice>
              <mc:Fallback>
                <p:oleObj name="Equation" r:id="rId9" imgW="339084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5156200"/>
                        <a:ext cx="3390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2832" name="Group 16"/>
          <p:cNvGrpSpPr>
            <a:grpSpLocks/>
          </p:cNvGrpSpPr>
          <p:nvPr/>
        </p:nvGrpSpPr>
        <p:grpSpPr bwMode="auto">
          <a:xfrm>
            <a:off x="4343402" y="4800607"/>
            <a:ext cx="4414838" cy="1589090"/>
            <a:chOff x="2496" y="3024"/>
            <a:chExt cx="2781" cy="1001"/>
          </a:xfrm>
        </p:grpSpPr>
        <p:sp>
          <p:nvSpPr>
            <p:cNvPr id="162826" name="AutoShape 10"/>
            <p:cNvSpPr>
              <a:spLocks noChangeArrowheads="1"/>
            </p:cNvSpPr>
            <p:nvPr/>
          </p:nvSpPr>
          <p:spPr bwMode="auto">
            <a:xfrm>
              <a:off x="2496" y="3264"/>
              <a:ext cx="615" cy="306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62827" name="Object 11"/>
            <p:cNvGraphicFramePr>
              <a:graphicFrameLocks noChangeAspect="1"/>
            </p:cNvGraphicFramePr>
            <p:nvPr/>
          </p:nvGraphicFramePr>
          <p:xfrm>
            <a:off x="3504" y="3024"/>
            <a:ext cx="19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12" name="Equation" r:id="rId11" imgW="304560" imgH="571320" progId="Equation.3">
                    <p:embed/>
                  </p:oleObj>
                </mc:Choice>
                <mc:Fallback>
                  <p:oleObj name="Equation" r:id="rId11" imgW="30456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3024"/>
                          <a:ext cx="19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2828" name="Object 12"/>
            <p:cNvGraphicFramePr>
              <a:graphicFrameLocks noChangeAspect="1"/>
            </p:cNvGraphicFramePr>
            <p:nvPr/>
          </p:nvGraphicFramePr>
          <p:xfrm>
            <a:off x="4560" y="3024"/>
            <a:ext cx="23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13" name="Equation" r:id="rId13" imgW="380880" imgH="571320" progId="Equation.3">
                    <p:embed/>
                  </p:oleObj>
                </mc:Choice>
                <mc:Fallback>
                  <p:oleObj name="Equation" r:id="rId13" imgW="38088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3024"/>
                          <a:ext cx="239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2829" name="Text Box 13"/>
            <p:cNvSpPr txBox="1">
              <a:spLocks noChangeArrowheads="1"/>
            </p:cNvSpPr>
            <p:nvPr/>
          </p:nvSpPr>
          <p:spPr bwMode="auto">
            <a:xfrm>
              <a:off x="3888" y="3024"/>
              <a:ext cx="46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/>
                <a:t>and</a:t>
              </a:r>
            </a:p>
          </p:txBody>
        </p:sp>
        <p:sp>
          <p:nvSpPr>
            <p:cNvPr id="162830" name="Text Box 14"/>
            <p:cNvSpPr txBox="1">
              <a:spLocks noChangeArrowheads="1"/>
            </p:cNvSpPr>
            <p:nvPr/>
          </p:nvSpPr>
          <p:spPr bwMode="auto">
            <a:xfrm>
              <a:off x="3424" y="3424"/>
              <a:ext cx="1853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2800" dirty="0"/>
                <a:t>are equivalent</a:t>
              </a:r>
            </a:p>
            <a:p>
              <a:r>
                <a:rPr lang="en-US" altLang="en-US" sz="2800" dirty="0"/>
                <a:t>regular expr.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799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Regular Languages are closed under </a:t>
            </a:r>
            <a:r>
              <a:rPr lang="en-US" dirty="0" smtClean="0"/>
              <a:t> union, concatenation and star operations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Regular expressions describe regular languages </a:t>
            </a:r>
          </a:p>
        </p:txBody>
      </p:sp>
    </p:spTree>
    <p:extLst>
      <p:ext uri="{BB962C8B-B14F-4D97-AF65-F5344CB8AC3E}">
        <p14:creationId xmlns:p14="http://schemas.microsoft.com/office/powerpoint/2010/main" val="95860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Regular </a:t>
            </a:r>
            <a:r>
              <a:rPr lang="en-US" dirty="0"/>
              <a:t>Languages</a:t>
            </a:r>
          </a:p>
          <a:p>
            <a:r>
              <a:rPr lang="en-US" dirty="0"/>
              <a:t>Regular Expressions</a:t>
            </a:r>
          </a:p>
          <a:p>
            <a:r>
              <a:rPr lang="en-US" dirty="0"/>
              <a:t>Languages of Regular Expressions</a:t>
            </a:r>
          </a:p>
          <a:p>
            <a:r>
              <a:rPr lang="en-US" dirty="0"/>
              <a:t>Equivalent Regular Expressions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476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Properties</a:t>
            </a:r>
          </a:p>
        </p:txBody>
      </p:sp>
      <p:graphicFrame>
        <p:nvGraphicFramePr>
          <p:cNvPr id="1269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20700"/>
              </p:ext>
            </p:extLst>
          </p:nvPr>
        </p:nvGraphicFramePr>
        <p:xfrm>
          <a:off x="4141787" y="914400"/>
          <a:ext cx="4302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" name="Equation" r:id="rId3" imgW="431640" imgH="571320" progId="Equation.3">
                  <p:embed/>
                </p:oleObj>
              </mc:Choice>
              <mc:Fallback>
                <p:oleObj name="Equation" r:id="rId3" imgW="43164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787" y="914400"/>
                        <a:ext cx="4302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817383"/>
              </p:ext>
            </p:extLst>
          </p:nvPr>
        </p:nvGraphicFramePr>
        <p:xfrm>
          <a:off x="5638800" y="914400"/>
          <a:ext cx="50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" name="Equation" r:id="rId5" imgW="507960" imgH="571320" progId="Equation.3">
                  <p:embed/>
                </p:oleObj>
              </mc:Choice>
              <mc:Fallback>
                <p:oleObj name="Equation" r:id="rId5" imgW="50796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914400"/>
                        <a:ext cx="50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6998" name="Group 22"/>
          <p:cNvGrpSpPr>
            <a:grpSpLocks/>
          </p:cNvGrpSpPr>
          <p:nvPr/>
        </p:nvGrpSpPr>
        <p:grpSpPr bwMode="auto">
          <a:xfrm>
            <a:off x="990600" y="4114797"/>
            <a:ext cx="4159250" cy="571500"/>
            <a:chOff x="384" y="1952"/>
            <a:chExt cx="2620" cy="360"/>
          </a:xfrm>
        </p:grpSpPr>
        <p:graphicFrame>
          <p:nvGraphicFramePr>
            <p:cNvPr id="126983" name="Object 7"/>
            <p:cNvGraphicFramePr>
              <a:graphicFrameLocks noChangeAspect="1"/>
            </p:cNvGraphicFramePr>
            <p:nvPr/>
          </p:nvGraphicFramePr>
          <p:xfrm>
            <a:off x="2420" y="1952"/>
            <a:ext cx="58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1" name="Equation" r:id="rId7" imgW="927000" imgH="571320" progId="Equation.3">
                    <p:embed/>
                  </p:oleObj>
                </mc:Choice>
                <mc:Fallback>
                  <p:oleObj name="Equation" r:id="rId7" imgW="92700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0" y="1952"/>
                          <a:ext cx="584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6987" name="Text Box 11"/>
            <p:cNvSpPr txBox="1">
              <a:spLocks noChangeArrowheads="1"/>
            </p:cNvSpPr>
            <p:nvPr/>
          </p:nvSpPr>
          <p:spPr bwMode="auto">
            <a:xfrm>
              <a:off x="384" y="1968"/>
              <a:ext cx="149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>
                  <a:solidFill>
                    <a:srgbClr val="FF0000"/>
                  </a:solidFill>
                </a:rPr>
                <a:t>Concatenation</a:t>
              </a:r>
              <a:r>
                <a:rPr lang="en-US" altLang="en-US" dirty="0">
                  <a:solidFill>
                    <a:srgbClr val="FF0000"/>
                  </a:solidFill>
                </a:rPr>
                <a:t>:</a:t>
              </a:r>
            </a:p>
          </p:txBody>
        </p:sp>
      </p:grpSp>
      <p:grpSp>
        <p:nvGrpSpPr>
          <p:cNvPr id="126999" name="Group 23"/>
          <p:cNvGrpSpPr>
            <a:grpSpLocks/>
          </p:cNvGrpSpPr>
          <p:nvPr/>
        </p:nvGrpSpPr>
        <p:grpSpPr bwMode="auto">
          <a:xfrm>
            <a:off x="2743200" y="5638797"/>
            <a:ext cx="2247900" cy="571500"/>
            <a:chOff x="1488" y="2576"/>
            <a:chExt cx="1416" cy="360"/>
          </a:xfrm>
        </p:grpSpPr>
        <p:graphicFrame>
          <p:nvGraphicFramePr>
            <p:cNvPr id="126984" name="Object 8"/>
            <p:cNvGraphicFramePr>
              <a:graphicFrameLocks noChangeAspect="1"/>
            </p:cNvGraphicFramePr>
            <p:nvPr/>
          </p:nvGraphicFramePr>
          <p:xfrm>
            <a:off x="2424" y="2576"/>
            <a:ext cx="48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2" name="Equation" r:id="rId9" imgW="761760" imgH="571320" progId="Equation.3">
                    <p:embed/>
                  </p:oleObj>
                </mc:Choice>
                <mc:Fallback>
                  <p:oleObj name="Equation" r:id="rId9" imgW="76176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4" y="2576"/>
                          <a:ext cx="48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6988" name="Text Box 12"/>
            <p:cNvSpPr txBox="1">
              <a:spLocks noChangeArrowheads="1"/>
            </p:cNvSpPr>
            <p:nvPr/>
          </p:nvSpPr>
          <p:spPr bwMode="auto">
            <a:xfrm>
              <a:off x="1488" y="2592"/>
              <a:ext cx="5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>
                  <a:solidFill>
                    <a:srgbClr val="FF0000"/>
                  </a:solidFill>
                </a:rPr>
                <a:t>Star</a:t>
              </a:r>
              <a:r>
                <a:rPr lang="en-US" altLang="en-US" dirty="0">
                  <a:solidFill>
                    <a:srgbClr val="FF0000"/>
                  </a:solidFill>
                </a:rPr>
                <a:t>:</a:t>
              </a:r>
            </a:p>
          </p:txBody>
        </p:sp>
      </p:grpSp>
      <p:grpSp>
        <p:nvGrpSpPr>
          <p:cNvPr id="127003" name="Group 27"/>
          <p:cNvGrpSpPr>
            <a:grpSpLocks/>
          </p:cNvGrpSpPr>
          <p:nvPr/>
        </p:nvGrpSpPr>
        <p:grpSpPr bwMode="auto">
          <a:xfrm>
            <a:off x="2584450" y="2647950"/>
            <a:ext cx="3117850" cy="590550"/>
            <a:chOff x="1388" y="1668"/>
            <a:chExt cx="1964" cy="372"/>
          </a:xfrm>
        </p:grpSpPr>
        <p:graphicFrame>
          <p:nvGraphicFramePr>
            <p:cNvPr id="126982" name="Object 6"/>
            <p:cNvGraphicFramePr>
              <a:graphicFrameLocks noChangeAspect="1"/>
            </p:cNvGraphicFramePr>
            <p:nvPr/>
          </p:nvGraphicFramePr>
          <p:xfrm>
            <a:off x="2400" y="1680"/>
            <a:ext cx="95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3" name="Equation" r:id="rId11" imgW="1511280" imgH="571320" progId="Equation.3">
                    <p:embed/>
                  </p:oleObj>
                </mc:Choice>
                <mc:Fallback>
                  <p:oleObj name="Equation" r:id="rId11" imgW="151128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680"/>
                          <a:ext cx="95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6986" name="Text Box 10"/>
            <p:cNvSpPr txBox="1">
              <a:spLocks noChangeArrowheads="1"/>
            </p:cNvSpPr>
            <p:nvPr/>
          </p:nvSpPr>
          <p:spPr bwMode="auto">
            <a:xfrm>
              <a:off x="1388" y="1668"/>
              <a:ext cx="7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>
                  <a:solidFill>
                    <a:srgbClr val="FF0000"/>
                  </a:solidFill>
                </a:rPr>
                <a:t>Union:</a:t>
              </a:r>
            </a:p>
          </p:txBody>
        </p:sp>
      </p:grpSp>
      <p:grpSp>
        <p:nvGrpSpPr>
          <p:cNvPr id="127004" name="Group 28"/>
          <p:cNvGrpSpPr>
            <a:grpSpLocks/>
          </p:cNvGrpSpPr>
          <p:nvPr/>
        </p:nvGrpSpPr>
        <p:grpSpPr bwMode="auto">
          <a:xfrm>
            <a:off x="5943602" y="2667000"/>
            <a:ext cx="2644776" cy="3657600"/>
            <a:chOff x="3504" y="1680"/>
            <a:chExt cx="1666" cy="2304"/>
          </a:xfrm>
        </p:grpSpPr>
        <p:sp>
          <p:nvSpPr>
            <p:cNvPr id="126985" name="AutoShape 9"/>
            <p:cNvSpPr>
              <a:spLocks/>
            </p:cNvSpPr>
            <p:nvPr/>
          </p:nvSpPr>
          <p:spPr bwMode="auto">
            <a:xfrm>
              <a:off x="3504" y="1680"/>
              <a:ext cx="336" cy="2304"/>
            </a:xfrm>
            <a:prstGeom prst="rightBrace">
              <a:avLst>
                <a:gd name="adj1" fmla="val 57143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89" name="Text Box 13"/>
            <p:cNvSpPr txBox="1">
              <a:spLocks noChangeArrowheads="1"/>
            </p:cNvSpPr>
            <p:nvPr/>
          </p:nvSpPr>
          <p:spPr bwMode="auto">
            <a:xfrm>
              <a:off x="4032" y="2400"/>
              <a:ext cx="1138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/>
                <a:t>Are regular</a:t>
              </a:r>
            </a:p>
            <a:p>
              <a:r>
                <a:rPr lang="en-US" altLang="en-US" sz="2800" dirty="0"/>
                <a:t>Languages</a:t>
              </a:r>
            </a:p>
          </p:txBody>
        </p:sp>
      </p:grpSp>
      <p:sp>
        <p:nvSpPr>
          <p:cNvPr id="127002" name="Text Box 26"/>
          <p:cNvSpPr txBox="1">
            <a:spLocks noChangeArrowheads="1"/>
          </p:cNvSpPr>
          <p:nvPr/>
        </p:nvSpPr>
        <p:spPr bwMode="auto">
          <a:xfrm>
            <a:off x="495300" y="914400"/>
            <a:ext cx="87629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For regular languages        </a:t>
            </a:r>
            <a:r>
              <a:rPr lang="en-US" altLang="en-US" sz="2800" dirty="0" smtClean="0"/>
              <a:t>     and	 we </a:t>
            </a:r>
            <a:r>
              <a:rPr lang="en-US" altLang="en-US" sz="2800" dirty="0"/>
              <a:t>will prove that:</a:t>
            </a:r>
          </a:p>
        </p:txBody>
      </p:sp>
    </p:spTree>
    <p:extLst>
      <p:ext uri="{BB962C8B-B14F-4D97-AF65-F5344CB8AC3E}">
        <p14:creationId xmlns:p14="http://schemas.microsoft.com/office/powerpoint/2010/main" val="307366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6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6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Regular Languages</a:t>
            </a:r>
            <a:endParaRPr lang="en-US" altLang="en-US" dirty="0"/>
          </a:p>
        </p:txBody>
      </p:sp>
      <p:sp>
        <p:nvSpPr>
          <p:cNvPr id="136204" name="Text Box 12"/>
          <p:cNvSpPr txBox="1">
            <a:spLocks noChangeArrowheads="1"/>
          </p:cNvSpPr>
          <p:nvPr/>
        </p:nvSpPr>
        <p:spPr bwMode="auto">
          <a:xfrm>
            <a:off x="457200" y="1457980"/>
            <a:ext cx="53740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Regular languages are </a:t>
            </a:r>
            <a:r>
              <a:rPr lang="en-US" altLang="en-US" sz="2800" b="1" dirty="0"/>
              <a:t>closed under</a:t>
            </a:r>
          </a:p>
        </p:txBody>
      </p:sp>
      <p:grpSp>
        <p:nvGrpSpPr>
          <p:cNvPr id="136215" name="Group 23"/>
          <p:cNvGrpSpPr>
            <a:grpSpLocks/>
          </p:cNvGrpSpPr>
          <p:nvPr/>
        </p:nvGrpSpPr>
        <p:grpSpPr bwMode="auto">
          <a:xfrm>
            <a:off x="990600" y="4114797"/>
            <a:ext cx="4159250" cy="571500"/>
            <a:chOff x="384" y="1952"/>
            <a:chExt cx="2620" cy="360"/>
          </a:xfrm>
        </p:grpSpPr>
        <p:graphicFrame>
          <p:nvGraphicFramePr>
            <p:cNvPr id="136216" name="Object 24"/>
            <p:cNvGraphicFramePr>
              <a:graphicFrameLocks noChangeAspect="1"/>
            </p:cNvGraphicFramePr>
            <p:nvPr/>
          </p:nvGraphicFramePr>
          <p:xfrm>
            <a:off x="2420" y="1952"/>
            <a:ext cx="58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1" name="Equation" r:id="rId3" imgW="927000" imgH="571320" progId="Equation.3">
                    <p:embed/>
                  </p:oleObj>
                </mc:Choice>
                <mc:Fallback>
                  <p:oleObj name="Equation" r:id="rId3" imgW="92700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0" y="1952"/>
                          <a:ext cx="584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217" name="Text Box 25"/>
            <p:cNvSpPr txBox="1">
              <a:spLocks noChangeArrowheads="1"/>
            </p:cNvSpPr>
            <p:nvPr/>
          </p:nvSpPr>
          <p:spPr bwMode="auto">
            <a:xfrm>
              <a:off x="384" y="1968"/>
              <a:ext cx="151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>
                  <a:solidFill>
                    <a:srgbClr val="FF0000"/>
                  </a:solidFill>
                </a:rPr>
                <a:t>Concatenation:</a:t>
              </a:r>
            </a:p>
          </p:txBody>
        </p:sp>
      </p:grpSp>
      <p:grpSp>
        <p:nvGrpSpPr>
          <p:cNvPr id="136218" name="Group 26"/>
          <p:cNvGrpSpPr>
            <a:grpSpLocks/>
          </p:cNvGrpSpPr>
          <p:nvPr/>
        </p:nvGrpSpPr>
        <p:grpSpPr bwMode="auto">
          <a:xfrm>
            <a:off x="2743200" y="5638797"/>
            <a:ext cx="2247900" cy="571500"/>
            <a:chOff x="1488" y="2576"/>
            <a:chExt cx="1416" cy="360"/>
          </a:xfrm>
        </p:grpSpPr>
        <p:graphicFrame>
          <p:nvGraphicFramePr>
            <p:cNvPr id="136219" name="Object 27"/>
            <p:cNvGraphicFramePr>
              <a:graphicFrameLocks noChangeAspect="1"/>
            </p:cNvGraphicFramePr>
            <p:nvPr/>
          </p:nvGraphicFramePr>
          <p:xfrm>
            <a:off x="2424" y="2576"/>
            <a:ext cx="48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2" name="Equation" r:id="rId5" imgW="761760" imgH="571320" progId="Equation.3">
                    <p:embed/>
                  </p:oleObj>
                </mc:Choice>
                <mc:Fallback>
                  <p:oleObj name="Equation" r:id="rId5" imgW="76176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4" y="2576"/>
                          <a:ext cx="48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220" name="Text Box 28"/>
            <p:cNvSpPr txBox="1">
              <a:spLocks noChangeArrowheads="1"/>
            </p:cNvSpPr>
            <p:nvPr/>
          </p:nvSpPr>
          <p:spPr bwMode="auto">
            <a:xfrm>
              <a:off x="1488" y="2592"/>
              <a:ext cx="5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>
                  <a:solidFill>
                    <a:srgbClr val="FF0000"/>
                  </a:solidFill>
                </a:rPr>
                <a:t>Star</a:t>
              </a:r>
              <a:r>
                <a:rPr lang="en-US" altLang="en-US" dirty="0">
                  <a:solidFill>
                    <a:srgbClr val="FF0000"/>
                  </a:solidFill>
                </a:rPr>
                <a:t>:</a:t>
              </a:r>
            </a:p>
          </p:txBody>
        </p:sp>
      </p:grpSp>
      <p:grpSp>
        <p:nvGrpSpPr>
          <p:cNvPr id="136221" name="Group 29"/>
          <p:cNvGrpSpPr>
            <a:grpSpLocks/>
          </p:cNvGrpSpPr>
          <p:nvPr/>
        </p:nvGrpSpPr>
        <p:grpSpPr bwMode="auto">
          <a:xfrm>
            <a:off x="2584450" y="2647950"/>
            <a:ext cx="3117850" cy="590550"/>
            <a:chOff x="1388" y="1668"/>
            <a:chExt cx="1964" cy="372"/>
          </a:xfrm>
        </p:grpSpPr>
        <p:graphicFrame>
          <p:nvGraphicFramePr>
            <p:cNvPr id="136222" name="Object 30"/>
            <p:cNvGraphicFramePr>
              <a:graphicFrameLocks noChangeAspect="1"/>
            </p:cNvGraphicFramePr>
            <p:nvPr/>
          </p:nvGraphicFramePr>
          <p:xfrm>
            <a:off x="2400" y="1680"/>
            <a:ext cx="95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3" name="Equation" r:id="rId7" imgW="1511280" imgH="571320" progId="Equation.3">
                    <p:embed/>
                  </p:oleObj>
                </mc:Choice>
                <mc:Fallback>
                  <p:oleObj name="Equation" r:id="rId7" imgW="151128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680"/>
                          <a:ext cx="95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223" name="Text Box 31"/>
            <p:cNvSpPr txBox="1">
              <a:spLocks noChangeArrowheads="1"/>
            </p:cNvSpPr>
            <p:nvPr/>
          </p:nvSpPr>
          <p:spPr bwMode="auto">
            <a:xfrm>
              <a:off x="1388" y="1668"/>
              <a:ext cx="7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>
                  <a:solidFill>
                    <a:srgbClr val="FF0000"/>
                  </a:solidFill>
                </a:rPr>
                <a:t>Union: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945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98" name="Group 54"/>
          <p:cNvGrpSpPr>
            <a:grpSpLocks/>
          </p:cNvGrpSpPr>
          <p:nvPr/>
        </p:nvGrpSpPr>
        <p:grpSpPr bwMode="auto">
          <a:xfrm>
            <a:off x="381001" y="1409700"/>
            <a:ext cx="3173413" cy="571500"/>
            <a:chOff x="0" y="528"/>
            <a:chExt cx="1999" cy="360"/>
          </a:xfrm>
        </p:grpSpPr>
        <p:graphicFrame>
          <p:nvGraphicFramePr>
            <p:cNvPr id="134182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5028917"/>
                </p:ext>
              </p:extLst>
            </p:nvPr>
          </p:nvGraphicFramePr>
          <p:xfrm>
            <a:off x="1728" y="528"/>
            <a:ext cx="271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8" name="Equation" r:id="rId3" imgW="431640" imgH="571320" progId="Equation.3">
                    <p:embed/>
                  </p:oleObj>
                </mc:Choice>
                <mc:Fallback>
                  <p:oleObj name="Equation" r:id="rId3" imgW="43164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528"/>
                          <a:ext cx="271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88" name="Text Box 44"/>
            <p:cNvSpPr txBox="1">
              <a:spLocks noChangeArrowheads="1"/>
            </p:cNvSpPr>
            <p:nvPr/>
          </p:nvSpPr>
          <p:spPr bwMode="auto">
            <a:xfrm>
              <a:off x="0" y="528"/>
              <a:ext cx="169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/>
                <a:t>Regular language</a:t>
              </a:r>
            </a:p>
          </p:txBody>
        </p:sp>
      </p:grpSp>
      <p:grpSp>
        <p:nvGrpSpPr>
          <p:cNvPr id="134196" name="Group 52"/>
          <p:cNvGrpSpPr>
            <a:grpSpLocks/>
          </p:cNvGrpSpPr>
          <p:nvPr/>
        </p:nvGrpSpPr>
        <p:grpSpPr bwMode="auto">
          <a:xfrm>
            <a:off x="609600" y="2362200"/>
            <a:ext cx="3124200" cy="3876677"/>
            <a:chOff x="144" y="1488"/>
            <a:chExt cx="1968" cy="2442"/>
          </a:xfrm>
        </p:grpSpPr>
        <p:graphicFrame>
          <p:nvGraphicFramePr>
            <p:cNvPr id="134150" name="Object 6"/>
            <p:cNvGraphicFramePr>
              <a:graphicFrameLocks noChangeAspect="1"/>
            </p:cNvGraphicFramePr>
            <p:nvPr/>
          </p:nvGraphicFramePr>
          <p:xfrm>
            <a:off x="672" y="1488"/>
            <a:ext cx="140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9" name="Equation" r:id="rId5" imgW="2234880" imgH="571320" progId="Equation.3">
                    <p:embed/>
                  </p:oleObj>
                </mc:Choice>
                <mc:Fallback>
                  <p:oleObj name="Equation" r:id="rId5" imgW="223488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488"/>
                          <a:ext cx="1408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51" name="Rectangle 7"/>
            <p:cNvSpPr>
              <a:spLocks noChangeArrowheads="1"/>
            </p:cNvSpPr>
            <p:nvPr/>
          </p:nvSpPr>
          <p:spPr bwMode="auto">
            <a:xfrm>
              <a:off x="480" y="2544"/>
              <a:ext cx="1632" cy="91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54" name="Oval 10"/>
            <p:cNvSpPr>
              <a:spLocks noChangeArrowheads="1"/>
            </p:cNvSpPr>
            <p:nvPr/>
          </p:nvSpPr>
          <p:spPr bwMode="auto">
            <a:xfrm>
              <a:off x="624" y="288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55" name="Oval 11"/>
            <p:cNvSpPr>
              <a:spLocks noChangeArrowheads="1"/>
            </p:cNvSpPr>
            <p:nvPr/>
          </p:nvSpPr>
          <p:spPr bwMode="auto">
            <a:xfrm>
              <a:off x="1680" y="288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56" name="Oval 12"/>
            <p:cNvSpPr>
              <a:spLocks noChangeArrowheads="1"/>
            </p:cNvSpPr>
            <p:nvPr/>
          </p:nvSpPr>
          <p:spPr bwMode="auto">
            <a:xfrm>
              <a:off x="1632" y="28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57" name="Line 13"/>
            <p:cNvSpPr>
              <a:spLocks noChangeShapeType="1"/>
            </p:cNvSpPr>
            <p:nvPr/>
          </p:nvSpPr>
          <p:spPr bwMode="auto">
            <a:xfrm>
              <a:off x="240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62" name="Freeform 18"/>
            <p:cNvSpPr>
              <a:spLocks/>
            </p:cNvSpPr>
            <p:nvPr/>
          </p:nvSpPr>
          <p:spPr bwMode="auto">
            <a:xfrm>
              <a:off x="864" y="2744"/>
              <a:ext cx="816" cy="376"/>
            </a:xfrm>
            <a:custGeom>
              <a:avLst/>
              <a:gdLst>
                <a:gd name="T0" fmla="*/ 0 w 816"/>
                <a:gd name="T1" fmla="*/ 232 h 376"/>
                <a:gd name="T2" fmla="*/ 96 w 816"/>
                <a:gd name="T3" fmla="*/ 88 h 376"/>
                <a:gd name="T4" fmla="*/ 192 w 816"/>
                <a:gd name="T5" fmla="*/ 328 h 376"/>
                <a:gd name="T6" fmla="*/ 384 w 816"/>
                <a:gd name="T7" fmla="*/ 40 h 376"/>
                <a:gd name="T8" fmla="*/ 480 w 816"/>
                <a:gd name="T9" fmla="*/ 376 h 376"/>
                <a:gd name="T10" fmla="*/ 672 w 816"/>
                <a:gd name="T11" fmla="*/ 40 h 376"/>
                <a:gd name="T12" fmla="*/ 816 w 816"/>
                <a:gd name="T13" fmla="*/ 13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376">
                  <a:moveTo>
                    <a:pt x="0" y="232"/>
                  </a:moveTo>
                  <a:cubicBezTo>
                    <a:pt x="32" y="152"/>
                    <a:pt x="64" y="72"/>
                    <a:pt x="96" y="88"/>
                  </a:cubicBezTo>
                  <a:cubicBezTo>
                    <a:pt x="128" y="104"/>
                    <a:pt x="144" y="336"/>
                    <a:pt x="192" y="328"/>
                  </a:cubicBezTo>
                  <a:cubicBezTo>
                    <a:pt x="240" y="320"/>
                    <a:pt x="336" y="32"/>
                    <a:pt x="384" y="40"/>
                  </a:cubicBezTo>
                  <a:cubicBezTo>
                    <a:pt x="432" y="48"/>
                    <a:pt x="432" y="376"/>
                    <a:pt x="480" y="376"/>
                  </a:cubicBezTo>
                  <a:cubicBezTo>
                    <a:pt x="528" y="376"/>
                    <a:pt x="616" y="80"/>
                    <a:pt x="672" y="40"/>
                  </a:cubicBezTo>
                  <a:cubicBezTo>
                    <a:pt x="728" y="0"/>
                    <a:pt x="772" y="68"/>
                    <a:pt x="816" y="13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34174" name="Object 30"/>
            <p:cNvGraphicFramePr>
              <a:graphicFrameLocks noChangeAspect="1"/>
            </p:cNvGraphicFramePr>
            <p:nvPr/>
          </p:nvGraphicFramePr>
          <p:xfrm>
            <a:off x="1488" y="2160"/>
            <a:ext cx="40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0" name="Equation" r:id="rId7" imgW="647640" imgH="571320" progId="Equation.3">
                    <p:embed/>
                  </p:oleObj>
                </mc:Choice>
                <mc:Fallback>
                  <p:oleObj name="Equation" r:id="rId7" imgW="64764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160"/>
                          <a:ext cx="40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76" name="Text Box 32"/>
            <p:cNvSpPr txBox="1">
              <a:spLocks noChangeArrowheads="1"/>
            </p:cNvSpPr>
            <p:nvPr/>
          </p:nvSpPr>
          <p:spPr bwMode="auto">
            <a:xfrm>
              <a:off x="144" y="3600"/>
              <a:ext cx="161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/>
                <a:t>Single final state</a:t>
              </a:r>
            </a:p>
          </p:txBody>
        </p:sp>
        <p:sp>
          <p:nvSpPr>
            <p:cNvPr id="134194" name="Text Box 50"/>
            <p:cNvSpPr txBox="1">
              <a:spLocks noChangeArrowheads="1"/>
            </p:cNvSpPr>
            <p:nvPr/>
          </p:nvSpPr>
          <p:spPr bwMode="auto">
            <a:xfrm>
              <a:off x="624" y="2160"/>
              <a:ext cx="35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NFA</a:t>
              </a:r>
            </a:p>
          </p:txBody>
        </p:sp>
      </p:grpSp>
      <p:grpSp>
        <p:nvGrpSpPr>
          <p:cNvPr id="134197" name="Group 53"/>
          <p:cNvGrpSpPr>
            <a:grpSpLocks/>
          </p:cNvGrpSpPr>
          <p:nvPr/>
        </p:nvGrpSpPr>
        <p:grpSpPr bwMode="auto">
          <a:xfrm>
            <a:off x="5257800" y="1381124"/>
            <a:ext cx="3251200" cy="5019676"/>
            <a:chOff x="3072" y="768"/>
            <a:chExt cx="2048" cy="3162"/>
          </a:xfrm>
        </p:grpSpPr>
        <p:sp>
          <p:nvSpPr>
            <p:cNvPr id="134167" name="Rectangle 23"/>
            <p:cNvSpPr>
              <a:spLocks noChangeArrowheads="1"/>
            </p:cNvSpPr>
            <p:nvPr/>
          </p:nvSpPr>
          <p:spPr bwMode="auto">
            <a:xfrm>
              <a:off x="3408" y="2544"/>
              <a:ext cx="1632" cy="91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68" name="Oval 24"/>
            <p:cNvSpPr>
              <a:spLocks noChangeArrowheads="1"/>
            </p:cNvSpPr>
            <p:nvPr/>
          </p:nvSpPr>
          <p:spPr bwMode="auto">
            <a:xfrm>
              <a:off x="3552" y="288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69" name="Oval 25"/>
            <p:cNvSpPr>
              <a:spLocks noChangeArrowheads="1"/>
            </p:cNvSpPr>
            <p:nvPr/>
          </p:nvSpPr>
          <p:spPr bwMode="auto">
            <a:xfrm>
              <a:off x="4608" y="288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70" name="Oval 26"/>
            <p:cNvSpPr>
              <a:spLocks noChangeArrowheads="1"/>
            </p:cNvSpPr>
            <p:nvPr/>
          </p:nvSpPr>
          <p:spPr bwMode="auto">
            <a:xfrm>
              <a:off x="4560" y="28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71" name="Line 27"/>
            <p:cNvSpPr>
              <a:spLocks noChangeShapeType="1"/>
            </p:cNvSpPr>
            <p:nvPr/>
          </p:nvSpPr>
          <p:spPr bwMode="auto">
            <a:xfrm>
              <a:off x="3168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72" name="Freeform 28"/>
            <p:cNvSpPr>
              <a:spLocks/>
            </p:cNvSpPr>
            <p:nvPr/>
          </p:nvSpPr>
          <p:spPr bwMode="auto">
            <a:xfrm>
              <a:off x="3792" y="2744"/>
              <a:ext cx="816" cy="376"/>
            </a:xfrm>
            <a:custGeom>
              <a:avLst/>
              <a:gdLst>
                <a:gd name="T0" fmla="*/ 0 w 816"/>
                <a:gd name="T1" fmla="*/ 232 h 376"/>
                <a:gd name="T2" fmla="*/ 96 w 816"/>
                <a:gd name="T3" fmla="*/ 88 h 376"/>
                <a:gd name="T4" fmla="*/ 192 w 816"/>
                <a:gd name="T5" fmla="*/ 328 h 376"/>
                <a:gd name="T6" fmla="*/ 384 w 816"/>
                <a:gd name="T7" fmla="*/ 40 h 376"/>
                <a:gd name="T8" fmla="*/ 480 w 816"/>
                <a:gd name="T9" fmla="*/ 376 h 376"/>
                <a:gd name="T10" fmla="*/ 672 w 816"/>
                <a:gd name="T11" fmla="*/ 40 h 376"/>
                <a:gd name="T12" fmla="*/ 816 w 816"/>
                <a:gd name="T13" fmla="*/ 13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376">
                  <a:moveTo>
                    <a:pt x="0" y="232"/>
                  </a:moveTo>
                  <a:cubicBezTo>
                    <a:pt x="32" y="152"/>
                    <a:pt x="64" y="72"/>
                    <a:pt x="96" y="88"/>
                  </a:cubicBezTo>
                  <a:cubicBezTo>
                    <a:pt x="128" y="104"/>
                    <a:pt x="144" y="336"/>
                    <a:pt x="192" y="328"/>
                  </a:cubicBezTo>
                  <a:cubicBezTo>
                    <a:pt x="240" y="320"/>
                    <a:pt x="336" y="32"/>
                    <a:pt x="384" y="40"/>
                  </a:cubicBezTo>
                  <a:cubicBezTo>
                    <a:pt x="432" y="48"/>
                    <a:pt x="432" y="376"/>
                    <a:pt x="480" y="376"/>
                  </a:cubicBezTo>
                  <a:cubicBezTo>
                    <a:pt x="528" y="376"/>
                    <a:pt x="616" y="80"/>
                    <a:pt x="672" y="40"/>
                  </a:cubicBezTo>
                  <a:cubicBezTo>
                    <a:pt x="728" y="0"/>
                    <a:pt x="772" y="68"/>
                    <a:pt x="816" y="13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34175" name="Object 31"/>
            <p:cNvGraphicFramePr>
              <a:graphicFrameLocks noChangeAspect="1"/>
            </p:cNvGraphicFramePr>
            <p:nvPr/>
          </p:nvGraphicFramePr>
          <p:xfrm>
            <a:off x="4368" y="2160"/>
            <a:ext cx="45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1" name="Equation" r:id="rId9" imgW="723600" imgH="571320" progId="Equation.3">
                    <p:embed/>
                  </p:oleObj>
                </mc:Choice>
                <mc:Fallback>
                  <p:oleObj name="Equation" r:id="rId9" imgW="72360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160"/>
                          <a:ext cx="456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83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3007838"/>
                </p:ext>
              </p:extLst>
            </p:nvPr>
          </p:nvGraphicFramePr>
          <p:xfrm>
            <a:off x="4800" y="786"/>
            <a:ext cx="32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2" name="Equation" r:id="rId11" imgW="507960" imgH="571320" progId="Equation.3">
                    <p:embed/>
                  </p:oleObj>
                </mc:Choice>
                <mc:Fallback>
                  <p:oleObj name="Equation" r:id="rId11" imgW="50796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786"/>
                          <a:ext cx="32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87" name="Text Box 43"/>
            <p:cNvSpPr txBox="1">
              <a:spLocks noChangeArrowheads="1"/>
            </p:cNvSpPr>
            <p:nvPr/>
          </p:nvSpPr>
          <p:spPr bwMode="auto">
            <a:xfrm>
              <a:off x="3120" y="3600"/>
              <a:ext cx="161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/>
                <a:t>Single final state</a:t>
              </a:r>
            </a:p>
          </p:txBody>
        </p:sp>
        <p:graphicFrame>
          <p:nvGraphicFramePr>
            <p:cNvPr id="134189" name="Object 45"/>
            <p:cNvGraphicFramePr>
              <a:graphicFrameLocks noChangeAspect="1"/>
            </p:cNvGraphicFramePr>
            <p:nvPr/>
          </p:nvGraphicFramePr>
          <p:xfrm>
            <a:off x="3456" y="1488"/>
            <a:ext cx="150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3" name="Equation" r:id="rId13" imgW="2387520" imgH="571320" progId="Equation.3">
                    <p:embed/>
                  </p:oleObj>
                </mc:Choice>
                <mc:Fallback>
                  <p:oleObj name="Equation" r:id="rId13" imgW="238752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488"/>
                          <a:ext cx="1504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90" name="Text Box 46"/>
            <p:cNvSpPr txBox="1">
              <a:spLocks noChangeArrowheads="1"/>
            </p:cNvSpPr>
            <p:nvPr/>
          </p:nvSpPr>
          <p:spPr bwMode="auto">
            <a:xfrm>
              <a:off x="3072" y="768"/>
              <a:ext cx="169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/>
                <a:t>Regular language</a:t>
              </a:r>
            </a:p>
          </p:txBody>
        </p:sp>
        <p:sp>
          <p:nvSpPr>
            <p:cNvPr id="134195" name="Text Box 51"/>
            <p:cNvSpPr txBox="1">
              <a:spLocks noChangeArrowheads="1"/>
            </p:cNvSpPr>
            <p:nvPr/>
          </p:nvSpPr>
          <p:spPr bwMode="auto">
            <a:xfrm>
              <a:off x="3552" y="2160"/>
              <a:ext cx="35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NFA</a:t>
              </a:r>
            </a:p>
          </p:txBody>
        </p:sp>
      </p:grp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US" altLang="en-US" dirty="0" smtClean="0"/>
              <a:t>Regular Languages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081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graphicFrame>
        <p:nvGraphicFramePr>
          <p:cNvPr id="135172" name="Object 4"/>
          <p:cNvGraphicFramePr>
            <a:graphicFrameLocks noChangeAspect="1"/>
          </p:cNvGraphicFramePr>
          <p:nvPr/>
        </p:nvGraphicFramePr>
        <p:xfrm>
          <a:off x="1060450" y="2171700"/>
          <a:ext cx="2095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" name="Equation" r:id="rId3" imgW="2095200" imgH="723600" progId="Equation.3">
                  <p:embed/>
                </p:oleObj>
              </mc:Choice>
              <mc:Fallback>
                <p:oleObj name="Equation" r:id="rId3" imgW="209520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2171700"/>
                        <a:ext cx="2095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4191000" y="1676400"/>
            <a:ext cx="22098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4" name="Oval 6"/>
          <p:cNvSpPr>
            <a:spLocks noChangeArrowheads="1"/>
          </p:cNvSpPr>
          <p:nvPr/>
        </p:nvSpPr>
        <p:spPr bwMode="auto">
          <a:xfrm>
            <a:off x="4572000" y="2667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5" name="Oval 7"/>
          <p:cNvSpPr>
            <a:spLocks noChangeArrowheads="1"/>
          </p:cNvSpPr>
          <p:nvPr/>
        </p:nvSpPr>
        <p:spPr bwMode="auto">
          <a:xfrm>
            <a:off x="5638800" y="2667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6" name="Line 8"/>
          <p:cNvSpPr>
            <a:spLocks noChangeShapeType="1"/>
          </p:cNvSpPr>
          <p:nvPr/>
        </p:nvSpPr>
        <p:spPr bwMode="auto">
          <a:xfrm>
            <a:off x="4953000" y="2819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8" name="Freeform 10"/>
          <p:cNvSpPr>
            <a:spLocks/>
          </p:cNvSpPr>
          <p:nvPr/>
        </p:nvSpPr>
        <p:spPr bwMode="auto">
          <a:xfrm>
            <a:off x="4483100" y="2044700"/>
            <a:ext cx="482600" cy="622300"/>
          </a:xfrm>
          <a:custGeom>
            <a:avLst/>
            <a:gdLst>
              <a:gd name="T0" fmla="*/ 104 w 304"/>
              <a:gd name="T1" fmla="*/ 392 h 392"/>
              <a:gd name="T2" fmla="*/ 8 w 304"/>
              <a:gd name="T3" fmla="*/ 152 h 392"/>
              <a:gd name="T4" fmla="*/ 152 w 304"/>
              <a:gd name="T5" fmla="*/ 8 h 392"/>
              <a:gd name="T6" fmla="*/ 296 w 304"/>
              <a:gd name="T7" fmla="*/ 104 h 392"/>
              <a:gd name="T8" fmla="*/ 200 w 304"/>
              <a:gd name="T9" fmla="*/ 392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9" name="Line 11"/>
          <p:cNvSpPr>
            <a:spLocks noChangeShapeType="1"/>
          </p:cNvSpPr>
          <p:nvPr/>
        </p:nvSpPr>
        <p:spPr bwMode="auto">
          <a:xfrm>
            <a:off x="3657600" y="2819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0" name="Oval 12"/>
          <p:cNvSpPr>
            <a:spLocks noChangeArrowheads="1"/>
          </p:cNvSpPr>
          <p:nvPr/>
        </p:nvSpPr>
        <p:spPr bwMode="auto">
          <a:xfrm>
            <a:off x="5562600" y="2590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5193" name="Object 25"/>
          <p:cNvGraphicFramePr>
            <a:graphicFrameLocks noChangeAspect="1"/>
          </p:cNvGraphicFramePr>
          <p:nvPr/>
        </p:nvGraphicFramePr>
        <p:xfrm>
          <a:off x="4343401" y="1828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1828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94" name="Object 26"/>
          <p:cNvGraphicFramePr>
            <a:graphicFrameLocks noChangeAspect="1"/>
          </p:cNvGraphicFramePr>
          <p:nvPr/>
        </p:nvGraphicFramePr>
        <p:xfrm>
          <a:off x="5105401" y="24384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" name="Equation" r:id="rId7" imgW="253800" imgH="393480" progId="Equation.3">
                  <p:embed/>
                </p:oleObj>
              </mc:Choice>
              <mc:Fallback>
                <p:oleObj name="Equation" r:id="rId7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1" y="24384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00" name="Object 32"/>
          <p:cNvGraphicFramePr>
            <a:graphicFrameLocks noChangeAspect="1"/>
          </p:cNvGraphicFramePr>
          <p:nvPr/>
        </p:nvGraphicFramePr>
        <p:xfrm>
          <a:off x="5029201" y="10668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" name="Equation" r:id="rId9" imgW="647640" imgH="571320" progId="Equation.3">
                  <p:embed/>
                </p:oleObj>
              </mc:Choice>
              <mc:Fallback>
                <p:oleObj name="Equation" r:id="rId9" imgW="64764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1" y="10668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5202" name="Group 34"/>
          <p:cNvGrpSpPr>
            <a:grpSpLocks/>
          </p:cNvGrpSpPr>
          <p:nvPr/>
        </p:nvGrpSpPr>
        <p:grpSpPr bwMode="auto">
          <a:xfrm>
            <a:off x="1047750" y="4114800"/>
            <a:ext cx="6191250" cy="1828800"/>
            <a:chOff x="420" y="2592"/>
            <a:chExt cx="3900" cy="1152"/>
          </a:xfrm>
        </p:grpSpPr>
        <p:graphicFrame>
          <p:nvGraphicFramePr>
            <p:cNvPr id="135181" name="Object 13"/>
            <p:cNvGraphicFramePr>
              <a:graphicFrameLocks noChangeAspect="1"/>
            </p:cNvGraphicFramePr>
            <p:nvPr/>
          </p:nvGraphicFramePr>
          <p:xfrm>
            <a:off x="420" y="3200"/>
            <a:ext cx="119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8" name="Equation" r:id="rId11" imgW="1892160" imgH="571320" progId="Equation.3">
                    <p:embed/>
                  </p:oleObj>
                </mc:Choice>
                <mc:Fallback>
                  <p:oleObj name="Equation" r:id="rId11" imgW="189216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" y="3200"/>
                          <a:ext cx="119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5184" name="Rectangle 16"/>
            <p:cNvSpPr>
              <a:spLocks noChangeArrowheads="1"/>
            </p:cNvSpPr>
            <p:nvPr/>
          </p:nvSpPr>
          <p:spPr bwMode="auto">
            <a:xfrm>
              <a:off x="2400" y="2976"/>
              <a:ext cx="1920" cy="76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85" name="Oval 17"/>
            <p:cNvSpPr>
              <a:spLocks noChangeArrowheads="1"/>
            </p:cNvSpPr>
            <p:nvPr/>
          </p:nvSpPr>
          <p:spPr bwMode="auto">
            <a:xfrm>
              <a:off x="2592" y="331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86" name="Oval 18"/>
            <p:cNvSpPr>
              <a:spLocks noChangeArrowheads="1"/>
            </p:cNvSpPr>
            <p:nvPr/>
          </p:nvSpPr>
          <p:spPr bwMode="auto">
            <a:xfrm>
              <a:off x="3888" y="331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87" name="Line 19"/>
            <p:cNvSpPr>
              <a:spLocks noChangeShapeType="1"/>
            </p:cNvSpPr>
            <p:nvPr/>
          </p:nvSpPr>
          <p:spPr bwMode="auto">
            <a:xfrm>
              <a:off x="2832" y="34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89" name="Line 21"/>
            <p:cNvSpPr>
              <a:spLocks noChangeShapeType="1"/>
            </p:cNvSpPr>
            <p:nvPr/>
          </p:nvSpPr>
          <p:spPr bwMode="auto">
            <a:xfrm>
              <a:off x="2016" y="34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90" name="Oval 22"/>
            <p:cNvSpPr>
              <a:spLocks noChangeArrowheads="1"/>
            </p:cNvSpPr>
            <p:nvPr/>
          </p:nvSpPr>
          <p:spPr bwMode="auto">
            <a:xfrm>
              <a:off x="3840" y="326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91" name="Oval 23"/>
            <p:cNvSpPr>
              <a:spLocks noChangeArrowheads="1"/>
            </p:cNvSpPr>
            <p:nvPr/>
          </p:nvSpPr>
          <p:spPr bwMode="auto">
            <a:xfrm>
              <a:off x="3216" y="331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92" name="Line 24"/>
            <p:cNvSpPr>
              <a:spLocks noChangeShapeType="1"/>
            </p:cNvSpPr>
            <p:nvPr/>
          </p:nvSpPr>
          <p:spPr bwMode="auto">
            <a:xfrm>
              <a:off x="3456" y="34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35195" name="Object 27"/>
            <p:cNvGraphicFramePr>
              <a:graphicFrameLocks noChangeAspect="1"/>
            </p:cNvGraphicFramePr>
            <p:nvPr/>
          </p:nvGraphicFramePr>
          <p:xfrm>
            <a:off x="3552" y="316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9" name="Equation" r:id="rId13" imgW="266400" imgH="279360" progId="Equation.3">
                    <p:embed/>
                  </p:oleObj>
                </mc:Choice>
                <mc:Fallback>
                  <p:oleObj name="Equation" r:id="rId13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16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197" name="Object 29"/>
            <p:cNvGraphicFramePr>
              <a:graphicFrameLocks noChangeAspect="1"/>
            </p:cNvGraphicFramePr>
            <p:nvPr/>
          </p:nvGraphicFramePr>
          <p:xfrm>
            <a:off x="2928" y="3120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0" name="Equation" r:id="rId14" imgW="253800" imgH="393480" progId="Equation.3">
                    <p:embed/>
                  </p:oleObj>
                </mc:Choice>
                <mc:Fallback>
                  <p:oleObj name="Equation" r:id="rId14" imgW="2538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3120"/>
                          <a:ext cx="1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201" name="Object 33"/>
            <p:cNvGraphicFramePr>
              <a:graphicFrameLocks noChangeAspect="1"/>
            </p:cNvGraphicFramePr>
            <p:nvPr/>
          </p:nvGraphicFramePr>
          <p:xfrm>
            <a:off x="3168" y="2592"/>
            <a:ext cx="45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1" name="Equation" r:id="rId15" imgW="723600" imgH="571320" progId="Equation.3">
                    <p:embed/>
                  </p:oleObj>
                </mc:Choice>
                <mc:Fallback>
                  <p:oleObj name="Equation" r:id="rId15" imgW="72360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592"/>
                          <a:ext cx="456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4223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Union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NFA for </a:t>
            </a:r>
          </a:p>
        </p:txBody>
      </p:sp>
      <p:sp>
        <p:nvSpPr>
          <p:cNvPr id="137236" name="Rectangle 20"/>
          <p:cNvSpPr>
            <a:spLocks noChangeArrowheads="1"/>
          </p:cNvSpPr>
          <p:nvPr/>
        </p:nvSpPr>
        <p:spPr bwMode="auto">
          <a:xfrm>
            <a:off x="3657600" y="20574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37" name="Oval 21"/>
          <p:cNvSpPr>
            <a:spLocks noChangeArrowheads="1"/>
          </p:cNvSpPr>
          <p:nvPr/>
        </p:nvSpPr>
        <p:spPr bwMode="auto">
          <a:xfrm>
            <a:off x="3886200" y="2590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38" name="Oval 22"/>
          <p:cNvSpPr>
            <a:spLocks noChangeArrowheads="1"/>
          </p:cNvSpPr>
          <p:nvPr/>
        </p:nvSpPr>
        <p:spPr bwMode="auto">
          <a:xfrm>
            <a:off x="5562600" y="2590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39" name="Oval 23"/>
          <p:cNvSpPr>
            <a:spLocks noChangeArrowheads="1"/>
          </p:cNvSpPr>
          <p:nvPr/>
        </p:nvSpPr>
        <p:spPr bwMode="auto">
          <a:xfrm>
            <a:off x="5486400" y="2514600"/>
            <a:ext cx="533400" cy="5334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41" name="Freeform 25"/>
          <p:cNvSpPr>
            <a:spLocks/>
          </p:cNvSpPr>
          <p:nvPr/>
        </p:nvSpPr>
        <p:spPr bwMode="auto">
          <a:xfrm>
            <a:off x="4267200" y="2374900"/>
            <a:ext cx="1295400" cy="596900"/>
          </a:xfrm>
          <a:custGeom>
            <a:avLst/>
            <a:gdLst>
              <a:gd name="T0" fmla="*/ 0 w 816"/>
              <a:gd name="T1" fmla="*/ 232 h 376"/>
              <a:gd name="T2" fmla="*/ 96 w 816"/>
              <a:gd name="T3" fmla="*/ 88 h 376"/>
              <a:gd name="T4" fmla="*/ 192 w 816"/>
              <a:gd name="T5" fmla="*/ 328 h 376"/>
              <a:gd name="T6" fmla="*/ 384 w 816"/>
              <a:gd name="T7" fmla="*/ 40 h 376"/>
              <a:gd name="T8" fmla="*/ 480 w 816"/>
              <a:gd name="T9" fmla="*/ 376 h 376"/>
              <a:gd name="T10" fmla="*/ 672 w 816"/>
              <a:gd name="T11" fmla="*/ 40 h 376"/>
              <a:gd name="T12" fmla="*/ 816 w 816"/>
              <a:gd name="T13" fmla="*/ 13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7242" name="Object 26"/>
          <p:cNvGraphicFramePr>
            <a:graphicFrameLocks noChangeAspect="1"/>
          </p:cNvGraphicFramePr>
          <p:nvPr/>
        </p:nvGraphicFramePr>
        <p:xfrm>
          <a:off x="4768851" y="14986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7" name="Equation" r:id="rId3" imgW="647640" imgH="571320" progId="Equation.3">
                  <p:embed/>
                </p:oleObj>
              </mc:Choice>
              <mc:Fallback>
                <p:oleObj name="Equation" r:id="rId3" imgW="647640" imgH="57132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851" y="14986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44" name="Rectangle 28"/>
          <p:cNvSpPr>
            <a:spLocks noChangeArrowheads="1"/>
          </p:cNvSpPr>
          <p:nvPr/>
        </p:nvSpPr>
        <p:spPr bwMode="auto">
          <a:xfrm>
            <a:off x="3657600" y="45720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45" name="Oval 29"/>
          <p:cNvSpPr>
            <a:spLocks noChangeArrowheads="1"/>
          </p:cNvSpPr>
          <p:nvPr/>
        </p:nvSpPr>
        <p:spPr bwMode="auto">
          <a:xfrm>
            <a:off x="3886200" y="5105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46" name="Oval 30"/>
          <p:cNvSpPr>
            <a:spLocks noChangeArrowheads="1"/>
          </p:cNvSpPr>
          <p:nvPr/>
        </p:nvSpPr>
        <p:spPr bwMode="auto">
          <a:xfrm>
            <a:off x="5562600" y="5105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47" name="Oval 31"/>
          <p:cNvSpPr>
            <a:spLocks noChangeArrowheads="1"/>
          </p:cNvSpPr>
          <p:nvPr/>
        </p:nvSpPr>
        <p:spPr bwMode="auto">
          <a:xfrm>
            <a:off x="5486400" y="5029200"/>
            <a:ext cx="533400" cy="5334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49" name="Freeform 33"/>
          <p:cNvSpPr>
            <a:spLocks/>
          </p:cNvSpPr>
          <p:nvPr/>
        </p:nvSpPr>
        <p:spPr bwMode="auto">
          <a:xfrm>
            <a:off x="4267200" y="4889500"/>
            <a:ext cx="1295400" cy="596900"/>
          </a:xfrm>
          <a:custGeom>
            <a:avLst/>
            <a:gdLst>
              <a:gd name="T0" fmla="*/ 0 w 816"/>
              <a:gd name="T1" fmla="*/ 232 h 376"/>
              <a:gd name="T2" fmla="*/ 96 w 816"/>
              <a:gd name="T3" fmla="*/ 88 h 376"/>
              <a:gd name="T4" fmla="*/ 192 w 816"/>
              <a:gd name="T5" fmla="*/ 328 h 376"/>
              <a:gd name="T6" fmla="*/ 384 w 816"/>
              <a:gd name="T7" fmla="*/ 40 h 376"/>
              <a:gd name="T8" fmla="*/ 480 w 816"/>
              <a:gd name="T9" fmla="*/ 376 h 376"/>
              <a:gd name="T10" fmla="*/ 672 w 816"/>
              <a:gd name="T11" fmla="*/ 40 h 376"/>
              <a:gd name="T12" fmla="*/ 816 w 816"/>
              <a:gd name="T13" fmla="*/ 13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7250" name="Object 34"/>
          <p:cNvGraphicFramePr>
            <a:graphicFrameLocks noChangeAspect="1"/>
          </p:cNvGraphicFramePr>
          <p:nvPr/>
        </p:nvGraphicFramePr>
        <p:xfrm>
          <a:off x="4730750" y="40132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8" name="Equation" r:id="rId5" imgW="723600" imgH="571320" progId="Equation.3">
                  <p:embed/>
                </p:oleObj>
              </mc:Choice>
              <mc:Fallback>
                <p:oleObj name="Equation" r:id="rId5" imgW="723600" imgH="57132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40132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60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143030"/>
              </p:ext>
            </p:extLst>
          </p:nvPr>
        </p:nvGraphicFramePr>
        <p:xfrm>
          <a:off x="2209800" y="1638300"/>
          <a:ext cx="1511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9" name="Equation" r:id="rId7" imgW="1511280" imgH="571320" progId="Equation.3">
                  <p:embed/>
                </p:oleObj>
              </mc:Choice>
              <mc:Fallback>
                <p:oleObj name="Equation" r:id="rId7" imgW="15112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38300"/>
                        <a:ext cx="1511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7266" name="Group 50"/>
          <p:cNvGrpSpPr>
            <a:grpSpLocks/>
          </p:cNvGrpSpPr>
          <p:nvPr/>
        </p:nvGrpSpPr>
        <p:grpSpPr bwMode="auto">
          <a:xfrm>
            <a:off x="6019800" y="2819400"/>
            <a:ext cx="1905000" cy="2438400"/>
            <a:chOff x="3552" y="1776"/>
            <a:chExt cx="1200" cy="1536"/>
          </a:xfrm>
        </p:grpSpPr>
        <p:sp>
          <p:nvSpPr>
            <p:cNvPr id="137252" name="Oval 36"/>
            <p:cNvSpPr>
              <a:spLocks noChangeArrowheads="1"/>
            </p:cNvSpPr>
            <p:nvPr/>
          </p:nvSpPr>
          <p:spPr bwMode="auto">
            <a:xfrm>
              <a:off x="4464" y="240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53" name="Oval 37"/>
            <p:cNvSpPr>
              <a:spLocks noChangeArrowheads="1"/>
            </p:cNvSpPr>
            <p:nvPr/>
          </p:nvSpPr>
          <p:spPr bwMode="auto">
            <a:xfrm>
              <a:off x="4416" y="23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54" name="Line 38"/>
            <p:cNvSpPr>
              <a:spLocks noChangeShapeType="1"/>
            </p:cNvSpPr>
            <p:nvPr/>
          </p:nvSpPr>
          <p:spPr bwMode="auto">
            <a:xfrm flipV="1">
              <a:off x="3552" y="2640"/>
              <a:ext cx="91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55" name="Line 39"/>
            <p:cNvSpPr>
              <a:spLocks noChangeShapeType="1"/>
            </p:cNvSpPr>
            <p:nvPr/>
          </p:nvSpPr>
          <p:spPr bwMode="auto">
            <a:xfrm>
              <a:off x="3552" y="1776"/>
              <a:ext cx="91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37261" name="Object 45"/>
            <p:cNvGraphicFramePr>
              <a:graphicFrameLocks noChangeAspect="1"/>
            </p:cNvGraphicFramePr>
            <p:nvPr/>
          </p:nvGraphicFramePr>
          <p:xfrm>
            <a:off x="3984" y="1824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0" name="Equation" r:id="rId9" imgW="304560" imgH="380880" progId="Equation.3">
                    <p:embed/>
                  </p:oleObj>
                </mc:Choice>
                <mc:Fallback>
                  <p:oleObj name="Equation" r:id="rId9" imgW="304560" imgH="3808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824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62" name="Object 46"/>
            <p:cNvGraphicFramePr>
              <a:graphicFrameLocks noChangeAspect="1"/>
            </p:cNvGraphicFramePr>
            <p:nvPr/>
          </p:nvGraphicFramePr>
          <p:xfrm>
            <a:off x="3936" y="2688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1" name="Equation" r:id="rId11" imgW="304560" imgH="380880" progId="Equation.3">
                    <p:embed/>
                  </p:oleObj>
                </mc:Choice>
                <mc:Fallback>
                  <p:oleObj name="Equation" r:id="rId11" imgW="304560" imgH="3808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688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7265" name="Group 49"/>
          <p:cNvGrpSpPr>
            <a:grpSpLocks/>
          </p:cNvGrpSpPr>
          <p:nvPr/>
        </p:nvGrpSpPr>
        <p:grpSpPr bwMode="auto">
          <a:xfrm>
            <a:off x="1219200" y="2819400"/>
            <a:ext cx="2667000" cy="2438400"/>
            <a:chOff x="528" y="1776"/>
            <a:chExt cx="1680" cy="1536"/>
          </a:xfrm>
        </p:grpSpPr>
        <p:sp>
          <p:nvSpPr>
            <p:cNvPr id="137256" name="Oval 40"/>
            <p:cNvSpPr>
              <a:spLocks noChangeArrowheads="1"/>
            </p:cNvSpPr>
            <p:nvPr/>
          </p:nvSpPr>
          <p:spPr bwMode="auto">
            <a:xfrm>
              <a:off x="912" y="240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57" name="Line 41"/>
            <p:cNvSpPr>
              <a:spLocks noChangeShapeType="1"/>
            </p:cNvSpPr>
            <p:nvPr/>
          </p:nvSpPr>
          <p:spPr bwMode="auto">
            <a:xfrm flipV="1">
              <a:off x="1152" y="1776"/>
              <a:ext cx="105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58" name="Line 42"/>
            <p:cNvSpPr>
              <a:spLocks noChangeShapeType="1"/>
            </p:cNvSpPr>
            <p:nvPr/>
          </p:nvSpPr>
          <p:spPr bwMode="auto">
            <a:xfrm>
              <a:off x="1152" y="2592"/>
              <a:ext cx="105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59" name="Line 43"/>
            <p:cNvSpPr>
              <a:spLocks noChangeShapeType="1"/>
            </p:cNvSpPr>
            <p:nvPr/>
          </p:nvSpPr>
          <p:spPr bwMode="auto">
            <a:xfrm>
              <a:off x="528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37263" name="Object 47"/>
            <p:cNvGraphicFramePr>
              <a:graphicFrameLocks noChangeAspect="1"/>
            </p:cNvGraphicFramePr>
            <p:nvPr/>
          </p:nvGraphicFramePr>
          <p:xfrm>
            <a:off x="1584" y="1824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2" name="Equation" r:id="rId12" imgW="304560" imgH="380880" progId="Equation.3">
                    <p:embed/>
                  </p:oleObj>
                </mc:Choice>
                <mc:Fallback>
                  <p:oleObj name="Equation" r:id="rId12" imgW="304560" imgH="3808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824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64" name="Object 48"/>
            <p:cNvGraphicFramePr>
              <a:graphicFrameLocks noChangeAspect="1"/>
            </p:cNvGraphicFramePr>
            <p:nvPr/>
          </p:nvGraphicFramePr>
          <p:xfrm>
            <a:off x="1584" y="2688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3" name="Equation" r:id="rId13" imgW="304560" imgH="380880" progId="Equation.3">
                    <p:embed/>
                  </p:oleObj>
                </mc:Choice>
                <mc:Fallback>
                  <p:oleObj name="Equation" r:id="rId13" imgW="304560" imgH="3808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688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9532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3505200" y="2590800"/>
            <a:ext cx="22098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46" name="Oval 6"/>
          <p:cNvSpPr>
            <a:spLocks noChangeArrowheads="1"/>
          </p:cNvSpPr>
          <p:nvPr/>
        </p:nvSpPr>
        <p:spPr bwMode="auto">
          <a:xfrm>
            <a:off x="3886200" y="3581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47" name="Oval 7"/>
          <p:cNvSpPr>
            <a:spLocks noChangeArrowheads="1"/>
          </p:cNvSpPr>
          <p:nvPr/>
        </p:nvSpPr>
        <p:spPr bwMode="auto">
          <a:xfrm>
            <a:off x="4953000" y="3581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48" name="Line 8"/>
          <p:cNvSpPr>
            <a:spLocks noChangeShapeType="1"/>
          </p:cNvSpPr>
          <p:nvPr/>
        </p:nvSpPr>
        <p:spPr bwMode="auto">
          <a:xfrm>
            <a:off x="4267200" y="3733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49" name="Freeform 9"/>
          <p:cNvSpPr>
            <a:spLocks/>
          </p:cNvSpPr>
          <p:nvPr/>
        </p:nvSpPr>
        <p:spPr bwMode="auto">
          <a:xfrm>
            <a:off x="3797300" y="2959100"/>
            <a:ext cx="482600" cy="622300"/>
          </a:xfrm>
          <a:custGeom>
            <a:avLst/>
            <a:gdLst>
              <a:gd name="T0" fmla="*/ 104 w 304"/>
              <a:gd name="T1" fmla="*/ 392 h 392"/>
              <a:gd name="T2" fmla="*/ 8 w 304"/>
              <a:gd name="T3" fmla="*/ 152 h 392"/>
              <a:gd name="T4" fmla="*/ 152 w 304"/>
              <a:gd name="T5" fmla="*/ 8 h 392"/>
              <a:gd name="T6" fmla="*/ 296 w 304"/>
              <a:gd name="T7" fmla="*/ 104 h 392"/>
              <a:gd name="T8" fmla="*/ 200 w 304"/>
              <a:gd name="T9" fmla="*/ 392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51" name="Oval 11"/>
          <p:cNvSpPr>
            <a:spLocks noChangeArrowheads="1"/>
          </p:cNvSpPr>
          <p:nvPr/>
        </p:nvSpPr>
        <p:spPr bwMode="auto">
          <a:xfrm>
            <a:off x="4876800" y="3505200"/>
            <a:ext cx="533400" cy="5334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8252" name="Object 12"/>
          <p:cNvGraphicFramePr>
            <a:graphicFrameLocks noChangeAspect="1"/>
          </p:cNvGraphicFramePr>
          <p:nvPr/>
        </p:nvGraphicFramePr>
        <p:xfrm>
          <a:off x="3657601" y="2743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5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1" y="2743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3" name="Object 13"/>
          <p:cNvGraphicFramePr>
            <a:graphicFrameLocks noChangeAspect="1"/>
          </p:cNvGraphicFramePr>
          <p:nvPr/>
        </p:nvGraphicFramePr>
        <p:xfrm>
          <a:off x="4419601" y="33528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6" name="Equation" r:id="rId5" imgW="253800" imgH="393480" progId="Equation.3">
                  <p:embed/>
                </p:oleObj>
              </mc:Choice>
              <mc:Fallback>
                <p:oleObj name="Equation" r:id="rId5" imgW="2538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1" y="33528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55" name="Rectangle 15"/>
          <p:cNvSpPr>
            <a:spLocks noChangeArrowheads="1"/>
          </p:cNvSpPr>
          <p:nvPr/>
        </p:nvSpPr>
        <p:spPr bwMode="auto">
          <a:xfrm>
            <a:off x="3429000" y="5486400"/>
            <a:ext cx="30480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56" name="Oval 16"/>
          <p:cNvSpPr>
            <a:spLocks noChangeArrowheads="1"/>
          </p:cNvSpPr>
          <p:nvPr/>
        </p:nvSpPr>
        <p:spPr bwMode="auto">
          <a:xfrm>
            <a:off x="3733800" y="6019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57" name="Oval 17"/>
          <p:cNvSpPr>
            <a:spLocks noChangeArrowheads="1"/>
          </p:cNvSpPr>
          <p:nvPr/>
        </p:nvSpPr>
        <p:spPr bwMode="auto">
          <a:xfrm>
            <a:off x="5791200" y="6019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58" name="Line 18"/>
          <p:cNvSpPr>
            <a:spLocks noChangeShapeType="1"/>
          </p:cNvSpPr>
          <p:nvPr/>
        </p:nvSpPr>
        <p:spPr bwMode="auto">
          <a:xfrm>
            <a:off x="4114800" y="617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60" name="Oval 20"/>
          <p:cNvSpPr>
            <a:spLocks noChangeArrowheads="1"/>
          </p:cNvSpPr>
          <p:nvPr/>
        </p:nvSpPr>
        <p:spPr bwMode="auto">
          <a:xfrm>
            <a:off x="5715000" y="5943600"/>
            <a:ext cx="533400" cy="5334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61" name="Oval 21"/>
          <p:cNvSpPr>
            <a:spLocks noChangeArrowheads="1"/>
          </p:cNvSpPr>
          <p:nvPr/>
        </p:nvSpPr>
        <p:spPr bwMode="auto">
          <a:xfrm>
            <a:off x="4724400" y="6019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62" name="Line 22"/>
          <p:cNvSpPr>
            <a:spLocks noChangeShapeType="1"/>
          </p:cNvSpPr>
          <p:nvPr/>
        </p:nvSpPr>
        <p:spPr bwMode="auto">
          <a:xfrm>
            <a:off x="5105400" y="617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8263" name="Object 23"/>
          <p:cNvGraphicFramePr>
            <a:graphicFrameLocks noChangeAspect="1"/>
          </p:cNvGraphicFramePr>
          <p:nvPr/>
        </p:nvGraphicFramePr>
        <p:xfrm>
          <a:off x="5257801" y="5791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7" name="Equation" r:id="rId7" imgW="266400" imgH="279360" progId="Equation.3">
                  <p:embed/>
                </p:oleObj>
              </mc:Choice>
              <mc:Fallback>
                <p:oleObj name="Equation" r:id="rId7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5791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4" name="Object 24"/>
          <p:cNvGraphicFramePr>
            <a:graphicFrameLocks noChangeAspect="1"/>
          </p:cNvGraphicFramePr>
          <p:nvPr/>
        </p:nvGraphicFramePr>
        <p:xfrm>
          <a:off x="4267201" y="57150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8" name="Equation" r:id="rId8" imgW="253800" imgH="393480" progId="Equation.3">
                  <p:embed/>
                </p:oleObj>
              </mc:Choice>
              <mc:Fallback>
                <p:oleObj name="Equation" r:id="rId8" imgW="2538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1" y="57150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8282" name="Group 42"/>
          <p:cNvGrpSpPr>
            <a:grpSpLocks/>
          </p:cNvGrpSpPr>
          <p:nvPr/>
        </p:nvGrpSpPr>
        <p:grpSpPr bwMode="auto">
          <a:xfrm>
            <a:off x="5410200" y="3733800"/>
            <a:ext cx="2743200" cy="2286000"/>
            <a:chOff x="3168" y="2352"/>
            <a:chExt cx="1728" cy="1440"/>
          </a:xfrm>
        </p:grpSpPr>
        <p:sp>
          <p:nvSpPr>
            <p:cNvPr id="138265" name="Oval 25"/>
            <p:cNvSpPr>
              <a:spLocks noChangeArrowheads="1"/>
            </p:cNvSpPr>
            <p:nvPr/>
          </p:nvSpPr>
          <p:spPr bwMode="auto">
            <a:xfrm>
              <a:off x="4608" y="283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66" name="Oval 26"/>
            <p:cNvSpPr>
              <a:spLocks noChangeArrowheads="1"/>
            </p:cNvSpPr>
            <p:nvPr/>
          </p:nvSpPr>
          <p:spPr bwMode="auto">
            <a:xfrm>
              <a:off x="4560" y="278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67" name="Line 27"/>
            <p:cNvSpPr>
              <a:spLocks noChangeShapeType="1"/>
            </p:cNvSpPr>
            <p:nvPr/>
          </p:nvSpPr>
          <p:spPr bwMode="auto">
            <a:xfrm flipV="1">
              <a:off x="3648" y="3072"/>
              <a:ext cx="96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68" name="Line 28"/>
            <p:cNvSpPr>
              <a:spLocks noChangeShapeType="1"/>
            </p:cNvSpPr>
            <p:nvPr/>
          </p:nvSpPr>
          <p:spPr bwMode="auto">
            <a:xfrm>
              <a:off x="3168" y="2400"/>
              <a:ext cx="14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38269" name="Object 29"/>
            <p:cNvGraphicFramePr>
              <a:graphicFrameLocks noChangeAspect="1"/>
            </p:cNvGraphicFramePr>
            <p:nvPr/>
          </p:nvGraphicFramePr>
          <p:xfrm>
            <a:off x="3888" y="2352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59" name="Equation" r:id="rId9" imgW="304560" imgH="380880" progId="Equation.3">
                    <p:embed/>
                  </p:oleObj>
                </mc:Choice>
                <mc:Fallback>
                  <p:oleObj name="Equation" r:id="rId9" imgW="304560" imgH="3808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352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70" name="Object 30"/>
            <p:cNvGraphicFramePr>
              <a:graphicFrameLocks noChangeAspect="1"/>
            </p:cNvGraphicFramePr>
            <p:nvPr/>
          </p:nvGraphicFramePr>
          <p:xfrm>
            <a:off x="4080" y="3120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60" name="Equation" r:id="rId11" imgW="304560" imgH="380880" progId="Equation.3">
                    <p:embed/>
                  </p:oleObj>
                </mc:Choice>
                <mc:Fallback>
                  <p:oleObj name="Equation" r:id="rId11" imgW="304560" imgH="3808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120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8281" name="Group 41"/>
          <p:cNvGrpSpPr>
            <a:grpSpLocks/>
          </p:cNvGrpSpPr>
          <p:nvPr/>
        </p:nvGrpSpPr>
        <p:grpSpPr bwMode="auto">
          <a:xfrm>
            <a:off x="838200" y="3810000"/>
            <a:ext cx="3048000" cy="2362200"/>
            <a:chOff x="288" y="2400"/>
            <a:chExt cx="1920" cy="1488"/>
          </a:xfrm>
        </p:grpSpPr>
        <p:sp>
          <p:nvSpPr>
            <p:cNvPr id="138271" name="Oval 31"/>
            <p:cNvSpPr>
              <a:spLocks noChangeArrowheads="1"/>
            </p:cNvSpPr>
            <p:nvPr/>
          </p:nvSpPr>
          <p:spPr bwMode="auto">
            <a:xfrm>
              <a:off x="672" y="278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72" name="Line 32"/>
            <p:cNvSpPr>
              <a:spLocks noChangeShapeType="1"/>
            </p:cNvSpPr>
            <p:nvPr/>
          </p:nvSpPr>
          <p:spPr bwMode="auto">
            <a:xfrm flipV="1">
              <a:off x="912" y="2400"/>
              <a:ext cx="12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73" name="Line 33"/>
            <p:cNvSpPr>
              <a:spLocks noChangeShapeType="1"/>
            </p:cNvSpPr>
            <p:nvPr/>
          </p:nvSpPr>
          <p:spPr bwMode="auto">
            <a:xfrm>
              <a:off x="912" y="2976"/>
              <a:ext cx="120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74" name="Line 34"/>
            <p:cNvSpPr>
              <a:spLocks noChangeShapeType="1"/>
            </p:cNvSpPr>
            <p:nvPr/>
          </p:nvSpPr>
          <p:spPr bwMode="auto">
            <a:xfrm>
              <a:off x="288" y="288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38275" name="Object 35"/>
            <p:cNvGraphicFramePr>
              <a:graphicFrameLocks noChangeAspect="1"/>
            </p:cNvGraphicFramePr>
            <p:nvPr/>
          </p:nvGraphicFramePr>
          <p:xfrm>
            <a:off x="1392" y="2400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61" name="Equation" r:id="rId12" imgW="304560" imgH="380880" progId="Equation.3">
                    <p:embed/>
                  </p:oleObj>
                </mc:Choice>
                <mc:Fallback>
                  <p:oleObj name="Equation" r:id="rId12" imgW="304560" imgH="3808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400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76" name="Object 36"/>
            <p:cNvGraphicFramePr>
              <a:graphicFrameLocks noChangeAspect="1"/>
            </p:cNvGraphicFramePr>
            <p:nvPr/>
          </p:nvGraphicFramePr>
          <p:xfrm>
            <a:off x="1344" y="3072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62" name="Equation" r:id="rId13" imgW="304560" imgH="380880" progId="Equation.3">
                    <p:embed/>
                  </p:oleObj>
                </mc:Choice>
                <mc:Fallback>
                  <p:oleObj name="Equation" r:id="rId13" imgW="304560" imgH="3808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072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8277" name="Object 37"/>
          <p:cNvGraphicFramePr>
            <a:graphicFrameLocks noChangeAspect="1"/>
          </p:cNvGraphicFramePr>
          <p:nvPr/>
        </p:nvGraphicFramePr>
        <p:xfrm>
          <a:off x="3651250" y="1866900"/>
          <a:ext cx="2095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3" name="Equation" r:id="rId14" imgW="2095200" imgH="723600" progId="Equation.3">
                  <p:embed/>
                </p:oleObj>
              </mc:Choice>
              <mc:Fallback>
                <p:oleObj name="Equation" r:id="rId14" imgW="2095200" imgH="723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1866900"/>
                        <a:ext cx="2095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78" name="Object 38"/>
          <p:cNvGraphicFramePr>
            <a:graphicFrameLocks noChangeAspect="1"/>
          </p:cNvGraphicFramePr>
          <p:nvPr/>
        </p:nvGraphicFramePr>
        <p:xfrm>
          <a:off x="3962400" y="4876800"/>
          <a:ext cx="1930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4" name="Equation" r:id="rId16" imgW="1930320" imgH="571320" progId="Equation.3">
                  <p:embed/>
                </p:oleObj>
              </mc:Choice>
              <mc:Fallback>
                <p:oleObj name="Equation" r:id="rId16" imgW="1930320" imgH="57132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876800"/>
                        <a:ext cx="1930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79" name="Object 39"/>
          <p:cNvGraphicFramePr>
            <a:graphicFrameLocks noChangeAspect="1"/>
          </p:cNvGraphicFramePr>
          <p:nvPr/>
        </p:nvGraphicFramePr>
        <p:xfrm>
          <a:off x="2438400" y="838200"/>
          <a:ext cx="4597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5" name="Equation" r:id="rId18" imgW="4597200" imgH="723600" progId="Equation.3">
                  <p:embed/>
                </p:oleObj>
              </mc:Choice>
              <mc:Fallback>
                <p:oleObj name="Equation" r:id="rId18" imgW="459720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838200"/>
                        <a:ext cx="4597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80" name="Text Box 40"/>
          <p:cNvSpPr txBox="1">
            <a:spLocks noChangeArrowheads="1"/>
          </p:cNvSpPr>
          <p:nvPr/>
        </p:nvSpPr>
        <p:spPr bwMode="auto">
          <a:xfrm>
            <a:off x="1143000" y="990600"/>
            <a:ext cx="12678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NFA for</a:t>
            </a:r>
          </a:p>
        </p:txBody>
      </p:sp>
    </p:spTree>
    <p:extLst>
      <p:ext uri="{BB962C8B-B14F-4D97-AF65-F5344CB8AC3E}">
        <p14:creationId xmlns:p14="http://schemas.microsoft.com/office/powerpoint/2010/main" val="34991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261</Words>
  <Application>Microsoft Office PowerPoint</Application>
  <PresentationFormat>A4 Paper (210x297 mm)</PresentationFormat>
  <Paragraphs>103</Paragraphs>
  <Slides>28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Office Theme</vt:lpstr>
      <vt:lpstr>Equation</vt:lpstr>
      <vt:lpstr>Course Code: CSC211A  Course Title: Formal Languages and Automata Theory</vt:lpstr>
      <vt:lpstr>Session Objectives</vt:lpstr>
      <vt:lpstr>Session Topics</vt:lpstr>
      <vt:lpstr>Properties</vt:lpstr>
      <vt:lpstr>Regular Languages</vt:lpstr>
      <vt:lpstr>Regular Languages</vt:lpstr>
      <vt:lpstr>Example</vt:lpstr>
      <vt:lpstr>Union</vt:lpstr>
      <vt:lpstr>Example</vt:lpstr>
      <vt:lpstr>Concatenation</vt:lpstr>
      <vt:lpstr>Example</vt:lpstr>
      <vt:lpstr>Star Operation</vt:lpstr>
      <vt:lpstr>Example</vt:lpstr>
      <vt:lpstr>Regular Expressions</vt:lpstr>
      <vt:lpstr>Regular Expressions</vt:lpstr>
      <vt:lpstr>Recursive Definition</vt:lpstr>
      <vt:lpstr>Examples</vt:lpstr>
      <vt:lpstr>Languages of Regular Expressions</vt:lpstr>
      <vt:lpstr>Definition</vt:lpstr>
      <vt:lpstr>Definition</vt:lpstr>
      <vt:lpstr>Example</vt:lpstr>
      <vt:lpstr>Example</vt:lpstr>
      <vt:lpstr>Example</vt:lpstr>
      <vt:lpstr>Example</vt:lpstr>
      <vt:lpstr>Example</vt:lpstr>
      <vt:lpstr>Equivalent Regular Expressions</vt:lpstr>
      <vt:lpstr>Example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Prakash</cp:lastModifiedBy>
  <cp:revision>232</cp:revision>
  <dcterms:created xsi:type="dcterms:W3CDTF">2006-08-16T00:00:00Z</dcterms:created>
  <dcterms:modified xsi:type="dcterms:W3CDTF">2019-01-16T02:28:23Z</dcterms:modified>
</cp:coreProperties>
</file>