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8" r:id="rId2"/>
    <p:sldId id="359" r:id="rId3"/>
    <p:sldId id="360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61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5.wmf"/><Relationship Id="rId7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1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8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33.wmf"/><Relationship Id="rId11" Type="http://schemas.openxmlformats.org/officeDocument/2006/relationships/image" Target="../media/image53.wmf"/><Relationship Id="rId5" Type="http://schemas.openxmlformats.org/officeDocument/2006/relationships/image" Target="../media/image36.wmf"/><Relationship Id="rId10" Type="http://schemas.openxmlformats.org/officeDocument/2006/relationships/image" Target="../media/image52.wmf"/><Relationship Id="rId4" Type="http://schemas.openxmlformats.org/officeDocument/2006/relationships/image" Target="../media/image31.wmf"/><Relationship Id="rId9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38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F3866C1-69DD-4EEA-A5F1-6D24F128379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F77DD68-A3A7-4EAB-90ED-CD18CE1484C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0C3DBAB-4F2E-4BD9-ACC6-70247AEB72C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B3D198A-10C5-4160-A83A-B3CE8206EBE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BF8E41D-C44A-4992-BCF6-592BA622DEA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2B320B3-BE24-451E-981D-C1DB8CE0F4CF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9924434-88CF-4916-8830-BD86E300201C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08355A-1B94-4773-83E3-154EBA62B93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8D85899-B2A8-4EA9-96D7-66F2B290B19F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A9B5B1E-8D87-4E00-824F-A90D4FFF0CF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412" y="611640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56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0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54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33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57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1812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8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: Properties of Regular Language - 2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Step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will prove:</a:t>
            </a:r>
          </a:p>
          <a:p>
            <a:endParaRPr lang="en-US" altLang="en-US" dirty="0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3562350" y="1422400"/>
          <a:ext cx="1854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3" imgW="1854000" imgH="5168880" progId="Equation.3">
                  <p:embed/>
                </p:oleObj>
              </mc:Choice>
              <mc:Fallback>
                <p:oleObj name="Equation" r:id="rId3" imgW="1854000" imgH="5168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422400"/>
                        <a:ext cx="1854200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AutoShape 5"/>
          <p:cNvSpPr>
            <a:spLocks/>
          </p:cNvSpPr>
          <p:nvPr/>
        </p:nvSpPr>
        <p:spPr bwMode="auto">
          <a:xfrm>
            <a:off x="5486400" y="13716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6324600" y="3352801"/>
            <a:ext cx="1888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Are regular </a:t>
            </a:r>
          </a:p>
          <a:p>
            <a:r>
              <a:rPr lang="en-US" altLang="en-US" sz="2800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51379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88392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400" dirty="0" smtClean="0">
                <a:latin typeface="+mj-lt"/>
              </a:rPr>
              <a:t>Definition </a:t>
            </a:r>
            <a:r>
              <a:rPr lang="en-US" altLang="en-US" sz="4400" dirty="0">
                <a:latin typeface="+mj-lt"/>
              </a:rPr>
              <a:t>of </a:t>
            </a:r>
            <a:r>
              <a:rPr lang="en-US" altLang="en-US" sz="4400" dirty="0" smtClean="0">
                <a:latin typeface="+mj-lt"/>
              </a:rPr>
              <a:t>Regular Expressions</a:t>
            </a:r>
            <a:endParaRPr lang="en-US" altLang="en-US" dirty="0">
              <a:latin typeface="+mj-lt"/>
            </a:endParaRPr>
          </a:p>
          <a:p>
            <a:endParaRPr lang="en-US" altLang="en-US" dirty="0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81337"/>
              </p:ext>
            </p:extLst>
          </p:nvPr>
        </p:nvGraphicFramePr>
        <p:xfrm>
          <a:off x="2260600" y="1384300"/>
          <a:ext cx="4902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3" imgW="4902120" imgH="5168880" progId="Equation.3">
                  <p:embed/>
                </p:oleObj>
              </mc:Choice>
              <mc:Fallback>
                <p:oleObj name="Equation" r:id="rId3" imgW="4902120" imgH="5168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384300"/>
                        <a:ext cx="4902200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05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18772"/>
              </p:ext>
            </p:extLst>
          </p:nvPr>
        </p:nvGraphicFramePr>
        <p:xfrm>
          <a:off x="5943600" y="1488082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Equation" r:id="rId3" imgW="1015920" imgH="571320" progId="Equation.3">
                  <p:embed/>
                </p:oleObj>
              </mc:Choice>
              <mc:Fallback>
                <p:oleObj name="Equation" r:id="rId3" imgW="10159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88082"/>
                        <a:ext cx="101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26828"/>
              </p:ext>
            </p:extLst>
          </p:nvPr>
        </p:nvGraphicFramePr>
        <p:xfrm>
          <a:off x="7988300" y="1487821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5" imgW="1091880" imgH="571320" progId="Equation.3">
                  <p:embed/>
                </p:oleObj>
              </mc:Choice>
              <mc:Fallback>
                <p:oleObj name="Equation" r:id="rId5" imgW="1091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1487821"/>
                        <a:ext cx="109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685800" y="1488082"/>
            <a:ext cx="7848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By inductive hypothesis we know</a:t>
            </a:r>
            <a:r>
              <a:rPr lang="en-US" altLang="en-US" sz="2800" dirty="0" smtClean="0">
                <a:solidFill>
                  <a:srgbClr val="FF0000"/>
                </a:solidFill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</a:rPr>
              <a:t>	</a:t>
            </a:r>
            <a:r>
              <a:rPr lang="en-US" alt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en-US" sz="2800" dirty="0" smtClean="0"/>
              <a:t>and             </a:t>
            </a:r>
            <a:r>
              <a:rPr lang="en-US" altLang="en-US" sz="2800" dirty="0"/>
              <a:t>are regular languages</a:t>
            </a:r>
          </a:p>
          <a:p>
            <a:endParaRPr lang="en-US" altLang="en-US" dirty="0"/>
          </a:p>
        </p:txBody>
      </p:sp>
      <p:grpSp>
        <p:nvGrpSpPr>
          <p:cNvPr id="174095" name="Group 15"/>
          <p:cNvGrpSpPr>
            <a:grpSpLocks/>
          </p:cNvGrpSpPr>
          <p:nvPr/>
        </p:nvGrpSpPr>
        <p:grpSpPr bwMode="auto">
          <a:xfrm>
            <a:off x="685800" y="2514600"/>
            <a:ext cx="6921500" cy="3416300"/>
            <a:chOff x="0" y="1584"/>
            <a:chExt cx="4360" cy="2152"/>
          </a:xfrm>
        </p:grpSpPr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3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 languages are closed under</a:t>
              </a:r>
            </a:p>
          </p:txBody>
        </p:sp>
        <p:graphicFrame>
          <p:nvGraphicFramePr>
            <p:cNvPr id="174088" name="Object 8"/>
            <p:cNvGraphicFramePr>
              <a:graphicFrameLocks noChangeAspect="1"/>
            </p:cNvGraphicFramePr>
            <p:nvPr/>
          </p:nvGraphicFramePr>
          <p:xfrm>
            <a:off x="2736" y="2400"/>
            <a:ext cx="1624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3" name="Equation" r:id="rId7" imgW="2577960" imgH="2120760" progId="Equation.3">
                    <p:embed/>
                  </p:oleObj>
                </mc:Choice>
                <mc:Fallback>
                  <p:oleObj name="Equation" r:id="rId7" imgW="2577960" imgH="2120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1624" cy="1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864" y="2400"/>
              <a:ext cx="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dirty="0"/>
                <a:t>union</a:t>
              </a:r>
            </a:p>
          </p:txBody>
        </p:sp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816" y="2832"/>
              <a:ext cx="14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dirty="0"/>
                <a:t>concatenation</a:t>
              </a: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864" y="3360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dirty="0"/>
                <a:t>star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0" y="1584"/>
              <a:ext cx="14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We also know</a:t>
              </a:r>
              <a:r>
                <a:rPr lang="en-US" altLang="en-US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398262"/>
          </a:xfrm>
        </p:spPr>
        <p:txBody>
          <a:bodyPr/>
          <a:lstStyle/>
          <a:p>
            <a:r>
              <a:rPr lang="en-US" altLang="en-US" dirty="0"/>
              <a:t>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6989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Therefore</a:t>
            </a:r>
            <a:r>
              <a:rPr lang="en-US" altLang="en-US" dirty="0"/>
              <a:t>: </a:t>
            </a:r>
          </a:p>
        </p:txBody>
      </p:sp>
      <p:sp>
        <p:nvSpPr>
          <p:cNvPr id="175109" name="AutoShape 5"/>
          <p:cNvSpPr>
            <a:spLocks/>
          </p:cNvSpPr>
          <p:nvPr/>
        </p:nvSpPr>
        <p:spPr bwMode="auto">
          <a:xfrm>
            <a:off x="5562600" y="2057400"/>
            <a:ext cx="609600" cy="39624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666750" y="2184400"/>
          <a:ext cx="4902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3" imgW="4902120" imgH="3644640" progId="Equation.3">
                  <p:embed/>
                </p:oleObj>
              </mc:Choice>
              <mc:Fallback>
                <p:oleObj name="Equation" r:id="rId3" imgW="4902120" imgH="364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184400"/>
                        <a:ext cx="4902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6400801" y="3429001"/>
            <a:ext cx="18070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Are regular</a:t>
            </a:r>
          </a:p>
          <a:p>
            <a:r>
              <a:rPr lang="en-US" altLang="en-US" sz="2800" dirty="0"/>
              <a:t>languages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5003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And trivially: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      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832100" y="2336800"/>
          <a:ext cx="134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3" imgW="1346040" imgH="571320" progId="Equation.3">
                  <p:embed/>
                </p:oleObj>
              </mc:Choice>
              <mc:Fallback>
                <p:oleObj name="Equation" r:id="rId3" imgW="1346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336800"/>
                        <a:ext cx="134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495801" y="2362200"/>
            <a:ext cx="3172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 regular language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7914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– Part 2</a:t>
            </a:r>
          </a:p>
        </p:txBody>
      </p:sp>
      <p:graphicFrame>
        <p:nvGraphicFramePr>
          <p:cNvPr id="177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75965"/>
              </p:ext>
            </p:extLst>
          </p:nvPr>
        </p:nvGraphicFramePr>
        <p:xfrm>
          <a:off x="5071050" y="1457075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050" y="1457075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9295"/>
              </p:ext>
            </p:extLst>
          </p:nvPr>
        </p:nvGraphicFramePr>
        <p:xfrm>
          <a:off x="4495800" y="2002215"/>
          <a:ext cx="252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Equation" r:id="rId5" imgW="253800" imgH="291960" progId="Equation.3">
                  <p:embed/>
                </p:oleObj>
              </mc:Choice>
              <mc:Fallback>
                <p:oleObj name="Equation" r:id="rId5" imgW="253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02215"/>
                        <a:ext cx="2524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33991"/>
              </p:ext>
            </p:extLst>
          </p:nvPr>
        </p:nvGraphicFramePr>
        <p:xfrm>
          <a:off x="5901222" y="1888348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Equation" r:id="rId7" imgW="1726920" imgH="533160" progId="Equation.3">
                  <p:embed/>
                </p:oleObj>
              </mc:Choice>
              <mc:Fallback>
                <p:oleObj name="Equation" r:id="rId7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222" y="1888348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838200" y="1281388"/>
            <a:ext cx="59266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2.</a:t>
            </a:r>
            <a:r>
              <a:rPr lang="en-US" altLang="en-US" dirty="0"/>
              <a:t>  </a:t>
            </a:r>
            <a:r>
              <a:rPr lang="en-US" altLang="en-US" sz="2800" dirty="0"/>
              <a:t>For any regular language       there is</a:t>
            </a:r>
          </a:p>
          <a:p>
            <a:r>
              <a:rPr lang="en-US" altLang="en-US" sz="2800" dirty="0"/>
              <a:t>      a regular expression       with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1171783" y="2903691"/>
            <a:ext cx="6456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Proof by construction of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7190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Since      </a:t>
            </a:r>
            <a:r>
              <a:rPr lang="en-US" altLang="en-US" dirty="0" smtClean="0"/>
              <a:t>	 </a:t>
            </a:r>
            <a:r>
              <a:rPr lang="en-US" altLang="en-US" dirty="0"/>
              <a:t>is regular take the </a:t>
            </a:r>
            <a:r>
              <a:rPr lang="en-US" altLang="en-US" dirty="0" smtClean="0"/>
              <a:t>NFA       </a:t>
            </a:r>
            <a:r>
              <a:rPr lang="en-US" altLang="en-US" dirty="0"/>
              <a:t>that accepts it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47525"/>
              </p:ext>
            </p:extLst>
          </p:nvPr>
        </p:nvGraphicFramePr>
        <p:xfrm>
          <a:off x="1828800" y="1752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6351"/>
              </p:ext>
            </p:extLst>
          </p:nvPr>
        </p:nvGraphicFramePr>
        <p:xfrm>
          <a:off x="6324600" y="1752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2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2971800" y="3657600"/>
            <a:ext cx="2971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3200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5105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0292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24384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3581400" y="3200401"/>
          <a:ext cx="1816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7" imgW="1815840" imgH="482400" progId="Equation.3">
                  <p:embed/>
                </p:oleObj>
              </mc:Choice>
              <mc:Fallback>
                <p:oleObj name="Equation" r:id="rId7" imgW="181584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00401"/>
                        <a:ext cx="1816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9" name="Freeform 13"/>
          <p:cNvSpPr>
            <a:spLocks/>
          </p:cNvSpPr>
          <p:nvPr/>
        </p:nvSpPr>
        <p:spPr bwMode="auto">
          <a:xfrm>
            <a:off x="3657600" y="3848100"/>
            <a:ext cx="1371600" cy="698500"/>
          </a:xfrm>
          <a:custGeom>
            <a:avLst/>
            <a:gdLst>
              <a:gd name="T0" fmla="*/ 0 w 864"/>
              <a:gd name="T1" fmla="*/ 264 h 440"/>
              <a:gd name="T2" fmla="*/ 144 w 864"/>
              <a:gd name="T3" fmla="*/ 120 h 440"/>
              <a:gd name="T4" fmla="*/ 240 w 864"/>
              <a:gd name="T5" fmla="*/ 360 h 440"/>
              <a:gd name="T6" fmla="*/ 384 w 864"/>
              <a:gd name="T7" fmla="*/ 216 h 440"/>
              <a:gd name="T8" fmla="*/ 528 w 864"/>
              <a:gd name="T9" fmla="*/ 408 h 440"/>
              <a:gd name="T10" fmla="*/ 624 w 864"/>
              <a:gd name="T11" fmla="*/ 24 h 440"/>
              <a:gd name="T12" fmla="*/ 720 w 864"/>
              <a:gd name="T13" fmla="*/ 264 h 440"/>
              <a:gd name="T14" fmla="*/ 864 w 864"/>
              <a:gd name="T15" fmla="*/ 26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4" h="440">
                <a:moveTo>
                  <a:pt x="0" y="264"/>
                </a:moveTo>
                <a:cubicBezTo>
                  <a:pt x="52" y="184"/>
                  <a:pt x="104" y="104"/>
                  <a:pt x="144" y="120"/>
                </a:cubicBezTo>
                <a:cubicBezTo>
                  <a:pt x="184" y="136"/>
                  <a:pt x="200" y="344"/>
                  <a:pt x="240" y="360"/>
                </a:cubicBezTo>
                <a:cubicBezTo>
                  <a:pt x="280" y="376"/>
                  <a:pt x="336" y="208"/>
                  <a:pt x="384" y="216"/>
                </a:cubicBezTo>
                <a:cubicBezTo>
                  <a:pt x="432" y="224"/>
                  <a:pt x="488" y="440"/>
                  <a:pt x="528" y="408"/>
                </a:cubicBezTo>
                <a:cubicBezTo>
                  <a:pt x="568" y="376"/>
                  <a:pt x="592" y="48"/>
                  <a:pt x="624" y="24"/>
                </a:cubicBezTo>
                <a:cubicBezTo>
                  <a:pt x="656" y="0"/>
                  <a:pt x="680" y="224"/>
                  <a:pt x="720" y="264"/>
                </a:cubicBezTo>
                <a:cubicBezTo>
                  <a:pt x="760" y="304"/>
                  <a:pt x="812" y="284"/>
                  <a:pt x="864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3001834" y="5188353"/>
            <a:ext cx="2560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Single final state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– Part 2</a:t>
            </a:r>
          </a:p>
        </p:txBody>
      </p:sp>
    </p:spTree>
    <p:extLst>
      <p:ext uri="{BB962C8B-B14F-4D97-AF65-F5344CB8AC3E}">
        <p14:creationId xmlns:p14="http://schemas.microsoft.com/office/powerpoint/2010/main" val="352457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From       construct the equivalent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Generalized Transition Graph</a:t>
            </a:r>
          </a:p>
          <a:p>
            <a:pPr marL="457200" lvl="1" indent="0">
              <a:buNone/>
            </a:pPr>
            <a:r>
              <a:rPr lang="en-US" altLang="en-US" dirty="0" smtClean="0"/>
              <a:t>transition labels are </a:t>
            </a:r>
            <a:r>
              <a:rPr lang="en-US" altLang="en-US" dirty="0"/>
              <a:t>regular expressions 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9975"/>
              </p:ext>
            </p:extLst>
          </p:nvPr>
        </p:nvGraphicFramePr>
        <p:xfrm>
          <a:off x="1913732" y="1703104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32" y="1703104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48473" y="3339962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3886200"/>
            <a:ext cx="7620000" cy="2222500"/>
            <a:chOff x="838200" y="4178300"/>
            <a:chExt cx="7620000" cy="2222500"/>
          </a:xfrm>
        </p:grpSpPr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1371600" y="5791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3200400" y="5791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31242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>
              <a:off x="1828800" y="60198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1" name="Freeform 11"/>
            <p:cNvSpPr>
              <a:spLocks/>
            </p:cNvSpPr>
            <p:nvPr/>
          </p:nvSpPr>
          <p:spPr bwMode="auto">
            <a:xfrm>
              <a:off x="1358900" y="5245100"/>
              <a:ext cx="482600" cy="546100"/>
            </a:xfrm>
            <a:custGeom>
              <a:avLst/>
              <a:gdLst>
                <a:gd name="T0" fmla="*/ 200 w 304"/>
                <a:gd name="T1" fmla="*/ 344 h 344"/>
                <a:gd name="T2" fmla="*/ 296 w 304"/>
                <a:gd name="T3" fmla="*/ 104 h 344"/>
                <a:gd name="T4" fmla="*/ 152 w 304"/>
                <a:gd name="T5" fmla="*/ 8 h 344"/>
                <a:gd name="T6" fmla="*/ 8 w 304"/>
                <a:gd name="T7" fmla="*/ 56 h 344"/>
                <a:gd name="T8" fmla="*/ 104 w 304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44">
                  <a:moveTo>
                    <a:pt x="200" y="344"/>
                  </a:moveTo>
                  <a:cubicBezTo>
                    <a:pt x="252" y="252"/>
                    <a:pt x="304" y="160"/>
                    <a:pt x="296" y="104"/>
                  </a:cubicBezTo>
                  <a:cubicBezTo>
                    <a:pt x="288" y="48"/>
                    <a:pt x="200" y="16"/>
                    <a:pt x="152" y="8"/>
                  </a:cubicBezTo>
                  <a:cubicBezTo>
                    <a:pt x="104" y="0"/>
                    <a:pt x="16" y="0"/>
                    <a:pt x="8" y="56"/>
                  </a:cubicBezTo>
                  <a:cubicBezTo>
                    <a:pt x="0" y="112"/>
                    <a:pt x="52" y="228"/>
                    <a:pt x="104" y="3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2" name="Freeform 12"/>
            <p:cNvSpPr>
              <a:spLocks/>
            </p:cNvSpPr>
            <p:nvPr/>
          </p:nvSpPr>
          <p:spPr bwMode="auto">
            <a:xfrm>
              <a:off x="3124200" y="5181600"/>
              <a:ext cx="660400" cy="533400"/>
            </a:xfrm>
            <a:custGeom>
              <a:avLst/>
              <a:gdLst>
                <a:gd name="T0" fmla="*/ 304 w 416"/>
                <a:gd name="T1" fmla="*/ 336 h 336"/>
                <a:gd name="T2" fmla="*/ 400 w 416"/>
                <a:gd name="T3" fmla="*/ 96 h 336"/>
                <a:gd name="T4" fmla="*/ 208 w 416"/>
                <a:gd name="T5" fmla="*/ 0 h 336"/>
                <a:gd name="T6" fmla="*/ 16 w 416"/>
                <a:gd name="T7" fmla="*/ 96 h 336"/>
                <a:gd name="T8" fmla="*/ 112 w 416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6">
                  <a:moveTo>
                    <a:pt x="304" y="336"/>
                  </a:moveTo>
                  <a:cubicBezTo>
                    <a:pt x="360" y="244"/>
                    <a:pt x="416" y="152"/>
                    <a:pt x="400" y="96"/>
                  </a:cubicBezTo>
                  <a:cubicBezTo>
                    <a:pt x="384" y="40"/>
                    <a:pt x="272" y="0"/>
                    <a:pt x="208" y="0"/>
                  </a:cubicBezTo>
                  <a:cubicBezTo>
                    <a:pt x="144" y="0"/>
                    <a:pt x="32" y="40"/>
                    <a:pt x="16" y="96"/>
                  </a:cubicBezTo>
                  <a:cubicBezTo>
                    <a:pt x="0" y="152"/>
                    <a:pt x="56" y="244"/>
                    <a:pt x="112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476311"/>
                </p:ext>
              </p:extLst>
            </p:nvPr>
          </p:nvGraphicFramePr>
          <p:xfrm>
            <a:off x="1447801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7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1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354033"/>
                </p:ext>
              </p:extLst>
            </p:nvPr>
          </p:nvGraphicFramePr>
          <p:xfrm>
            <a:off x="2114550" y="55245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8" name="Equation" r:id="rId7" imgW="647640" imgH="469800" progId="Equation.3">
                    <p:embed/>
                  </p:oleObj>
                </mc:Choice>
                <mc:Fallback>
                  <p:oleObj name="Equation" r:id="rId7" imgW="6476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550" y="55245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>
              <a:off x="838200" y="6019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1066800" y="4648200"/>
              <a:ext cx="3048000" cy="1752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106714"/>
                </p:ext>
              </p:extLst>
            </p:nvPr>
          </p:nvGraphicFramePr>
          <p:xfrm>
            <a:off x="3352801" y="4876800"/>
            <a:ext cx="2397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9" name="Equation" r:id="rId9" imgW="241200" imgH="279360" progId="Equation.3">
                    <p:embed/>
                  </p:oleObj>
                </mc:Choice>
                <mc:Fallback>
                  <p:oleObj name="Equation" r:id="rId9" imgW="2412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1" y="4876800"/>
                          <a:ext cx="2397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875442"/>
                </p:ext>
              </p:extLst>
            </p:nvPr>
          </p:nvGraphicFramePr>
          <p:xfrm>
            <a:off x="2184401" y="41783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0" name="Equation" r:id="rId11" imgW="545760" imgH="393480" progId="Equation.3">
                    <p:embed/>
                  </p:oleObj>
                </mc:Choice>
                <mc:Fallback>
                  <p:oleObj name="Equation" r:id="rId11" imgW="5457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401" y="41783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9" name="Oval 19"/>
            <p:cNvSpPr>
              <a:spLocks noChangeArrowheads="1"/>
            </p:cNvSpPr>
            <p:nvPr/>
          </p:nvSpPr>
          <p:spPr bwMode="auto">
            <a:xfrm>
              <a:off x="5715000" y="5791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Oval 20"/>
            <p:cNvSpPr>
              <a:spLocks noChangeArrowheads="1"/>
            </p:cNvSpPr>
            <p:nvPr/>
          </p:nvSpPr>
          <p:spPr bwMode="auto">
            <a:xfrm>
              <a:off x="7543800" y="5791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1" name="Oval 21"/>
            <p:cNvSpPr>
              <a:spLocks noChangeArrowheads="1"/>
            </p:cNvSpPr>
            <p:nvPr/>
          </p:nvSpPr>
          <p:spPr bwMode="auto">
            <a:xfrm>
              <a:off x="74676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6172200" y="60198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Freeform 23"/>
            <p:cNvSpPr>
              <a:spLocks/>
            </p:cNvSpPr>
            <p:nvPr/>
          </p:nvSpPr>
          <p:spPr bwMode="auto">
            <a:xfrm>
              <a:off x="5702300" y="5245100"/>
              <a:ext cx="482600" cy="546100"/>
            </a:xfrm>
            <a:custGeom>
              <a:avLst/>
              <a:gdLst>
                <a:gd name="T0" fmla="*/ 200 w 304"/>
                <a:gd name="T1" fmla="*/ 344 h 344"/>
                <a:gd name="T2" fmla="*/ 296 w 304"/>
                <a:gd name="T3" fmla="*/ 104 h 344"/>
                <a:gd name="T4" fmla="*/ 152 w 304"/>
                <a:gd name="T5" fmla="*/ 8 h 344"/>
                <a:gd name="T6" fmla="*/ 8 w 304"/>
                <a:gd name="T7" fmla="*/ 56 h 344"/>
                <a:gd name="T8" fmla="*/ 104 w 304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44">
                  <a:moveTo>
                    <a:pt x="200" y="344"/>
                  </a:moveTo>
                  <a:cubicBezTo>
                    <a:pt x="252" y="252"/>
                    <a:pt x="304" y="160"/>
                    <a:pt x="296" y="104"/>
                  </a:cubicBezTo>
                  <a:cubicBezTo>
                    <a:pt x="288" y="48"/>
                    <a:pt x="200" y="16"/>
                    <a:pt x="152" y="8"/>
                  </a:cubicBezTo>
                  <a:cubicBezTo>
                    <a:pt x="104" y="0"/>
                    <a:pt x="16" y="0"/>
                    <a:pt x="8" y="56"/>
                  </a:cubicBezTo>
                  <a:cubicBezTo>
                    <a:pt x="0" y="112"/>
                    <a:pt x="52" y="228"/>
                    <a:pt x="104" y="3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4" name="Freeform 24"/>
            <p:cNvSpPr>
              <a:spLocks/>
            </p:cNvSpPr>
            <p:nvPr/>
          </p:nvSpPr>
          <p:spPr bwMode="auto">
            <a:xfrm>
              <a:off x="7467600" y="5181600"/>
              <a:ext cx="660400" cy="533400"/>
            </a:xfrm>
            <a:custGeom>
              <a:avLst/>
              <a:gdLst>
                <a:gd name="T0" fmla="*/ 304 w 416"/>
                <a:gd name="T1" fmla="*/ 336 h 336"/>
                <a:gd name="T2" fmla="*/ 400 w 416"/>
                <a:gd name="T3" fmla="*/ 96 h 336"/>
                <a:gd name="T4" fmla="*/ 208 w 416"/>
                <a:gd name="T5" fmla="*/ 0 h 336"/>
                <a:gd name="T6" fmla="*/ 16 w 416"/>
                <a:gd name="T7" fmla="*/ 96 h 336"/>
                <a:gd name="T8" fmla="*/ 112 w 416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6">
                  <a:moveTo>
                    <a:pt x="304" y="336"/>
                  </a:moveTo>
                  <a:cubicBezTo>
                    <a:pt x="360" y="244"/>
                    <a:pt x="416" y="152"/>
                    <a:pt x="400" y="96"/>
                  </a:cubicBezTo>
                  <a:cubicBezTo>
                    <a:pt x="384" y="40"/>
                    <a:pt x="272" y="0"/>
                    <a:pt x="208" y="0"/>
                  </a:cubicBezTo>
                  <a:cubicBezTo>
                    <a:pt x="144" y="0"/>
                    <a:pt x="32" y="40"/>
                    <a:pt x="16" y="96"/>
                  </a:cubicBezTo>
                  <a:cubicBezTo>
                    <a:pt x="0" y="152"/>
                    <a:pt x="56" y="244"/>
                    <a:pt x="112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99575"/>
                </p:ext>
              </p:extLst>
            </p:nvPr>
          </p:nvGraphicFramePr>
          <p:xfrm>
            <a:off x="5791201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1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1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23705"/>
                </p:ext>
              </p:extLst>
            </p:nvPr>
          </p:nvGraphicFramePr>
          <p:xfrm>
            <a:off x="6324600" y="5562601"/>
            <a:ext cx="9144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2" name="Equation" r:id="rId14" imgW="914400" imgH="393480" progId="Equation.3">
                    <p:embed/>
                  </p:oleObj>
                </mc:Choice>
                <mc:Fallback>
                  <p:oleObj name="Equation" r:id="rId14" imgW="9144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5562601"/>
                          <a:ext cx="9144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5410200" y="4648200"/>
              <a:ext cx="3048000" cy="1752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5482757"/>
                </p:ext>
              </p:extLst>
            </p:nvPr>
          </p:nvGraphicFramePr>
          <p:xfrm>
            <a:off x="7696201" y="4876800"/>
            <a:ext cx="2397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3" name="Equation" r:id="rId16" imgW="241200" imgH="279360" progId="Equation.3">
                    <p:embed/>
                  </p:oleObj>
                </mc:Choice>
                <mc:Fallback>
                  <p:oleObj name="Equation" r:id="rId16" imgW="2412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1" y="4876800"/>
                          <a:ext cx="2397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5181600" y="6019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AutoShape 31"/>
            <p:cNvSpPr>
              <a:spLocks noChangeArrowheads="1"/>
            </p:cNvSpPr>
            <p:nvPr/>
          </p:nvSpPr>
          <p:spPr bwMode="auto">
            <a:xfrm>
              <a:off x="4267201" y="5257801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– Part 2</a:t>
            </a:r>
          </a:p>
        </p:txBody>
      </p:sp>
    </p:spTree>
    <p:extLst>
      <p:ext uri="{BB962C8B-B14F-4D97-AF65-F5344CB8AC3E}">
        <p14:creationId xmlns:p14="http://schemas.microsoft.com/office/powerpoint/2010/main" val="144880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Another Example</a:t>
            </a:r>
            <a:endParaRPr lang="en-US" altLang="en-US" dirty="0"/>
          </a:p>
        </p:txBody>
      </p:sp>
      <p:graphicFrame>
        <p:nvGraphicFramePr>
          <p:cNvPr id="18027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71765"/>
              </p:ext>
            </p:extLst>
          </p:nvPr>
        </p:nvGraphicFramePr>
        <p:xfrm>
          <a:off x="5233988" y="750737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8" name="Equation" r:id="rId3" imgW="253800" imgH="393480" progId="Equation.3">
                  <p:embed/>
                </p:oleObj>
              </mc:Choice>
              <mc:Fallback>
                <p:oleObj name="Equation" r:id="rId3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750737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09651"/>
              </p:ext>
            </p:extLst>
          </p:nvPr>
        </p:nvGraphicFramePr>
        <p:xfrm>
          <a:off x="7300344" y="855665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344" y="855665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209800" y="990600"/>
            <a:ext cx="5105400" cy="5370514"/>
            <a:chOff x="3505200" y="990600"/>
            <a:chExt cx="5105400" cy="5370514"/>
          </a:xfrm>
        </p:grpSpPr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>
              <a:off x="4267200" y="5181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>
              <a:off x="7924800" y="5105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>
              <a:off x="6096000" y="5181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8" name="Line 24"/>
            <p:cNvSpPr>
              <a:spLocks noChangeShapeType="1"/>
            </p:cNvSpPr>
            <p:nvPr/>
          </p:nvSpPr>
          <p:spPr bwMode="auto">
            <a:xfrm>
              <a:off x="3505200" y="5486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9" name="Line 25"/>
            <p:cNvSpPr>
              <a:spLocks noChangeShapeType="1"/>
            </p:cNvSpPr>
            <p:nvPr/>
          </p:nvSpPr>
          <p:spPr bwMode="auto">
            <a:xfrm>
              <a:off x="66294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0" name="Freeform 26"/>
            <p:cNvSpPr>
              <a:spLocks/>
            </p:cNvSpPr>
            <p:nvPr/>
          </p:nvSpPr>
          <p:spPr bwMode="auto">
            <a:xfrm>
              <a:off x="4724400" y="5638800"/>
              <a:ext cx="1447800" cy="317500"/>
            </a:xfrm>
            <a:custGeom>
              <a:avLst/>
              <a:gdLst>
                <a:gd name="T0" fmla="*/ 0 w 912"/>
                <a:gd name="T1" fmla="*/ 0 h 248"/>
                <a:gd name="T2" fmla="*/ 432 w 912"/>
                <a:gd name="T3" fmla="*/ 240 h 248"/>
                <a:gd name="T4" fmla="*/ 912 w 912"/>
                <a:gd name="T5" fmla="*/ 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0" y="0"/>
                  </a:moveTo>
                  <a:cubicBezTo>
                    <a:pt x="140" y="116"/>
                    <a:pt x="280" y="232"/>
                    <a:pt x="432" y="240"/>
                  </a:cubicBezTo>
                  <a:cubicBezTo>
                    <a:pt x="584" y="248"/>
                    <a:pt x="748" y="148"/>
                    <a:pt x="912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1" name="Freeform 27"/>
            <p:cNvSpPr>
              <a:spLocks/>
            </p:cNvSpPr>
            <p:nvPr/>
          </p:nvSpPr>
          <p:spPr bwMode="auto">
            <a:xfrm>
              <a:off x="4800600" y="5105400"/>
              <a:ext cx="1295400" cy="304800"/>
            </a:xfrm>
            <a:custGeom>
              <a:avLst/>
              <a:gdLst>
                <a:gd name="T0" fmla="*/ 912 w 912"/>
                <a:gd name="T1" fmla="*/ 248 h 248"/>
                <a:gd name="T2" fmla="*/ 528 w 912"/>
                <a:gd name="T3" fmla="*/ 8 h 248"/>
                <a:gd name="T4" fmla="*/ 0 w 912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912" y="248"/>
                  </a:moveTo>
                  <a:cubicBezTo>
                    <a:pt x="796" y="132"/>
                    <a:pt x="680" y="16"/>
                    <a:pt x="528" y="8"/>
                  </a:cubicBezTo>
                  <a:cubicBezTo>
                    <a:pt x="376" y="0"/>
                    <a:pt x="188" y="100"/>
                    <a:pt x="0" y="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6019800" y="45720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5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553809"/>
                </p:ext>
              </p:extLst>
            </p:nvPr>
          </p:nvGraphicFramePr>
          <p:xfrm>
            <a:off x="6800850" y="5067301"/>
            <a:ext cx="9144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0" name="Equation" r:id="rId7" imgW="914400" imgH="393480" progId="Equation.3">
                    <p:embed/>
                  </p:oleObj>
                </mc:Choice>
                <mc:Fallback>
                  <p:oleObj name="Equation" r:id="rId7" imgW="9144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0850" y="5067301"/>
                          <a:ext cx="9144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105869"/>
                </p:ext>
              </p:extLst>
            </p:nvPr>
          </p:nvGraphicFramePr>
          <p:xfrm>
            <a:off x="5334001" y="48006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1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1" y="48006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301707"/>
                </p:ext>
              </p:extLst>
            </p:nvPr>
          </p:nvGraphicFramePr>
          <p:xfrm>
            <a:off x="6248401" y="4191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2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1" y="4191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8" name="AutoShape 34"/>
            <p:cNvSpPr>
              <a:spLocks noChangeArrowheads="1"/>
            </p:cNvSpPr>
            <p:nvPr/>
          </p:nvSpPr>
          <p:spPr bwMode="auto">
            <a:xfrm>
              <a:off x="6781801" y="2971801"/>
              <a:ext cx="485775" cy="976313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5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733714"/>
                </p:ext>
              </p:extLst>
            </p:nvPr>
          </p:nvGraphicFramePr>
          <p:xfrm>
            <a:off x="5359401" y="5969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3" name="Equation" r:id="rId12" imgW="253800" imgH="393480" progId="Equation.3">
                    <p:embed/>
                  </p:oleObj>
                </mc:Choice>
                <mc:Fallback>
                  <p:oleObj name="Equation" r:id="rId12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401" y="5969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60" name="Oval 36"/>
            <p:cNvSpPr>
              <a:spLocks noChangeArrowheads="1"/>
            </p:cNvSpPr>
            <p:nvPr/>
          </p:nvSpPr>
          <p:spPr bwMode="auto">
            <a:xfrm>
              <a:off x="8001000" y="5181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6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494763"/>
                </p:ext>
              </p:extLst>
            </p:nvPr>
          </p:nvGraphicFramePr>
          <p:xfrm>
            <a:off x="4343401" y="51054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4" name="Equation" r:id="rId13" imgW="431640" imgH="533160" progId="Equation.3">
                    <p:embed/>
                  </p:oleObj>
                </mc:Choice>
                <mc:Fallback>
                  <p:oleObj name="Equation" r:id="rId13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1" y="51054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6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2140"/>
                </p:ext>
              </p:extLst>
            </p:nvPr>
          </p:nvGraphicFramePr>
          <p:xfrm>
            <a:off x="6172200" y="51054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5" name="Equation" r:id="rId15" imgW="368280" imgH="520560" progId="Equation.3">
                    <p:embed/>
                  </p:oleObj>
                </mc:Choice>
                <mc:Fallback>
                  <p:oleObj name="Equation" r:id="rId15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51054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6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303996"/>
                </p:ext>
              </p:extLst>
            </p:nvPr>
          </p:nvGraphicFramePr>
          <p:xfrm>
            <a:off x="8077201" y="51054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6" name="Equation" r:id="rId17" imgW="444240" imgH="520560" progId="Equation.3">
                    <p:embed/>
                  </p:oleObj>
                </mc:Choice>
                <mc:Fallback>
                  <p:oleObj name="Equation" r:id="rId17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1" y="51054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64" name="Oval 40"/>
            <p:cNvSpPr>
              <a:spLocks noChangeArrowheads="1"/>
            </p:cNvSpPr>
            <p:nvPr/>
          </p:nvSpPr>
          <p:spPr bwMode="auto">
            <a:xfrm>
              <a:off x="4267200" y="16764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5" name="Oval 41"/>
            <p:cNvSpPr>
              <a:spLocks noChangeArrowheads="1"/>
            </p:cNvSpPr>
            <p:nvPr/>
          </p:nvSpPr>
          <p:spPr bwMode="auto">
            <a:xfrm>
              <a:off x="7924800" y="1600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6" name="Oval 42"/>
            <p:cNvSpPr>
              <a:spLocks noChangeArrowheads="1"/>
            </p:cNvSpPr>
            <p:nvPr/>
          </p:nvSpPr>
          <p:spPr bwMode="auto">
            <a:xfrm>
              <a:off x="6096000" y="16764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7" name="Line 43"/>
            <p:cNvSpPr>
              <a:spLocks noChangeShapeType="1"/>
            </p:cNvSpPr>
            <p:nvPr/>
          </p:nvSpPr>
          <p:spPr bwMode="auto">
            <a:xfrm>
              <a:off x="3505200" y="1981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8" name="Line 44"/>
            <p:cNvSpPr>
              <a:spLocks noChangeShapeType="1"/>
            </p:cNvSpPr>
            <p:nvPr/>
          </p:nvSpPr>
          <p:spPr bwMode="auto">
            <a:xfrm>
              <a:off x="6629400" y="1981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9" name="Freeform 45"/>
            <p:cNvSpPr>
              <a:spLocks/>
            </p:cNvSpPr>
            <p:nvPr/>
          </p:nvSpPr>
          <p:spPr bwMode="auto">
            <a:xfrm>
              <a:off x="4724400" y="2133600"/>
              <a:ext cx="1447800" cy="317500"/>
            </a:xfrm>
            <a:custGeom>
              <a:avLst/>
              <a:gdLst>
                <a:gd name="T0" fmla="*/ 0 w 912"/>
                <a:gd name="T1" fmla="*/ 0 h 248"/>
                <a:gd name="T2" fmla="*/ 432 w 912"/>
                <a:gd name="T3" fmla="*/ 240 h 248"/>
                <a:gd name="T4" fmla="*/ 912 w 912"/>
                <a:gd name="T5" fmla="*/ 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0" y="0"/>
                  </a:moveTo>
                  <a:cubicBezTo>
                    <a:pt x="140" y="116"/>
                    <a:pt x="280" y="232"/>
                    <a:pt x="432" y="240"/>
                  </a:cubicBezTo>
                  <a:cubicBezTo>
                    <a:pt x="584" y="248"/>
                    <a:pt x="748" y="148"/>
                    <a:pt x="912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70" name="Freeform 46"/>
            <p:cNvSpPr>
              <a:spLocks/>
            </p:cNvSpPr>
            <p:nvPr/>
          </p:nvSpPr>
          <p:spPr bwMode="auto">
            <a:xfrm>
              <a:off x="4800600" y="1600200"/>
              <a:ext cx="1295400" cy="304800"/>
            </a:xfrm>
            <a:custGeom>
              <a:avLst/>
              <a:gdLst>
                <a:gd name="T0" fmla="*/ 912 w 912"/>
                <a:gd name="T1" fmla="*/ 248 h 248"/>
                <a:gd name="T2" fmla="*/ 528 w 912"/>
                <a:gd name="T3" fmla="*/ 8 h 248"/>
                <a:gd name="T4" fmla="*/ 0 w 912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912" y="248"/>
                  </a:moveTo>
                  <a:cubicBezTo>
                    <a:pt x="796" y="132"/>
                    <a:pt x="680" y="16"/>
                    <a:pt x="528" y="8"/>
                  </a:cubicBezTo>
                  <a:cubicBezTo>
                    <a:pt x="376" y="0"/>
                    <a:pt x="188" y="100"/>
                    <a:pt x="0" y="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71" name="Freeform 47"/>
            <p:cNvSpPr>
              <a:spLocks/>
            </p:cNvSpPr>
            <p:nvPr/>
          </p:nvSpPr>
          <p:spPr bwMode="auto">
            <a:xfrm>
              <a:off x="6019800" y="10668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7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768693"/>
                </p:ext>
              </p:extLst>
            </p:nvPr>
          </p:nvGraphicFramePr>
          <p:xfrm>
            <a:off x="6934200" y="15240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7" name="Equation" r:id="rId19" imgW="647640" imgH="469800" progId="Equation.3">
                    <p:embed/>
                  </p:oleObj>
                </mc:Choice>
                <mc:Fallback>
                  <p:oleObj name="Equation" r:id="rId19" imgW="6476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15240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178461"/>
                </p:ext>
              </p:extLst>
            </p:nvPr>
          </p:nvGraphicFramePr>
          <p:xfrm>
            <a:off x="5334001" y="1295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8" name="Equation" r:id="rId21" imgW="266400" imgH="279360" progId="Equation.3">
                    <p:embed/>
                  </p:oleObj>
                </mc:Choice>
                <mc:Fallback>
                  <p:oleObj name="Equation" r:id="rId21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1" y="1295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131371"/>
                </p:ext>
              </p:extLst>
            </p:nvPr>
          </p:nvGraphicFramePr>
          <p:xfrm>
            <a:off x="5359401" y="2463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9" name="Equation" r:id="rId22" imgW="253800" imgH="393480" progId="Equation.3">
                    <p:embed/>
                  </p:oleObj>
                </mc:Choice>
                <mc:Fallback>
                  <p:oleObj name="Equation" r:id="rId22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401" y="2463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76" name="Oval 52"/>
            <p:cNvSpPr>
              <a:spLocks noChangeArrowheads="1"/>
            </p:cNvSpPr>
            <p:nvPr/>
          </p:nvSpPr>
          <p:spPr bwMode="auto">
            <a:xfrm>
              <a:off x="8001000" y="16764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7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967371"/>
                </p:ext>
              </p:extLst>
            </p:nvPr>
          </p:nvGraphicFramePr>
          <p:xfrm>
            <a:off x="4343401" y="16002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0" name="Equation" r:id="rId23" imgW="431640" imgH="533160" progId="Equation.3">
                    <p:embed/>
                  </p:oleObj>
                </mc:Choice>
                <mc:Fallback>
                  <p:oleObj name="Equation" r:id="rId23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1" y="16002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817926"/>
                </p:ext>
              </p:extLst>
            </p:nvPr>
          </p:nvGraphicFramePr>
          <p:xfrm>
            <a:off x="6172200" y="16002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1" name="Equation" r:id="rId24" imgW="368280" imgH="520560" progId="Equation.3">
                    <p:embed/>
                  </p:oleObj>
                </mc:Choice>
                <mc:Fallback>
                  <p:oleObj name="Equation" r:id="rId24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16002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79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200233"/>
                </p:ext>
              </p:extLst>
            </p:nvPr>
          </p:nvGraphicFramePr>
          <p:xfrm>
            <a:off x="8077201" y="16002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2" name="Equation" r:id="rId25" imgW="444240" imgH="520560" progId="Equation.3">
                    <p:embed/>
                  </p:oleObj>
                </mc:Choice>
                <mc:Fallback>
                  <p:oleObj name="Equation" r:id="rId25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1" y="16002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80" name="Freeform 56"/>
            <p:cNvSpPr>
              <a:spLocks/>
            </p:cNvSpPr>
            <p:nvPr/>
          </p:nvSpPr>
          <p:spPr bwMode="auto">
            <a:xfrm>
              <a:off x="8001000" y="9906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82" name="Freeform 58"/>
            <p:cNvSpPr>
              <a:spLocks/>
            </p:cNvSpPr>
            <p:nvPr/>
          </p:nvSpPr>
          <p:spPr bwMode="auto">
            <a:xfrm>
              <a:off x="7924800" y="44958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028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986338"/>
                </p:ext>
              </p:extLst>
            </p:nvPr>
          </p:nvGraphicFramePr>
          <p:xfrm>
            <a:off x="8147051" y="4135438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3" name="Equation" r:id="rId26" imgW="253800" imgH="393480" progId="Equation.3">
                    <p:embed/>
                  </p:oleObj>
                </mc:Choice>
                <mc:Fallback>
                  <p:oleObj name="Equation" r:id="rId26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7051" y="4135438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740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Reducing the states</a:t>
            </a:r>
            <a:endParaRPr lang="en-US" altLang="en-US" dirty="0"/>
          </a:p>
        </p:txBody>
      </p:sp>
      <p:graphicFrame>
        <p:nvGraphicFramePr>
          <p:cNvPr id="1812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45404"/>
              </p:ext>
            </p:extLst>
          </p:nvPr>
        </p:nvGraphicFramePr>
        <p:xfrm>
          <a:off x="6934200" y="7508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9" name="Equation" r:id="rId3" imgW="253800" imgH="393480" progId="Equation.3">
                  <p:embed/>
                </p:oleObj>
              </mc:Choice>
              <mc:Fallback>
                <p:oleObj name="Equation" r:id="rId3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7508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209800" y="876301"/>
            <a:ext cx="5162550" cy="5524499"/>
            <a:chOff x="3505200" y="723901"/>
            <a:chExt cx="5162550" cy="5524499"/>
          </a:xfrm>
        </p:grpSpPr>
        <p:sp>
          <p:nvSpPr>
            <p:cNvPr id="181277" name="AutoShape 29"/>
            <p:cNvSpPr>
              <a:spLocks noChangeArrowheads="1"/>
            </p:cNvSpPr>
            <p:nvPr/>
          </p:nvSpPr>
          <p:spPr bwMode="auto">
            <a:xfrm>
              <a:off x="6781801" y="3048001"/>
              <a:ext cx="485775" cy="976313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0" name="Oval 32"/>
            <p:cNvSpPr>
              <a:spLocks noChangeArrowheads="1"/>
            </p:cNvSpPr>
            <p:nvPr/>
          </p:nvSpPr>
          <p:spPr bwMode="auto">
            <a:xfrm>
              <a:off x="4324350" y="17145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1" name="Oval 33"/>
            <p:cNvSpPr>
              <a:spLocks noChangeArrowheads="1"/>
            </p:cNvSpPr>
            <p:nvPr/>
          </p:nvSpPr>
          <p:spPr bwMode="auto">
            <a:xfrm>
              <a:off x="7981950" y="16383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2" name="Oval 34"/>
            <p:cNvSpPr>
              <a:spLocks noChangeArrowheads="1"/>
            </p:cNvSpPr>
            <p:nvPr/>
          </p:nvSpPr>
          <p:spPr bwMode="auto">
            <a:xfrm>
              <a:off x="6153150" y="17145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3562350" y="20193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6686550" y="20193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5" name="Freeform 37"/>
            <p:cNvSpPr>
              <a:spLocks/>
            </p:cNvSpPr>
            <p:nvPr/>
          </p:nvSpPr>
          <p:spPr bwMode="auto">
            <a:xfrm>
              <a:off x="4781550" y="2171700"/>
              <a:ext cx="1447800" cy="317500"/>
            </a:xfrm>
            <a:custGeom>
              <a:avLst/>
              <a:gdLst>
                <a:gd name="T0" fmla="*/ 0 w 912"/>
                <a:gd name="T1" fmla="*/ 0 h 248"/>
                <a:gd name="T2" fmla="*/ 432 w 912"/>
                <a:gd name="T3" fmla="*/ 240 h 248"/>
                <a:gd name="T4" fmla="*/ 912 w 912"/>
                <a:gd name="T5" fmla="*/ 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0" y="0"/>
                  </a:moveTo>
                  <a:cubicBezTo>
                    <a:pt x="140" y="116"/>
                    <a:pt x="280" y="232"/>
                    <a:pt x="432" y="240"/>
                  </a:cubicBezTo>
                  <a:cubicBezTo>
                    <a:pt x="584" y="248"/>
                    <a:pt x="748" y="148"/>
                    <a:pt x="912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6" name="Freeform 38"/>
            <p:cNvSpPr>
              <a:spLocks/>
            </p:cNvSpPr>
            <p:nvPr/>
          </p:nvSpPr>
          <p:spPr bwMode="auto">
            <a:xfrm>
              <a:off x="4857750" y="1638300"/>
              <a:ext cx="1295400" cy="304800"/>
            </a:xfrm>
            <a:custGeom>
              <a:avLst/>
              <a:gdLst>
                <a:gd name="T0" fmla="*/ 912 w 912"/>
                <a:gd name="T1" fmla="*/ 248 h 248"/>
                <a:gd name="T2" fmla="*/ 528 w 912"/>
                <a:gd name="T3" fmla="*/ 8 h 248"/>
                <a:gd name="T4" fmla="*/ 0 w 912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48">
                  <a:moveTo>
                    <a:pt x="912" y="248"/>
                  </a:moveTo>
                  <a:cubicBezTo>
                    <a:pt x="796" y="132"/>
                    <a:pt x="680" y="16"/>
                    <a:pt x="528" y="8"/>
                  </a:cubicBezTo>
                  <a:cubicBezTo>
                    <a:pt x="376" y="0"/>
                    <a:pt x="188" y="100"/>
                    <a:pt x="0" y="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87" name="Freeform 39"/>
            <p:cNvSpPr>
              <a:spLocks/>
            </p:cNvSpPr>
            <p:nvPr/>
          </p:nvSpPr>
          <p:spPr bwMode="auto">
            <a:xfrm>
              <a:off x="6076950" y="11049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128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592110"/>
                </p:ext>
              </p:extLst>
            </p:nvPr>
          </p:nvGraphicFramePr>
          <p:xfrm>
            <a:off x="6858000" y="1600201"/>
            <a:ext cx="9144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0" name="Equation" r:id="rId5" imgW="914400" imgH="393480" progId="Equation.3">
                    <p:embed/>
                  </p:oleObj>
                </mc:Choice>
                <mc:Fallback>
                  <p:oleObj name="Equation" r:id="rId5" imgW="9144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1600201"/>
                          <a:ext cx="9144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8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3273077"/>
                </p:ext>
              </p:extLst>
            </p:nvPr>
          </p:nvGraphicFramePr>
          <p:xfrm>
            <a:off x="5391151" y="13335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1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151" y="13335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1355520"/>
                </p:ext>
              </p:extLst>
            </p:nvPr>
          </p:nvGraphicFramePr>
          <p:xfrm>
            <a:off x="6305551" y="7239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2" name="Equation" r:id="rId9" imgW="253800" imgH="393480" progId="Equation.3">
                    <p:embed/>
                  </p:oleObj>
                </mc:Choice>
                <mc:Fallback>
                  <p:oleObj name="Equation" r:id="rId9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5551" y="7239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949151"/>
                </p:ext>
              </p:extLst>
            </p:nvPr>
          </p:nvGraphicFramePr>
          <p:xfrm>
            <a:off x="5416551" y="25019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3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551" y="25019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92" name="Oval 44"/>
            <p:cNvSpPr>
              <a:spLocks noChangeArrowheads="1"/>
            </p:cNvSpPr>
            <p:nvPr/>
          </p:nvSpPr>
          <p:spPr bwMode="auto">
            <a:xfrm>
              <a:off x="8058150" y="17145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129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8400"/>
                </p:ext>
              </p:extLst>
            </p:nvPr>
          </p:nvGraphicFramePr>
          <p:xfrm>
            <a:off x="4400551" y="16383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4" name="Equation" r:id="rId12" imgW="431640" imgH="533160" progId="Equation.3">
                    <p:embed/>
                  </p:oleObj>
                </mc:Choice>
                <mc:Fallback>
                  <p:oleObj name="Equation" r:id="rId12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551" y="16383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279238"/>
                </p:ext>
              </p:extLst>
            </p:nvPr>
          </p:nvGraphicFramePr>
          <p:xfrm>
            <a:off x="6229350" y="16383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5" name="Equation" r:id="rId14" imgW="368280" imgH="520560" progId="Equation.3">
                    <p:embed/>
                  </p:oleObj>
                </mc:Choice>
                <mc:Fallback>
                  <p:oleObj name="Equation" r:id="rId14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9350" y="16383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903552"/>
                </p:ext>
              </p:extLst>
            </p:nvPr>
          </p:nvGraphicFramePr>
          <p:xfrm>
            <a:off x="8134351" y="16383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6" name="Equation" r:id="rId16" imgW="444240" imgH="520560" progId="Equation.3">
                    <p:embed/>
                  </p:oleObj>
                </mc:Choice>
                <mc:Fallback>
                  <p:oleObj name="Equation" r:id="rId16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4351" y="16383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296" name="Freeform 48"/>
            <p:cNvSpPr>
              <a:spLocks/>
            </p:cNvSpPr>
            <p:nvPr/>
          </p:nvSpPr>
          <p:spPr bwMode="auto">
            <a:xfrm>
              <a:off x="7981950" y="10287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98" name="Oval 50"/>
            <p:cNvSpPr>
              <a:spLocks noChangeArrowheads="1"/>
            </p:cNvSpPr>
            <p:nvPr/>
          </p:nvSpPr>
          <p:spPr bwMode="auto">
            <a:xfrm>
              <a:off x="4267200" y="5638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99" name="Oval 51"/>
            <p:cNvSpPr>
              <a:spLocks noChangeArrowheads="1"/>
            </p:cNvSpPr>
            <p:nvPr/>
          </p:nvSpPr>
          <p:spPr bwMode="auto">
            <a:xfrm>
              <a:off x="7924800" y="5562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301" name="Line 53"/>
            <p:cNvSpPr>
              <a:spLocks noChangeShapeType="1"/>
            </p:cNvSpPr>
            <p:nvPr/>
          </p:nvSpPr>
          <p:spPr bwMode="auto">
            <a:xfrm>
              <a:off x="3505200" y="5943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310" name="Oval 62"/>
            <p:cNvSpPr>
              <a:spLocks noChangeArrowheads="1"/>
            </p:cNvSpPr>
            <p:nvPr/>
          </p:nvSpPr>
          <p:spPr bwMode="auto">
            <a:xfrm>
              <a:off x="8001000" y="5638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131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307335"/>
                </p:ext>
              </p:extLst>
            </p:nvPr>
          </p:nvGraphicFramePr>
          <p:xfrm>
            <a:off x="4343401" y="55626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7" name="Equation" r:id="rId18" imgW="431640" imgH="533160" progId="Equation.3">
                    <p:embed/>
                  </p:oleObj>
                </mc:Choice>
                <mc:Fallback>
                  <p:oleObj name="Equation" r:id="rId18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1" y="55626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313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013898"/>
                </p:ext>
              </p:extLst>
            </p:nvPr>
          </p:nvGraphicFramePr>
          <p:xfrm>
            <a:off x="8077201" y="55626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8" name="Equation" r:id="rId19" imgW="444240" imgH="520560" progId="Equation.3">
                    <p:embed/>
                  </p:oleObj>
                </mc:Choice>
                <mc:Fallback>
                  <p:oleObj name="Equation" r:id="rId19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1" y="55626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314" name="Freeform 66"/>
            <p:cNvSpPr>
              <a:spLocks/>
            </p:cNvSpPr>
            <p:nvPr/>
          </p:nvSpPr>
          <p:spPr bwMode="auto">
            <a:xfrm>
              <a:off x="7924800" y="49530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1315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908404"/>
                </p:ext>
              </p:extLst>
            </p:nvPr>
          </p:nvGraphicFramePr>
          <p:xfrm>
            <a:off x="8147051" y="4592638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9" name="Equation" r:id="rId20" imgW="253800" imgH="393480" progId="Equation.3">
                    <p:embed/>
                  </p:oleObj>
                </mc:Choice>
                <mc:Fallback>
                  <p:oleObj name="Equation" r:id="rId20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7051" y="4592638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318" name="Freeform 70"/>
            <p:cNvSpPr>
              <a:spLocks/>
            </p:cNvSpPr>
            <p:nvPr/>
          </p:nvSpPr>
          <p:spPr bwMode="auto">
            <a:xfrm>
              <a:off x="4191000" y="50292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131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93933"/>
                </p:ext>
              </p:extLst>
            </p:nvPr>
          </p:nvGraphicFramePr>
          <p:xfrm>
            <a:off x="4025900" y="4495801"/>
            <a:ext cx="10541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0" name="Equation" r:id="rId21" imgW="1054080" imgH="393480" progId="Equation.3">
                    <p:embed/>
                  </p:oleObj>
                </mc:Choice>
                <mc:Fallback>
                  <p:oleObj name="Equation" r:id="rId21" imgW="10540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900" y="4495801"/>
                          <a:ext cx="10541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322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223546"/>
                </p:ext>
              </p:extLst>
            </p:nvPr>
          </p:nvGraphicFramePr>
          <p:xfrm>
            <a:off x="5346700" y="5410201"/>
            <a:ext cx="20066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1" name="Equation" r:id="rId23" imgW="2006280" imgH="482400" progId="Equation.3">
                    <p:embed/>
                  </p:oleObj>
                </mc:Choice>
                <mc:Fallback>
                  <p:oleObj name="Equation" r:id="rId23" imgW="2006280" imgH="482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5410201"/>
                          <a:ext cx="20066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323" name="Line 75"/>
            <p:cNvSpPr>
              <a:spLocks noChangeShapeType="1"/>
            </p:cNvSpPr>
            <p:nvPr/>
          </p:nvSpPr>
          <p:spPr bwMode="auto">
            <a:xfrm>
              <a:off x="4800600" y="59436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62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Prove the language generated by any language is regular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Explain definition of 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9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Resulting Regular Expression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22500" y="1676400"/>
            <a:ext cx="5321300" cy="4570413"/>
            <a:chOff x="2108200" y="1905001"/>
            <a:chExt cx="5321300" cy="4570413"/>
          </a:xfrm>
        </p:grpSpPr>
        <p:sp>
          <p:nvSpPr>
            <p:cNvPr id="182276" name="Oval 4"/>
            <p:cNvSpPr>
              <a:spLocks noChangeArrowheads="1"/>
            </p:cNvSpPr>
            <p:nvPr/>
          </p:nvSpPr>
          <p:spPr bwMode="auto">
            <a:xfrm>
              <a:off x="2895600" y="3048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7" name="Oval 5"/>
            <p:cNvSpPr>
              <a:spLocks noChangeArrowheads="1"/>
            </p:cNvSpPr>
            <p:nvPr/>
          </p:nvSpPr>
          <p:spPr bwMode="auto">
            <a:xfrm>
              <a:off x="6553200" y="2971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>
              <a:off x="2133600" y="3352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9" name="Oval 7"/>
            <p:cNvSpPr>
              <a:spLocks noChangeArrowheads="1"/>
            </p:cNvSpPr>
            <p:nvPr/>
          </p:nvSpPr>
          <p:spPr bwMode="auto">
            <a:xfrm>
              <a:off x="6629400" y="3048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483013"/>
                </p:ext>
              </p:extLst>
            </p:nvPr>
          </p:nvGraphicFramePr>
          <p:xfrm>
            <a:off x="2971801" y="29718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7" name="Equation" r:id="rId3" imgW="431640" imgH="533160" progId="Equation.3">
                    <p:embed/>
                  </p:oleObj>
                </mc:Choice>
                <mc:Fallback>
                  <p:oleObj name="Equation" r:id="rId3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1" y="29718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266602"/>
                </p:ext>
              </p:extLst>
            </p:nvPr>
          </p:nvGraphicFramePr>
          <p:xfrm>
            <a:off x="6705601" y="29718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8" name="Equation" r:id="rId5" imgW="444240" imgH="520560" progId="Equation.3">
                    <p:embed/>
                  </p:oleObj>
                </mc:Choice>
                <mc:Fallback>
                  <p:oleObj name="Equation" r:id="rId5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1" y="29718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2" name="Freeform 10"/>
            <p:cNvSpPr>
              <a:spLocks/>
            </p:cNvSpPr>
            <p:nvPr/>
          </p:nvSpPr>
          <p:spPr bwMode="auto">
            <a:xfrm>
              <a:off x="6553200" y="23622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8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593955"/>
                </p:ext>
              </p:extLst>
            </p:nvPr>
          </p:nvGraphicFramePr>
          <p:xfrm>
            <a:off x="6775451" y="2001838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9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451" y="2001838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4" name="Freeform 12"/>
            <p:cNvSpPr>
              <a:spLocks/>
            </p:cNvSpPr>
            <p:nvPr/>
          </p:nvSpPr>
          <p:spPr bwMode="auto">
            <a:xfrm>
              <a:off x="2819400" y="2438400"/>
              <a:ext cx="571500" cy="622300"/>
            </a:xfrm>
            <a:custGeom>
              <a:avLst/>
              <a:gdLst>
                <a:gd name="T0" fmla="*/ 120 w 360"/>
                <a:gd name="T1" fmla="*/ 392 h 392"/>
                <a:gd name="T2" fmla="*/ 24 w 360"/>
                <a:gd name="T3" fmla="*/ 104 h 392"/>
                <a:gd name="T4" fmla="*/ 264 w 360"/>
                <a:gd name="T5" fmla="*/ 8 h 392"/>
                <a:gd name="T6" fmla="*/ 360 w 360"/>
                <a:gd name="T7" fmla="*/ 152 h 392"/>
                <a:gd name="T8" fmla="*/ 264 w 36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92">
                  <a:moveTo>
                    <a:pt x="120" y="392"/>
                  </a:moveTo>
                  <a:cubicBezTo>
                    <a:pt x="60" y="280"/>
                    <a:pt x="0" y="168"/>
                    <a:pt x="24" y="104"/>
                  </a:cubicBezTo>
                  <a:cubicBezTo>
                    <a:pt x="48" y="40"/>
                    <a:pt x="208" y="0"/>
                    <a:pt x="264" y="8"/>
                  </a:cubicBezTo>
                  <a:cubicBezTo>
                    <a:pt x="320" y="16"/>
                    <a:pt x="360" y="88"/>
                    <a:pt x="360" y="152"/>
                  </a:cubicBezTo>
                  <a:cubicBezTo>
                    <a:pt x="360" y="216"/>
                    <a:pt x="312" y="304"/>
                    <a:pt x="264" y="3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8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1744831"/>
                </p:ext>
              </p:extLst>
            </p:nvPr>
          </p:nvGraphicFramePr>
          <p:xfrm>
            <a:off x="2654300" y="1905001"/>
            <a:ext cx="10541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0" name="Equation" r:id="rId9" imgW="1054080" imgH="393480" progId="Equation.3">
                    <p:embed/>
                  </p:oleObj>
                </mc:Choice>
                <mc:Fallback>
                  <p:oleObj name="Equation" r:id="rId9" imgW="10540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300" y="1905001"/>
                          <a:ext cx="10541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514719"/>
                </p:ext>
              </p:extLst>
            </p:nvPr>
          </p:nvGraphicFramePr>
          <p:xfrm>
            <a:off x="3975100" y="2819401"/>
            <a:ext cx="20066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1" name="Equation" r:id="rId11" imgW="2006280" imgH="482400" progId="Equation.3">
                    <p:embed/>
                  </p:oleObj>
                </mc:Choice>
                <mc:Fallback>
                  <p:oleObj name="Equation" r:id="rId11" imgW="2006280" imgH="482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100" y="2819401"/>
                          <a:ext cx="20066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3429000" y="33528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8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175119"/>
                </p:ext>
              </p:extLst>
            </p:nvPr>
          </p:nvGraphicFramePr>
          <p:xfrm>
            <a:off x="2108200" y="4622801"/>
            <a:ext cx="53213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2" name="Equation" r:id="rId13" imgW="5321160" imgH="533160" progId="Equation.3">
                    <p:embed/>
                  </p:oleObj>
                </mc:Choice>
                <mc:Fallback>
                  <p:oleObj name="Equation" r:id="rId13" imgW="53211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00" y="4622801"/>
                          <a:ext cx="53213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948158"/>
                </p:ext>
              </p:extLst>
            </p:nvPr>
          </p:nvGraphicFramePr>
          <p:xfrm>
            <a:off x="2133600" y="5943601"/>
            <a:ext cx="34163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3" name="Equation" r:id="rId15" imgW="3416040" imgH="533160" progId="Equation.3">
                    <p:embed/>
                  </p:oleObj>
                </mc:Choice>
                <mc:Fallback>
                  <p:oleObj name="Equation" r:id="rId15" imgW="3416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5943601"/>
                          <a:ext cx="34163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602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Removing States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41500" y="977900"/>
            <a:ext cx="5702300" cy="5651500"/>
            <a:chOff x="3124200" y="914400"/>
            <a:chExt cx="5702300" cy="5651500"/>
          </a:xfrm>
        </p:grpSpPr>
        <p:sp>
          <p:nvSpPr>
            <p:cNvPr id="183300" name="Oval 4"/>
            <p:cNvSpPr>
              <a:spLocks noChangeArrowheads="1"/>
            </p:cNvSpPr>
            <p:nvPr/>
          </p:nvSpPr>
          <p:spPr bwMode="auto">
            <a:xfrm>
              <a:off x="3276600" y="2133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1" name="Oval 5"/>
            <p:cNvSpPr>
              <a:spLocks noChangeArrowheads="1"/>
            </p:cNvSpPr>
            <p:nvPr/>
          </p:nvSpPr>
          <p:spPr bwMode="auto">
            <a:xfrm>
              <a:off x="5638800" y="2133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2" name="Oval 6"/>
            <p:cNvSpPr>
              <a:spLocks noChangeArrowheads="1"/>
            </p:cNvSpPr>
            <p:nvPr/>
          </p:nvSpPr>
          <p:spPr bwMode="auto">
            <a:xfrm>
              <a:off x="7924800" y="2133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3" name="Freeform 7"/>
            <p:cNvSpPr>
              <a:spLocks/>
            </p:cNvSpPr>
            <p:nvPr/>
          </p:nvSpPr>
          <p:spPr bwMode="auto">
            <a:xfrm>
              <a:off x="3886200" y="2667000"/>
              <a:ext cx="1905000" cy="546100"/>
            </a:xfrm>
            <a:custGeom>
              <a:avLst/>
              <a:gdLst>
                <a:gd name="T0" fmla="*/ 0 w 1248"/>
                <a:gd name="T1" fmla="*/ 0 h 344"/>
                <a:gd name="T2" fmla="*/ 624 w 1248"/>
                <a:gd name="T3" fmla="*/ 336 h 344"/>
                <a:gd name="T4" fmla="*/ 1248 w 1248"/>
                <a:gd name="T5" fmla="*/ 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344">
                  <a:moveTo>
                    <a:pt x="0" y="0"/>
                  </a:moveTo>
                  <a:cubicBezTo>
                    <a:pt x="208" y="164"/>
                    <a:pt x="416" y="328"/>
                    <a:pt x="624" y="336"/>
                  </a:cubicBezTo>
                  <a:cubicBezTo>
                    <a:pt x="832" y="344"/>
                    <a:pt x="1040" y="196"/>
                    <a:pt x="124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5" name="Freeform 9"/>
            <p:cNvSpPr>
              <a:spLocks/>
            </p:cNvSpPr>
            <p:nvPr/>
          </p:nvSpPr>
          <p:spPr bwMode="auto">
            <a:xfrm>
              <a:off x="3886200" y="1752600"/>
              <a:ext cx="1828800" cy="457200"/>
            </a:xfrm>
            <a:custGeom>
              <a:avLst/>
              <a:gdLst>
                <a:gd name="T0" fmla="*/ 1248 w 1248"/>
                <a:gd name="T1" fmla="*/ 288 h 288"/>
                <a:gd name="T2" fmla="*/ 672 w 1248"/>
                <a:gd name="T3" fmla="*/ 0 h 288"/>
                <a:gd name="T4" fmla="*/ 0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1248" y="288"/>
                  </a:moveTo>
                  <a:cubicBezTo>
                    <a:pt x="1064" y="144"/>
                    <a:pt x="880" y="0"/>
                    <a:pt x="672" y="0"/>
                  </a:cubicBezTo>
                  <a:cubicBezTo>
                    <a:pt x="464" y="0"/>
                    <a:pt x="232" y="144"/>
                    <a:pt x="0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6" name="Freeform 10"/>
            <p:cNvSpPr>
              <a:spLocks/>
            </p:cNvSpPr>
            <p:nvPr/>
          </p:nvSpPr>
          <p:spPr bwMode="auto">
            <a:xfrm>
              <a:off x="6172200" y="2743200"/>
              <a:ext cx="1981200" cy="546100"/>
            </a:xfrm>
            <a:custGeom>
              <a:avLst/>
              <a:gdLst>
                <a:gd name="T0" fmla="*/ 0 w 1248"/>
                <a:gd name="T1" fmla="*/ 0 h 344"/>
                <a:gd name="T2" fmla="*/ 624 w 1248"/>
                <a:gd name="T3" fmla="*/ 336 h 344"/>
                <a:gd name="T4" fmla="*/ 1248 w 1248"/>
                <a:gd name="T5" fmla="*/ 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344">
                  <a:moveTo>
                    <a:pt x="0" y="0"/>
                  </a:moveTo>
                  <a:cubicBezTo>
                    <a:pt x="208" y="164"/>
                    <a:pt x="416" y="328"/>
                    <a:pt x="624" y="336"/>
                  </a:cubicBezTo>
                  <a:cubicBezTo>
                    <a:pt x="832" y="344"/>
                    <a:pt x="1040" y="196"/>
                    <a:pt x="124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7" name="Freeform 11"/>
            <p:cNvSpPr>
              <a:spLocks/>
            </p:cNvSpPr>
            <p:nvPr/>
          </p:nvSpPr>
          <p:spPr bwMode="auto">
            <a:xfrm>
              <a:off x="6248400" y="1752600"/>
              <a:ext cx="1828800" cy="457200"/>
            </a:xfrm>
            <a:custGeom>
              <a:avLst/>
              <a:gdLst>
                <a:gd name="T0" fmla="*/ 1248 w 1248"/>
                <a:gd name="T1" fmla="*/ 288 h 288"/>
                <a:gd name="T2" fmla="*/ 672 w 1248"/>
                <a:gd name="T3" fmla="*/ 0 h 288"/>
                <a:gd name="T4" fmla="*/ 0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1248" y="288"/>
                  </a:moveTo>
                  <a:cubicBezTo>
                    <a:pt x="1064" y="144"/>
                    <a:pt x="880" y="0"/>
                    <a:pt x="672" y="0"/>
                  </a:cubicBezTo>
                  <a:cubicBezTo>
                    <a:pt x="464" y="0"/>
                    <a:pt x="232" y="144"/>
                    <a:pt x="0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8" name="Freeform 12"/>
            <p:cNvSpPr>
              <a:spLocks/>
            </p:cNvSpPr>
            <p:nvPr/>
          </p:nvSpPr>
          <p:spPr bwMode="auto">
            <a:xfrm>
              <a:off x="5549900" y="1193800"/>
              <a:ext cx="787400" cy="939800"/>
            </a:xfrm>
            <a:custGeom>
              <a:avLst/>
              <a:gdLst>
                <a:gd name="T0" fmla="*/ 296 w 496"/>
                <a:gd name="T1" fmla="*/ 592 h 592"/>
                <a:gd name="T2" fmla="*/ 488 w 496"/>
                <a:gd name="T3" fmla="*/ 256 h 592"/>
                <a:gd name="T4" fmla="*/ 248 w 496"/>
                <a:gd name="T5" fmla="*/ 16 h 592"/>
                <a:gd name="T6" fmla="*/ 8 w 496"/>
                <a:gd name="T7" fmla="*/ 160 h 592"/>
                <a:gd name="T8" fmla="*/ 200 w 496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92">
                  <a:moveTo>
                    <a:pt x="296" y="592"/>
                  </a:moveTo>
                  <a:cubicBezTo>
                    <a:pt x="396" y="472"/>
                    <a:pt x="496" y="352"/>
                    <a:pt x="488" y="256"/>
                  </a:cubicBezTo>
                  <a:cubicBezTo>
                    <a:pt x="480" y="160"/>
                    <a:pt x="328" y="32"/>
                    <a:pt x="248" y="16"/>
                  </a:cubicBezTo>
                  <a:cubicBezTo>
                    <a:pt x="168" y="0"/>
                    <a:pt x="16" y="64"/>
                    <a:pt x="8" y="160"/>
                  </a:cubicBezTo>
                  <a:cubicBezTo>
                    <a:pt x="0" y="256"/>
                    <a:pt x="100" y="424"/>
                    <a:pt x="200" y="5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330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315209"/>
                </p:ext>
              </p:extLst>
            </p:nvPr>
          </p:nvGraphicFramePr>
          <p:xfrm>
            <a:off x="3429001" y="2133601"/>
            <a:ext cx="3540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48" name="Equation" r:id="rId3" imgW="355320" imgH="533160" progId="Equation.3">
                    <p:embed/>
                  </p:oleObj>
                </mc:Choice>
                <mc:Fallback>
                  <p:oleObj name="Equation" r:id="rId3" imgW="35532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2133601"/>
                          <a:ext cx="3540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6151632"/>
                </p:ext>
              </p:extLst>
            </p:nvPr>
          </p:nvGraphicFramePr>
          <p:xfrm>
            <a:off x="5867401" y="2286000"/>
            <a:ext cx="2651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49" name="Equation" r:id="rId5" imgW="266400" imgH="368280" progId="Equation.3">
                    <p:embed/>
                  </p:oleObj>
                </mc:Choice>
                <mc:Fallback>
                  <p:oleObj name="Equation" r:id="rId5" imgW="266400" imgH="368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1" y="2286000"/>
                          <a:ext cx="2651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81159"/>
                </p:ext>
              </p:extLst>
            </p:nvPr>
          </p:nvGraphicFramePr>
          <p:xfrm>
            <a:off x="8077201" y="2133600"/>
            <a:ext cx="442913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0" name="Equation" r:id="rId7" imgW="444240" imgH="609480" progId="Equation.3">
                    <p:embed/>
                  </p:oleObj>
                </mc:Choice>
                <mc:Fallback>
                  <p:oleObj name="Equation" r:id="rId7" imgW="444240" imgH="609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1" y="2133600"/>
                          <a:ext cx="442913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237872"/>
                </p:ext>
              </p:extLst>
            </p:nvPr>
          </p:nvGraphicFramePr>
          <p:xfrm>
            <a:off x="4724401" y="2819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1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1" y="2819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9599898"/>
                </p:ext>
              </p:extLst>
            </p:nvPr>
          </p:nvGraphicFramePr>
          <p:xfrm>
            <a:off x="7086601" y="28194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1" y="28194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73840"/>
                </p:ext>
              </p:extLst>
            </p:nvPr>
          </p:nvGraphicFramePr>
          <p:xfrm>
            <a:off x="7086601" y="1447800"/>
            <a:ext cx="2397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3" name="Equation" r:id="rId13" imgW="241200" imgH="279360" progId="Equation.3">
                    <p:embed/>
                  </p:oleObj>
                </mc:Choice>
                <mc:Fallback>
                  <p:oleObj name="Equation" r:id="rId13" imgW="2412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1" y="1447800"/>
                          <a:ext cx="2397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970364"/>
                </p:ext>
              </p:extLst>
            </p:nvPr>
          </p:nvGraphicFramePr>
          <p:xfrm>
            <a:off x="4724401" y="1371601"/>
            <a:ext cx="3032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4" name="Equation" r:id="rId15" imgW="304560" imgH="393480" progId="Equation.3">
                    <p:embed/>
                  </p:oleObj>
                </mc:Choice>
                <mc:Fallback>
                  <p:oleObj name="Equation" r:id="rId15" imgW="3045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1" y="1371601"/>
                          <a:ext cx="3032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922836"/>
                </p:ext>
              </p:extLst>
            </p:nvPr>
          </p:nvGraphicFramePr>
          <p:xfrm>
            <a:off x="5943600" y="914400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5" name="Equation" r:id="rId17" imgW="228600" imgH="279360" progId="Equation.3">
                    <p:embed/>
                  </p:oleObj>
                </mc:Choice>
                <mc:Fallback>
                  <p:oleObj name="Equation" r:id="rId17" imgW="2286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914400"/>
                          <a:ext cx="2286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17" name="Oval 21"/>
            <p:cNvSpPr>
              <a:spLocks noChangeArrowheads="1"/>
            </p:cNvSpPr>
            <p:nvPr/>
          </p:nvSpPr>
          <p:spPr bwMode="auto">
            <a:xfrm>
              <a:off x="3276600" y="548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9" name="Oval 23"/>
            <p:cNvSpPr>
              <a:spLocks noChangeArrowheads="1"/>
            </p:cNvSpPr>
            <p:nvPr/>
          </p:nvSpPr>
          <p:spPr bwMode="auto">
            <a:xfrm>
              <a:off x="7924800" y="548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2" name="Freeform 26"/>
            <p:cNvSpPr>
              <a:spLocks/>
            </p:cNvSpPr>
            <p:nvPr/>
          </p:nvSpPr>
          <p:spPr bwMode="auto">
            <a:xfrm>
              <a:off x="3886200" y="6019800"/>
              <a:ext cx="4114800" cy="546100"/>
            </a:xfrm>
            <a:custGeom>
              <a:avLst/>
              <a:gdLst>
                <a:gd name="T0" fmla="*/ 0 w 1248"/>
                <a:gd name="T1" fmla="*/ 0 h 344"/>
                <a:gd name="T2" fmla="*/ 624 w 1248"/>
                <a:gd name="T3" fmla="*/ 336 h 344"/>
                <a:gd name="T4" fmla="*/ 1248 w 1248"/>
                <a:gd name="T5" fmla="*/ 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344">
                  <a:moveTo>
                    <a:pt x="0" y="0"/>
                  </a:moveTo>
                  <a:cubicBezTo>
                    <a:pt x="208" y="164"/>
                    <a:pt x="416" y="328"/>
                    <a:pt x="624" y="336"/>
                  </a:cubicBezTo>
                  <a:cubicBezTo>
                    <a:pt x="832" y="344"/>
                    <a:pt x="1040" y="196"/>
                    <a:pt x="124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3" name="Freeform 27"/>
            <p:cNvSpPr>
              <a:spLocks/>
            </p:cNvSpPr>
            <p:nvPr/>
          </p:nvSpPr>
          <p:spPr bwMode="auto">
            <a:xfrm>
              <a:off x="3962400" y="5181600"/>
              <a:ext cx="4038600" cy="457200"/>
            </a:xfrm>
            <a:custGeom>
              <a:avLst/>
              <a:gdLst>
                <a:gd name="T0" fmla="*/ 1248 w 1248"/>
                <a:gd name="T1" fmla="*/ 288 h 288"/>
                <a:gd name="T2" fmla="*/ 672 w 1248"/>
                <a:gd name="T3" fmla="*/ 0 h 288"/>
                <a:gd name="T4" fmla="*/ 0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1248" y="288"/>
                  </a:moveTo>
                  <a:cubicBezTo>
                    <a:pt x="1064" y="144"/>
                    <a:pt x="880" y="0"/>
                    <a:pt x="672" y="0"/>
                  </a:cubicBezTo>
                  <a:cubicBezTo>
                    <a:pt x="464" y="0"/>
                    <a:pt x="232" y="144"/>
                    <a:pt x="0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332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107358"/>
                </p:ext>
              </p:extLst>
            </p:nvPr>
          </p:nvGraphicFramePr>
          <p:xfrm>
            <a:off x="3429001" y="5486401"/>
            <a:ext cx="3540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6" name="Equation" r:id="rId19" imgW="355320" imgH="533160" progId="Equation.3">
                    <p:embed/>
                  </p:oleObj>
                </mc:Choice>
                <mc:Fallback>
                  <p:oleObj name="Equation" r:id="rId19" imgW="35532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5486401"/>
                          <a:ext cx="3540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584918"/>
                </p:ext>
              </p:extLst>
            </p:nvPr>
          </p:nvGraphicFramePr>
          <p:xfrm>
            <a:off x="8077201" y="5486400"/>
            <a:ext cx="442913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7" name="Equation" r:id="rId20" imgW="444240" imgH="609480" progId="Equation.3">
                    <p:embed/>
                  </p:oleObj>
                </mc:Choice>
                <mc:Fallback>
                  <p:oleObj name="Equation" r:id="rId20" imgW="444240" imgH="609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1" y="5486400"/>
                          <a:ext cx="442913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3" name="Freeform 37"/>
            <p:cNvSpPr>
              <a:spLocks/>
            </p:cNvSpPr>
            <p:nvPr/>
          </p:nvSpPr>
          <p:spPr bwMode="auto">
            <a:xfrm>
              <a:off x="3200400" y="4572000"/>
              <a:ext cx="787400" cy="939800"/>
            </a:xfrm>
            <a:custGeom>
              <a:avLst/>
              <a:gdLst>
                <a:gd name="T0" fmla="*/ 296 w 496"/>
                <a:gd name="T1" fmla="*/ 592 h 592"/>
                <a:gd name="T2" fmla="*/ 488 w 496"/>
                <a:gd name="T3" fmla="*/ 256 h 592"/>
                <a:gd name="T4" fmla="*/ 248 w 496"/>
                <a:gd name="T5" fmla="*/ 16 h 592"/>
                <a:gd name="T6" fmla="*/ 8 w 496"/>
                <a:gd name="T7" fmla="*/ 160 h 592"/>
                <a:gd name="T8" fmla="*/ 200 w 496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92">
                  <a:moveTo>
                    <a:pt x="296" y="592"/>
                  </a:moveTo>
                  <a:cubicBezTo>
                    <a:pt x="396" y="472"/>
                    <a:pt x="496" y="352"/>
                    <a:pt x="488" y="256"/>
                  </a:cubicBezTo>
                  <a:cubicBezTo>
                    <a:pt x="480" y="160"/>
                    <a:pt x="328" y="32"/>
                    <a:pt x="248" y="16"/>
                  </a:cubicBezTo>
                  <a:cubicBezTo>
                    <a:pt x="168" y="0"/>
                    <a:pt x="16" y="64"/>
                    <a:pt x="8" y="160"/>
                  </a:cubicBezTo>
                  <a:cubicBezTo>
                    <a:pt x="0" y="256"/>
                    <a:pt x="100" y="424"/>
                    <a:pt x="200" y="5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34" name="Freeform 38"/>
            <p:cNvSpPr>
              <a:spLocks/>
            </p:cNvSpPr>
            <p:nvPr/>
          </p:nvSpPr>
          <p:spPr bwMode="auto">
            <a:xfrm>
              <a:off x="7848600" y="4572000"/>
              <a:ext cx="787400" cy="939800"/>
            </a:xfrm>
            <a:custGeom>
              <a:avLst/>
              <a:gdLst>
                <a:gd name="T0" fmla="*/ 296 w 496"/>
                <a:gd name="T1" fmla="*/ 592 h 592"/>
                <a:gd name="T2" fmla="*/ 488 w 496"/>
                <a:gd name="T3" fmla="*/ 256 h 592"/>
                <a:gd name="T4" fmla="*/ 248 w 496"/>
                <a:gd name="T5" fmla="*/ 16 h 592"/>
                <a:gd name="T6" fmla="*/ 8 w 496"/>
                <a:gd name="T7" fmla="*/ 160 h 592"/>
                <a:gd name="T8" fmla="*/ 200 w 496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92">
                  <a:moveTo>
                    <a:pt x="296" y="592"/>
                  </a:moveTo>
                  <a:cubicBezTo>
                    <a:pt x="396" y="472"/>
                    <a:pt x="496" y="352"/>
                    <a:pt x="488" y="256"/>
                  </a:cubicBezTo>
                  <a:cubicBezTo>
                    <a:pt x="480" y="160"/>
                    <a:pt x="328" y="32"/>
                    <a:pt x="248" y="16"/>
                  </a:cubicBezTo>
                  <a:cubicBezTo>
                    <a:pt x="168" y="0"/>
                    <a:pt x="16" y="64"/>
                    <a:pt x="8" y="160"/>
                  </a:cubicBezTo>
                  <a:cubicBezTo>
                    <a:pt x="0" y="256"/>
                    <a:pt x="100" y="424"/>
                    <a:pt x="200" y="5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333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970169"/>
                </p:ext>
              </p:extLst>
            </p:nvPr>
          </p:nvGraphicFramePr>
          <p:xfrm>
            <a:off x="3124200" y="4191001"/>
            <a:ext cx="10795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8" name="Equation" r:id="rId21" imgW="1079280" imgH="393480" progId="Equation.3">
                    <p:embed/>
                  </p:oleObj>
                </mc:Choice>
                <mc:Fallback>
                  <p:oleObj name="Equation" r:id="rId21" imgW="1079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4191001"/>
                          <a:ext cx="10795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072717"/>
                </p:ext>
              </p:extLst>
            </p:nvPr>
          </p:nvGraphicFramePr>
          <p:xfrm>
            <a:off x="7848600" y="4191001"/>
            <a:ext cx="9779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9" name="Equation" r:id="rId23" imgW="977760" imgH="393480" progId="Equation.3">
                    <p:embed/>
                  </p:oleObj>
                </mc:Choice>
                <mc:Fallback>
                  <p:oleObj name="Equation" r:id="rId23" imgW="9777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4191001"/>
                          <a:ext cx="9779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566085"/>
                </p:ext>
              </p:extLst>
            </p:nvPr>
          </p:nvGraphicFramePr>
          <p:xfrm>
            <a:off x="5486400" y="4724401"/>
            <a:ext cx="10414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0" name="Equation" r:id="rId25" imgW="1041120" imgH="393480" progId="Equation.3">
                    <p:embed/>
                  </p:oleObj>
                </mc:Choice>
                <mc:Fallback>
                  <p:oleObj name="Equation" r:id="rId25" imgW="104112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724401"/>
                          <a:ext cx="10414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403630"/>
                </p:ext>
              </p:extLst>
            </p:nvPr>
          </p:nvGraphicFramePr>
          <p:xfrm>
            <a:off x="5486400" y="6096001"/>
            <a:ext cx="10160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1" name="Equation" r:id="rId27" imgW="1015920" imgH="393480" progId="Equation.3">
                    <p:embed/>
                  </p:oleObj>
                </mc:Choice>
                <mc:Fallback>
                  <p:oleObj name="Equation" r:id="rId27" imgW="101592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6096001"/>
                          <a:ext cx="10160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40" name="AutoShape 44"/>
            <p:cNvSpPr>
              <a:spLocks noChangeArrowheads="1"/>
            </p:cNvSpPr>
            <p:nvPr/>
          </p:nvSpPr>
          <p:spPr bwMode="auto">
            <a:xfrm>
              <a:off x="5791201" y="3276601"/>
              <a:ext cx="485775" cy="976313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78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64770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6400800" y="2667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4343401" y="27432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7432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6553200" y="27432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" name="Equation" r:id="rId5" imgW="507960" imgH="609480" progId="Equation.3">
                  <p:embed/>
                </p:oleObj>
              </mc:Choice>
              <mc:Fallback>
                <p:oleObj name="Equation" r:id="rId5" imgW="507960" imgH="609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9" name="Freeform 9"/>
          <p:cNvSpPr>
            <a:spLocks/>
          </p:cNvSpPr>
          <p:nvPr/>
        </p:nvSpPr>
        <p:spPr bwMode="auto">
          <a:xfrm>
            <a:off x="4800600" y="32766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528 w 1056"/>
              <a:gd name="T3" fmla="*/ 240 h 248"/>
              <a:gd name="T4" fmla="*/ 1056 w 1056"/>
              <a:gd name="T5" fmla="*/ 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Freeform 10"/>
          <p:cNvSpPr>
            <a:spLocks/>
          </p:cNvSpPr>
          <p:nvPr/>
        </p:nvSpPr>
        <p:spPr bwMode="auto">
          <a:xfrm>
            <a:off x="4800600" y="2438400"/>
            <a:ext cx="1676400" cy="381000"/>
          </a:xfrm>
          <a:custGeom>
            <a:avLst/>
            <a:gdLst>
              <a:gd name="T0" fmla="*/ 1056 w 1056"/>
              <a:gd name="T1" fmla="*/ 240 h 240"/>
              <a:gd name="T2" fmla="*/ 576 w 1056"/>
              <a:gd name="T3" fmla="*/ 0 h 240"/>
              <a:gd name="T4" fmla="*/ 0 w 1056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Freeform 11"/>
          <p:cNvSpPr>
            <a:spLocks/>
          </p:cNvSpPr>
          <p:nvPr/>
        </p:nvSpPr>
        <p:spPr bwMode="auto">
          <a:xfrm>
            <a:off x="4241800" y="18796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2" name="Freeform 12"/>
          <p:cNvSpPr>
            <a:spLocks/>
          </p:cNvSpPr>
          <p:nvPr/>
        </p:nvSpPr>
        <p:spPr bwMode="auto">
          <a:xfrm>
            <a:off x="6477000" y="18288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37338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34" name="Object 14"/>
          <p:cNvGraphicFramePr>
            <a:graphicFrameLocks noChangeAspect="1"/>
          </p:cNvGraphicFramePr>
          <p:nvPr/>
        </p:nvGraphicFramePr>
        <p:xfrm>
          <a:off x="4419600" y="1371600"/>
          <a:ext cx="27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" name="Equation" r:id="rId7" imgW="279360" imgH="520560" progId="Equation.3">
                  <p:embed/>
                </p:oleObj>
              </mc:Choice>
              <mc:Fallback>
                <p:oleObj name="Equation" r:id="rId7" imgW="27936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27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5486401" y="31242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" name="Equation" r:id="rId9" imgW="342720" imgH="520560" progId="Equation.3">
                  <p:embed/>
                </p:oleObj>
              </mc:Choice>
              <mc:Fallback>
                <p:oleObj name="Equation" r:id="rId9" imgW="342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1242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6" name="Object 16"/>
          <p:cNvGraphicFramePr>
            <a:graphicFrameLocks noChangeAspect="1"/>
          </p:cNvGraphicFramePr>
          <p:nvPr/>
        </p:nvGraphicFramePr>
        <p:xfrm>
          <a:off x="5486401" y="1905001"/>
          <a:ext cx="315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" name="Equation" r:id="rId11" imgW="317160" imgH="533160" progId="Equation.3">
                  <p:embed/>
                </p:oleObj>
              </mc:Choice>
              <mc:Fallback>
                <p:oleObj name="Equation" r:id="rId11" imgW="317160" imgH="533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905001"/>
                        <a:ext cx="315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7" name="Object 17"/>
          <p:cNvGraphicFramePr>
            <a:graphicFrameLocks noChangeAspect="1"/>
          </p:cNvGraphicFramePr>
          <p:nvPr/>
        </p:nvGraphicFramePr>
        <p:xfrm>
          <a:off x="6553201" y="1295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1" name="Equation" r:id="rId13" imgW="342720" imgH="520560" progId="Equation.3">
                  <p:embed/>
                </p:oleObj>
              </mc:Choice>
              <mc:Fallback>
                <p:oleObj name="Equation" r:id="rId13" imgW="342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1295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03079"/>
              </p:ext>
            </p:extLst>
          </p:nvPr>
        </p:nvGraphicFramePr>
        <p:xfrm>
          <a:off x="3657600" y="4648200"/>
          <a:ext cx="4775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2" name="Equation" r:id="rId15" imgW="4775040" imgH="583920" progId="Equation.3">
                  <p:embed/>
                </p:oleObj>
              </mc:Choice>
              <mc:Fallback>
                <p:oleObj name="Equation" r:id="rId15" imgW="47750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4775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30447"/>
              </p:ext>
            </p:extLst>
          </p:nvPr>
        </p:nvGraphicFramePr>
        <p:xfrm>
          <a:off x="3581400" y="5562600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3" name="Equation" r:id="rId17" imgW="3416040" imgH="533160" progId="Equation.3">
                  <p:embed/>
                </p:oleObj>
              </mc:Choice>
              <mc:Fallback>
                <p:oleObj name="Equation" r:id="rId17" imgW="3416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3416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593726" y="3987800"/>
            <a:ext cx="4929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resulting regular expression: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Final Transition Graph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0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language generated by any language is regular</a:t>
            </a:r>
          </a:p>
          <a:p>
            <a:r>
              <a:rPr lang="en-US" dirty="0" smtClean="0"/>
              <a:t>The theorem stated above is proved in this session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to prove the </a:t>
            </a:r>
            <a:r>
              <a:rPr lang="en-US" dirty="0"/>
              <a:t>language generated by any language is regular</a:t>
            </a:r>
          </a:p>
          <a:p>
            <a:r>
              <a:rPr lang="en-US" dirty="0"/>
              <a:t>Definition of Regular Expressions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</a:p>
        </p:txBody>
      </p:sp>
      <p:sp>
        <p:nvSpPr>
          <p:cNvPr id="166922" name="AutoShape 10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838200" y="1447800"/>
            <a:ext cx="3695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Languages Generated by Regular </a:t>
            </a:r>
            <a:r>
              <a:rPr lang="en-US" altLang="en-US" sz="3200" dirty="0"/>
              <a:t>Expressions</a:t>
            </a:r>
          </a:p>
        </p:txBody>
      </p:sp>
      <p:sp>
        <p:nvSpPr>
          <p:cNvPr id="166924" name="AutoShape 12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5" name="AutoShape 13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6" name="AutoShape 14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7035705" y="1601687"/>
            <a:ext cx="1933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Regular</a:t>
            </a:r>
          </a:p>
          <a:p>
            <a:r>
              <a:rPr lang="en-US" altLang="en-US" sz="3200" dirty="0"/>
              <a:t>Languages</a:t>
            </a:r>
          </a:p>
        </p:txBody>
      </p:sp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5334000" y="19050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59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Theorem - Part 1</a:t>
            </a:r>
          </a:p>
        </p:txBody>
      </p:sp>
      <p:grpSp>
        <p:nvGrpSpPr>
          <p:cNvPr id="191491" name="Group 3"/>
          <p:cNvGrpSpPr>
            <a:grpSpLocks/>
          </p:cNvGrpSpPr>
          <p:nvPr/>
        </p:nvGrpSpPr>
        <p:grpSpPr bwMode="auto">
          <a:xfrm>
            <a:off x="762001" y="4114801"/>
            <a:ext cx="8599441" cy="954088"/>
            <a:chOff x="96" y="912"/>
            <a:chExt cx="2885" cy="601"/>
          </a:xfrm>
        </p:grpSpPr>
        <p:graphicFrame>
          <p:nvGraphicFramePr>
            <p:cNvPr id="1914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546882"/>
                </p:ext>
              </p:extLst>
            </p:nvPr>
          </p:nvGraphicFramePr>
          <p:xfrm>
            <a:off x="1610" y="1051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3" name="Equation" r:id="rId3" imgW="253800" imgH="291960" progId="Equation.3">
                    <p:embed/>
                  </p:oleObj>
                </mc:Choice>
                <mc:Fallback>
                  <p:oleObj name="Equation" r:id="rId3" imgW="2538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051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46731"/>
                </p:ext>
              </p:extLst>
            </p:nvPr>
          </p:nvGraphicFramePr>
          <p:xfrm>
            <a:off x="2397" y="1056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4" name="Equation" r:id="rId5" imgW="927000" imgH="533160" progId="Equation.3">
                    <p:embed/>
                  </p:oleObj>
                </mc:Choice>
                <mc:Fallback>
                  <p:oleObj name="Equation" r:id="rId5" imgW="927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1056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494" name="Text Box 6"/>
            <p:cNvSpPr txBox="1">
              <a:spLocks noChangeArrowheads="1"/>
            </p:cNvSpPr>
            <p:nvPr/>
          </p:nvSpPr>
          <p:spPr bwMode="auto">
            <a:xfrm>
              <a:off x="96" y="912"/>
              <a:ext cx="285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1.</a:t>
              </a:r>
              <a:r>
                <a:rPr lang="en-US" altLang="en-US" sz="2800" dirty="0"/>
                <a:t>  For any regular </a:t>
              </a:r>
              <a:r>
                <a:rPr lang="en-US" altLang="en-US" sz="2800" dirty="0" smtClean="0"/>
                <a:t>expression      the language          	</a:t>
              </a:r>
            </a:p>
            <a:p>
              <a:r>
                <a:rPr lang="en-US" altLang="en-US" sz="2800" dirty="0" smtClean="0"/>
                <a:t> is regular</a:t>
              </a:r>
              <a:endParaRPr lang="en-US" altLang="en-US" sz="2800" dirty="0"/>
            </a:p>
          </p:txBody>
        </p:sp>
      </p:grpSp>
      <p:sp>
        <p:nvSpPr>
          <p:cNvPr id="191515" name="AutoShape 27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838200" y="144780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Languages Generated </a:t>
            </a:r>
            <a:r>
              <a:rPr lang="en-US" altLang="en-US" sz="3200" dirty="0"/>
              <a:t>by</a:t>
            </a:r>
          </a:p>
          <a:p>
            <a:r>
              <a:rPr lang="en-US" altLang="en-US" sz="3200" dirty="0"/>
              <a:t>Regular Expressions</a:t>
            </a:r>
          </a:p>
        </p:txBody>
      </p:sp>
      <p:sp>
        <p:nvSpPr>
          <p:cNvPr id="191517" name="AutoShape 29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18" name="AutoShape 30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19" name="AutoShape 31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6858000" y="1676401"/>
            <a:ext cx="1933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Regular</a:t>
            </a:r>
          </a:p>
          <a:p>
            <a:r>
              <a:rPr lang="en-US" altLang="en-US" sz="3200" dirty="0"/>
              <a:t>Languages</a:t>
            </a:r>
          </a:p>
        </p:txBody>
      </p:sp>
      <p:graphicFrame>
        <p:nvGraphicFramePr>
          <p:cNvPr id="191521" name="Object 33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7" imgW="393480" imgH="368280" progId="Equation.3">
                  <p:embed/>
                </p:oleObj>
              </mc:Choice>
              <mc:Fallback>
                <p:oleObj name="Equation" r:id="rId7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4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Theorem - Part 2</a:t>
            </a:r>
          </a:p>
        </p:txBody>
      </p:sp>
      <p:sp>
        <p:nvSpPr>
          <p:cNvPr id="192515" name="AutoShape 3"/>
          <p:cNvSpPr>
            <a:spLocks/>
          </p:cNvSpPr>
          <p:nvPr/>
        </p:nvSpPr>
        <p:spPr bwMode="auto">
          <a:xfrm>
            <a:off x="549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791570" y="1548771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Languages Generated by</a:t>
            </a:r>
          </a:p>
          <a:p>
            <a:r>
              <a:rPr lang="en-US" altLang="en-US" sz="3200" dirty="0" smtClean="0"/>
              <a:t>Regular Expressions</a:t>
            </a:r>
            <a:endParaRPr lang="en-US" altLang="en-US" sz="3200" dirty="0"/>
          </a:p>
        </p:txBody>
      </p:sp>
      <p:sp>
        <p:nvSpPr>
          <p:cNvPr id="192517" name="AutoShape 5"/>
          <p:cNvSpPr>
            <a:spLocks/>
          </p:cNvSpPr>
          <p:nvPr/>
        </p:nvSpPr>
        <p:spPr bwMode="auto">
          <a:xfrm flipH="1">
            <a:off x="4648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8" name="AutoShape 6"/>
          <p:cNvSpPr>
            <a:spLocks/>
          </p:cNvSpPr>
          <p:nvPr/>
        </p:nvSpPr>
        <p:spPr bwMode="auto">
          <a:xfrm>
            <a:off x="6477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9" name="AutoShape 7"/>
          <p:cNvSpPr>
            <a:spLocks/>
          </p:cNvSpPr>
          <p:nvPr/>
        </p:nvSpPr>
        <p:spPr bwMode="auto">
          <a:xfrm flipH="1">
            <a:off x="8991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6858000" y="1676401"/>
            <a:ext cx="1933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Regular</a:t>
            </a:r>
          </a:p>
          <a:p>
            <a:r>
              <a:rPr lang="en-US" altLang="en-US" sz="3200" dirty="0"/>
              <a:t>Languages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5334001" y="1828801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828801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22" name="Group 10"/>
          <p:cNvGrpSpPr>
            <a:grpSpLocks/>
          </p:cNvGrpSpPr>
          <p:nvPr/>
        </p:nvGrpSpPr>
        <p:grpSpPr bwMode="auto">
          <a:xfrm>
            <a:off x="805313" y="4184627"/>
            <a:ext cx="6808788" cy="1143000"/>
            <a:chOff x="592" y="2901"/>
            <a:chExt cx="4289" cy="720"/>
          </a:xfrm>
        </p:grpSpPr>
        <p:graphicFrame>
          <p:nvGraphicFramePr>
            <p:cNvPr id="1925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162709"/>
                </p:ext>
              </p:extLst>
            </p:nvPr>
          </p:nvGraphicFramePr>
          <p:xfrm>
            <a:off x="3194" y="3038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" name="Equation" r:id="rId5" imgW="330120" imgH="393480" progId="Equation.3">
                    <p:embed/>
                  </p:oleObj>
                </mc:Choice>
                <mc:Fallback>
                  <p:oleObj name="Equation" r:id="rId5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3038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142534"/>
                </p:ext>
              </p:extLst>
            </p:nvPr>
          </p:nvGraphicFramePr>
          <p:xfrm>
            <a:off x="2933" y="3389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" name="Equation" r:id="rId7" imgW="253800" imgH="291960" progId="Equation.3">
                    <p:embed/>
                  </p:oleObj>
                </mc:Choice>
                <mc:Fallback>
                  <p:oleObj name="Equation" r:id="rId7" imgW="2538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3389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733924"/>
                </p:ext>
              </p:extLst>
            </p:nvPr>
          </p:nvGraphicFramePr>
          <p:xfrm>
            <a:off x="3793" y="3286"/>
            <a:ext cx="10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" name="Equation" r:id="rId9" imgW="1726920" imgH="533160" progId="Equation.3">
                    <p:embed/>
                  </p:oleObj>
                </mc:Choice>
                <mc:Fallback>
                  <p:oleObj name="Equation" r:id="rId9" imgW="172692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3286"/>
                          <a:ext cx="108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6" name="Text Box 14"/>
            <p:cNvSpPr txBox="1">
              <a:spLocks noChangeArrowheads="1"/>
            </p:cNvSpPr>
            <p:nvPr/>
          </p:nvSpPr>
          <p:spPr bwMode="auto">
            <a:xfrm>
              <a:off x="592" y="2901"/>
              <a:ext cx="374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 dirty="0">
                  <a:solidFill>
                    <a:srgbClr val="FF0000"/>
                  </a:solidFill>
                </a:rPr>
                <a:t>2</a:t>
              </a:r>
              <a:r>
                <a:rPr lang="en-US" altLang="en-US" sz="2800" dirty="0"/>
                <a:t>.  For any </a:t>
              </a:r>
              <a:r>
                <a:rPr lang="en-US" altLang="en-US" sz="2800" dirty="0" smtClean="0"/>
                <a:t>regular language       </a:t>
              </a:r>
              <a:r>
                <a:rPr lang="en-US" altLang="en-US" sz="2800" dirty="0"/>
                <a:t>there is</a:t>
              </a:r>
            </a:p>
            <a:p>
              <a:r>
                <a:rPr lang="en-US" altLang="en-US" sz="2800" dirty="0"/>
                <a:t>      a regular expression       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8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- Part 1</a:t>
            </a:r>
          </a:p>
        </p:txBody>
      </p:sp>
      <p:grpSp>
        <p:nvGrpSpPr>
          <p:cNvPr id="168969" name="Group 9"/>
          <p:cNvGrpSpPr>
            <a:grpSpLocks/>
          </p:cNvGrpSpPr>
          <p:nvPr/>
        </p:nvGrpSpPr>
        <p:grpSpPr bwMode="auto">
          <a:xfrm>
            <a:off x="608986" y="1437658"/>
            <a:ext cx="9297628" cy="1138238"/>
            <a:chOff x="170" y="866"/>
            <a:chExt cx="3026" cy="717"/>
          </a:xfrm>
        </p:grpSpPr>
        <p:graphicFrame>
          <p:nvGraphicFramePr>
            <p:cNvPr id="1689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72386"/>
                </p:ext>
              </p:extLst>
            </p:nvPr>
          </p:nvGraphicFramePr>
          <p:xfrm>
            <a:off x="2957" y="1164"/>
            <a:ext cx="71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1" name="Equation" r:id="rId3" imgW="114120" imgH="126720" progId="Equation.3">
                    <p:embed/>
                  </p:oleObj>
                </mc:Choice>
                <mc:Fallback>
                  <p:oleObj name="Equation" r:id="rId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1164"/>
                          <a:ext cx="71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926767"/>
                </p:ext>
              </p:extLst>
            </p:nvPr>
          </p:nvGraphicFramePr>
          <p:xfrm>
            <a:off x="2612" y="1036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2" name="Equation" r:id="rId5" imgW="927000" imgH="533160" progId="Equation.3">
                    <p:embed/>
                  </p:oleObj>
                </mc:Choice>
                <mc:Fallback>
                  <p:oleObj name="Equation" r:id="rId5" imgW="927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1036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170" y="866"/>
              <a:ext cx="2964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4000" dirty="0">
                  <a:solidFill>
                    <a:srgbClr val="FF0000"/>
                  </a:solidFill>
                </a:rPr>
                <a:t>1.</a:t>
              </a:r>
              <a:r>
                <a:rPr lang="en-US" altLang="en-US" dirty="0"/>
                <a:t>  </a:t>
              </a:r>
              <a:r>
                <a:rPr lang="en-US" altLang="en-US" sz="2800" dirty="0"/>
                <a:t>For any regular </a:t>
              </a:r>
              <a:r>
                <a:rPr lang="en-US" altLang="en-US" sz="2800" dirty="0" smtClean="0"/>
                <a:t>expression             </a:t>
              </a:r>
              <a:r>
                <a:rPr lang="en-US" altLang="en-US" sz="2800" dirty="0"/>
                <a:t>the language           </a:t>
              </a:r>
              <a:r>
                <a:rPr lang="en-US" altLang="en-US" sz="2800" dirty="0" smtClean="0"/>
                <a:t>	</a:t>
              </a:r>
              <a:r>
                <a:rPr lang="en-US" altLang="en-US" sz="2800" dirty="0"/>
                <a:t>	 is regular</a:t>
              </a:r>
            </a:p>
          </p:txBody>
        </p:sp>
      </p:grpSp>
      <p:grpSp>
        <p:nvGrpSpPr>
          <p:cNvPr id="168975" name="Group 15"/>
          <p:cNvGrpSpPr>
            <a:grpSpLocks/>
          </p:cNvGrpSpPr>
          <p:nvPr/>
        </p:nvGrpSpPr>
        <p:grpSpPr bwMode="auto">
          <a:xfrm>
            <a:off x="1219200" y="1716091"/>
            <a:ext cx="4896781" cy="1557339"/>
            <a:chOff x="1132" y="1241"/>
            <a:chExt cx="3587" cy="981"/>
          </a:xfrm>
        </p:grpSpPr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1132" y="1892"/>
              <a:ext cx="35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Proof by induction on the size of</a:t>
              </a:r>
            </a:p>
          </p:txBody>
        </p:sp>
        <p:graphicFrame>
          <p:nvGraphicFramePr>
            <p:cNvPr id="1689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037066"/>
                </p:ext>
              </p:extLst>
            </p:nvPr>
          </p:nvGraphicFramePr>
          <p:xfrm>
            <a:off x="4146" y="1241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3" name="Equation" r:id="rId7" imgW="253800" imgH="291960" progId="Equation.3">
                    <p:embed/>
                  </p:oleObj>
                </mc:Choice>
                <mc:Fallback>
                  <p:oleObj name="Equation" r:id="rId7" imgW="2538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" y="1241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2844382"/>
            <a:ext cx="291742" cy="3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Induction Basis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966" y="123055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Primitive Regular Expressions: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25334"/>
              </p:ext>
            </p:extLst>
          </p:nvPr>
        </p:nvGraphicFramePr>
        <p:xfrm>
          <a:off x="5638800" y="1296987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" name="Equation" r:id="rId3" imgW="2082600" imgH="533160" progId="Equation.3">
                  <p:embed/>
                </p:oleObj>
              </mc:Choice>
              <mc:Fallback>
                <p:oleObj name="Equation" r:id="rId3" imgW="2082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6987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13" name="Group 29"/>
          <p:cNvGrpSpPr>
            <a:grpSpLocks/>
          </p:cNvGrpSpPr>
          <p:nvPr/>
        </p:nvGrpSpPr>
        <p:grpSpPr bwMode="auto">
          <a:xfrm>
            <a:off x="533400" y="1914525"/>
            <a:ext cx="6362700" cy="1438275"/>
            <a:chOff x="96" y="1206"/>
            <a:chExt cx="4008" cy="906"/>
          </a:xfrm>
        </p:grpSpPr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>
              <a:off x="288" y="1206"/>
              <a:ext cx="5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NFAs</a:t>
              </a:r>
            </a:p>
          </p:txBody>
        </p:sp>
        <p:grpSp>
          <p:nvGrpSpPr>
            <p:cNvPr id="170009" name="Group 25"/>
            <p:cNvGrpSpPr>
              <a:grpSpLocks/>
            </p:cNvGrpSpPr>
            <p:nvPr/>
          </p:nvGrpSpPr>
          <p:grpSpPr bwMode="auto">
            <a:xfrm>
              <a:off x="96" y="1632"/>
              <a:ext cx="4008" cy="480"/>
              <a:chOff x="96" y="1632"/>
              <a:chExt cx="4008" cy="480"/>
            </a:xfrm>
          </p:grpSpPr>
          <p:sp>
            <p:nvSpPr>
              <p:cNvPr id="169991" name="Oval 7"/>
              <p:cNvSpPr>
                <a:spLocks noChangeArrowheads="1"/>
              </p:cNvSpPr>
              <p:nvPr/>
            </p:nvSpPr>
            <p:spPr bwMode="auto">
              <a:xfrm>
                <a:off x="480" y="172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2" name="Line 8"/>
              <p:cNvSpPr>
                <a:spLocks noChangeShapeType="1"/>
              </p:cNvSpPr>
              <p:nvPr/>
            </p:nvSpPr>
            <p:spPr bwMode="auto">
              <a:xfrm>
                <a:off x="96" y="18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70000" name="Object 16"/>
              <p:cNvGraphicFramePr>
                <a:graphicFrameLocks noChangeAspect="1"/>
              </p:cNvGraphicFramePr>
              <p:nvPr/>
            </p:nvGraphicFramePr>
            <p:xfrm>
              <a:off x="1920" y="1680"/>
              <a:ext cx="218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7" name="Equation" r:id="rId5" imgW="3466800" imgH="520560" progId="Equation.3">
                      <p:embed/>
                    </p:oleObj>
                  </mc:Choice>
                  <mc:Fallback>
                    <p:oleObj name="Equation" r:id="rId5" imgW="346680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680"/>
                            <a:ext cx="2184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03" name="Rectangle 19"/>
              <p:cNvSpPr>
                <a:spLocks noChangeArrowheads="1"/>
              </p:cNvSpPr>
              <p:nvPr/>
            </p:nvSpPr>
            <p:spPr bwMode="auto">
              <a:xfrm>
                <a:off x="288" y="1632"/>
                <a:ext cx="672" cy="48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0010" name="Group 26"/>
          <p:cNvGrpSpPr>
            <a:grpSpLocks/>
          </p:cNvGrpSpPr>
          <p:nvPr/>
        </p:nvGrpSpPr>
        <p:grpSpPr bwMode="auto">
          <a:xfrm>
            <a:off x="533400" y="3733800"/>
            <a:ext cx="6413500" cy="914400"/>
            <a:chOff x="96" y="2352"/>
            <a:chExt cx="4040" cy="576"/>
          </a:xfrm>
        </p:grpSpPr>
        <p:sp>
          <p:nvSpPr>
            <p:cNvPr id="169993" name="Oval 9"/>
            <p:cNvSpPr>
              <a:spLocks noChangeArrowheads="1"/>
            </p:cNvSpPr>
            <p:nvPr/>
          </p:nvSpPr>
          <p:spPr bwMode="auto">
            <a:xfrm>
              <a:off x="480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Line 10"/>
            <p:cNvSpPr>
              <a:spLocks noChangeShapeType="1"/>
            </p:cNvSpPr>
            <p:nvPr/>
          </p:nvSpPr>
          <p:spPr bwMode="auto">
            <a:xfrm>
              <a:off x="9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4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288" y="2352"/>
              <a:ext cx="672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0005" name="Object 21"/>
            <p:cNvGraphicFramePr>
              <a:graphicFrameLocks noChangeAspect="1"/>
            </p:cNvGraphicFramePr>
            <p:nvPr/>
          </p:nvGraphicFramePr>
          <p:xfrm>
            <a:off x="1824" y="2496"/>
            <a:ext cx="23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8" name="Equation" r:id="rId7" imgW="3670200" imgH="520560" progId="Equation.3">
                    <p:embed/>
                  </p:oleObj>
                </mc:Choice>
                <mc:Fallback>
                  <p:oleObj name="Equation" r:id="rId7" imgW="36702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3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11" name="Group 27"/>
          <p:cNvGrpSpPr>
            <a:grpSpLocks/>
          </p:cNvGrpSpPr>
          <p:nvPr/>
        </p:nvGrpSpPr>
        <p:grpSpPr bwMode="auto">
          <a:xfrm>
            <a:off x="533400" y="5105400"/>
            <a:ext cx="6400800" cy="914400"/>
            <a:chOff x="96" y="3216"/>
            <a:chExt cx="4032" cy="576"/>
          </a:xfrm>
        </p:grpSpPr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48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9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1296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248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76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288" y="3216"/>
              <a:ext cx="1440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0006" name="Object 22"/>
            <p:cNvGraphicFramePr>
              <a:graphicFrameLocks noChangeAspect="1"/>
            </p:cNvGraphicFramePr>
            <p:nvPr/>
          </p:nvGraphicFramePr>
          <p:xfrm>
            <a:off x="1872" y="3360"/>
            <a:ext cx="22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9" name="Equation" r:id="rId9" imgW="3581280" imgH="533160" progId="Equation.3">
                    <p:embed/>
                  </p:oleObj>
                </mc:Choice>
                <mc:Fallback>
                  <p:oleObj name="Equation" r:id="rId9" imgW="358128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225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12" name="Group 28"/>
          <p:cNvGrpSpPr>
            <a:grpSpLocks/>
          </p:cNvGrpSpPr>
          <p:nvPr/>
        </p:nvGrpSpPr>
        <p:grpSpPr bwMode="auto">
          <a:xfrm>
            <a:off x="6934202" y="2590800"/>
            <a:ext cx="2243138" cy="3276600"/>
            <a:chOff x="4128" y="1632"/>
            <a:chExt cx="1413" cy="2064"/>
          </a:xfrm>
        </p:grpSpPr>
        <p:sp>
          <p:nvSpPr>
            <p:cNvPr id="170007" name="AutoShape 23"/>
            <p:cNvSpPr>
              <a:spLocks/>
            </p:cNvSpPr>
            <p:nvPr/>
          </p:nvSpPr>
          <p:spPr bwMode="auto">
            <a:xfrm>
              <a:off x="4128" y="1632"/>
              <a:ext cx="336" cy="2064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Text Box 24"/>
            <p:cNvSpPr txBox="1">
              <a:spLocks noChangeArrowheads="1"/>
            </p:cNvSpPr>
            <p:nvPr/>
          </p:nvSpPr>
          <p:spPr bwMode="auto">
            <a:xfrm>
              <a:off x="4508" y="2304"/>
              <a:ext cx="103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</a:t>
              </a:r>
            </a:p>
            <a:p>
              <a:r>
                <a:rPr lang="en-US" altLang="en-US" sz="2800" dirty="0"/>
                <a:t>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8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Inductive Hypothesis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 smtClean="0"/>
              <a:t>Assume for </a:t>
            </a:r>
            <a:r>
              <a:rPr lang="en-US" altLang="en-US" dirty="0"/>
              <a:t>regular expressions        and</a:t>
            </a:r>
          </a:p>
          <a:p>
            <a:pPr marL="0" indent="0" algn="just">
              <a:buNone/>
            </a:pPr>
            <a:r>
              <a:rPr lang="en-US" altLang="en-US" dirty="0"/>
              <a:t>that  </a:t>
            </a:r>
            <a:r>
              <a:rPr lang="en-US" altLang="en-US" dirty="0" smtClean="0"/>
              <a:t>              </a:t>
            </a:r>
            <a:r>
              <a:rPr lang="en-US" altLang="en-US" dirty="0"/>
              <a:t>and             </a:t>
            </a:r>
            <a:r>
              <a:rPr lang="en-US" altLang="en-US" dirty="0" smtClean="0"/>
              <a:t>  are </a:t>
            </a:r>
            <a:r>
              <a:rPr lang="en-US" altLang="en-US" dirty="0"/>
              <a:t>regular languages</a:t>
            </a:r>
          </a:p>
          <a:p>
            <a:pPr algn="just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04511"/>
              </p:ext>
            </p:extLst>
          </p:nvPr>
        </p:nvGraphicFramePr>
        <p:xfrm>
          <a:off x="6019800" y="1593377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Equation" r:id="rId3" imgW="304560" imgH="571320" progId="Equation.3">
                  <p:embed/>
                </p:oleObj>
              </mc:Choice>
              <mc:Fallback>
                <p:oleObj name="Equation" r:id="rId3" imgW="304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93377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61527"/>
              </p:ext>
            </p:extLst>
          </p:nvPr>
        </p:nvGraphicFramePr>
        <p:xfrm>
          <a:off x="7298530" y="1574043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Equation" r:id="rId5" imgW="380880" imgH="571320" progId="Equation.3">
                  <p:embed/>
                </p:oleObj>
              </mc:Choice>
              <mc:Fallback>
                <p:oleObj name="Equation" r:id="rId5" imgW="380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530" y="1574043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6604"/>
              </p:ext>
            </p:extLst>
          </p:nvPr>
        </p:nvGraphicFramePr>
        <p:xfrm>
          <a:off x="1524000" y="2286000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Equation" r:id="rId7" imgW="1015920" imgH="571320" progId="Equation.3">
                  <p:embed/>
                </p:oleObj>
              </mc:Choice>
              <mc:Fallback>
                <p:oleObj name="Equation" r:id="rId7" imgW="10159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1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92005"/>
              </p:ext>
            </p:extLst>
          </p:nvPr>
        </p:nvGraphicFramePr>
        <p:xfrm>
          <a:off x="3505200" y="2250743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9" imgW="1091880" imgH="571320" progId="Equation.3">
                  <p:embed/>
                </p:oleObj>
              </mc:Choice>
              <mc:Fallback>
                <p:oleObj name="Equation" r:id="rId9" imgW="1091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50743"/>
                        <a:ext cx="109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97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287</Words>
  <Application>Microsoft Office PowerPoint</Application>
  <PresentationFormat>A4 Paper (210x297 mm)</PresentationFormat>
  <Paragraphs>90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Theorem</vt:lpstr>
      <vt:lpstr>PowerPoint Presentation</vt:lpstr>
      <vt:lpstr>PowerPoint Presentation</vt:lpstr>
      <vt:lpstr>Proof - Part 1</vt:lpstr>
      <vt:lpstr>Induction Basis</vt:lpstr>
      <vt:lpstr>Inductive Hypothesis</vt:lpstr>
      <vt:lpstr>Inductive Step</vt:lpstr>
      <vt:lpstr>PowerPoint Presentation</vt:lpstr>
      <vt:lpstr>Inductive Hypothesis</vt:lpstr>
      <vt:lpstr>Inductive Hypothesis</vt:lpstr>
      <vt:lpstr>Inductive Hypothesis</vt:lpstr>
      <vt:lpstr>Proof – Part 2</vt:lpstr>
      <vt:lpstr>Proof – Part 2</vt:lpstr>
      <vt:lpstr>Proof – Part 2</vt:lpstr>
      <vt:lpstr>Another Example</vt:lpstr>
      <vt:lpstr>Reducing the states</vt:lpstr>
      <vt:lpstr>Resulting Regular Expression</vt:lpstr>
      <vt:lpstr>Removing States</vt:lpstr>
      <vt:lpstr>Final Transition Graph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234</cp:revision>
  <dcterms:created xsi:type="dcterms:W3CDTF">2006-08-16T00:00:00Z</dcterms:created>
  <dcterms:modified xsi:type="dcterms:W3CDTF">2019-01-16T02:28:40Z</dcterms:modified>
</cp:coreProperties>
</file>