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83" r:id="rId2"/>
    <p:sldId id="307" r:id="rId3"/>
    <p:sldId id="385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84" r:id="rId4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126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16.wmf"/><Relationship Id="rId4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2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52.wmf"/><Relationship Id="rId1" Type="http://schemas.openxmlformats.org/officeDocument/2006/relationships/image" Target="../media/image64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9.wmf"/><Relationship Id="rId1" Type="http://schemas.openxmlformats.org/officeDocument/2006/relationships/image" Target="../media/image75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166846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9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6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9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7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7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1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80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7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7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8.wm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718123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9: Reverse of a Regular Language-1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20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Grammars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5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Grammars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915400" cy="4525963"/>
          </a:xfrm>
        </p:spPr>
        <p:txBody>
          <a:bodyPr/>
          <a:lstStyle/>
          <a:p>
            <a:r>
              <a:rPr lang="en-US" altLang="en-US" dirty="0"/>
              <a:t>Grammars express languages</a:t>
            </a:r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    </a:t>
            </a:r>
            <a:r>
              <a:rPr lang="en-US" altLang="en-US" dirty="0">
                <a:solidFill>
                  <a:srgbClr val="FF0000"/>
                </a:solidFill>
              </a:rPr>
              <a:t>the English language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03207"/>
              </p:ext>
            </p:extLst>
          </p:nvPr>
        </p:nvGraphicFramePr>
        <p:xfrm>
          <a:off x="697706" y="2667000"/>
          <a:ext cx="851058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8508960" imgH="3733560" progId="Equation.3">
                  <p:embed/>
                </p:oleObj>
              </mc:Choice>
              <mc:Fallback>
                <p:oleObj name="Equation" r:id="rId3" imgW="8508960" imgH="373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" y="2667000"/>
                        <a:ext cx="8510588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5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714726"/>
              </p:ext>
            </p:extLst>
          </p:nvPr>
        </p:nvGraphicFramePr>
        <p:xfrm>
          <a:off x="3352800" y="990600"/>
          <a:ext cx="2869619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3" imgW="3111480" imgH="6146640" progId="Equation.3">
                  <p:embed/>
                </p:oleObj>
              </mc:Choice>
              <mc:Fallback>
                <p:oleObj name="Equation" r:id="rId3" imgW="3111480" imgH="6146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2869619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Grammars</a:t>
            </a:r>
          </a:p>
        </p:txBody>
      </p:sp>
    </p:spTree>
    <p:extLst>
      <p:ext uri="{BB962C8B-B14F-4D97-AF65-F5344CB8AC3E}">
        <p14:creationId xmlns:p14="http://schemas.microsoft.com/office/powerpoint/2010/main" val="1892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derivation of “</a:t>
            </a:r>
            <a:r>
              <a:rPr lang="en-US" altLang="en-US" dirty="0">
                <a:solidFill>
                  <a:srgbClr val="FF3300"/>
                </a:solidFill>
              </a:rPr>
              <a:t>the boy walks</a:t>
            </a:r>
            <a:r>
              <a:rPr lang="en-US" altLang="en-US" dirty="0"/>
              <a:t>”: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761996"/>
              </p:ext>
            </p:extLst>
          </p:nvPr>
        </p:nvGraphicFramePr>
        <p:xfrm>
          <a:off x="696912" y="2133600"/>
          <a:ext cx="8512175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8508960" imgH="4597200" progId="Equation.3">
                  <p:embed/>
                </p:oleObj>
              </mc:Choice>
              <mc:Fallback>
                <p:oleObj name="Equation" r:id="rId3" imgW="8508960" imgH="459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" y="2133600"/>
                        <a:ext cx="8512175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Grammars</a:t>
            </a:r>
          </a:p>
        </p:txBody>
      </p:sp>
    </p:spTree>
    <p:extLst>
      <p:ext uri="{BB962C8B-B14F-4D97-AF65-F5344CB8AC3E}">
        <p14:creationId xmlns:p14="http://schemas.microsoft.com/office/powerpoint/2010/main" val="727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7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derivation of “</a:t>
            </a:r>
            <a:r>
              <a:rPr lang="en-US" altLang="en-US" dirty="0">
                <a:solidFill>
                  <a:srgbClr val="FF3300"/>
                </a:solidFill>
              </a:rPr>
              <a:t>a dog runs</a:t>
            </a:r>
            <a:r>
              <a:rPr lang="en-US" altLang="en-US" dirty="0"/>
              <a:t>”:</a:t>
            </a: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723901" y="1676400"/>
          <a:ext cx="8512175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3" imgW="8508960" imgH="4597200" progId="Equation.3">
                  <p:embed/>
                </p:oleObj>
              </mc:Choice>
              <mc:Fallback>
                <p:oleObj name="Equation" r:id="rId3" imgW="8508960" imgH="459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1" y="1676400"/>
                        <a:ext cx="8512175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Grammars</a:t>
            </a:r>
          </a:p>
        </p:txBody>
      </p:sp>
    </p:spTree>
    <p:extLst>
      <p:ext uri="{BB962C8B-B14F-4D97-AF65-F5344CB8AC3E}">
        <p14:creationId xmlns:p14="http://schemas.microsoft.com/office/powerpoint/2010/main" val="17674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Language of the grammar: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1828800" y="2438400"/>
            <a:ext cx="6553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L = { “</a:t>
            </a:r>
            <a:r>
              <a:rPr lang="en-US" altLang="en-US" sz="2800" dirty="0">
                <a:solidFill>
                  <a:srgbClr val="FF3300"/>
                </a:solidFill>
              </a:rPr>
              <a:t>a boy runs</a:t>
            </a:r>
            <a:r>
              <a:rPr lang="en-US" altLang="en-US" sz="2800" dirty="0"/>
              <a:t>”,</a:t>
            </a:r>
          </a:p>
          <a:p>
            <a:r>
              <a:rPr lang="en-US" altLang="en-US" sz="2800" dirty="0"/>
              <a:t>        “</a:t>
            </a:r>
            <a:r>
              <a:rPr lang="en-US" altLang="en-US" sz="2800" dirty="0">
                <a:solidFill>
                  <a:srgbClr val="FF3300"/>
                </a:solidFill>
              </a:rPr>
              <a:t>a boy walks</a:t>
            </a:r>
            <a:r>
              <a:rPr lang="en-US" altLang="en-US" sz="2800" dirty="0"/>
              <a:t>”,</a:t>
            </a:r>
          </a:p>
          <a:p>
            <a:r>
              <a:rPr lang="en-US" altLang="en-US" sz="2800" dirty="0"/>
              <a:t>        “</a:t>
            </a:r>
            <a:r>
              <a:rPr lang="en-US" altLang="en-US" sz="2800" dirty="0">
                <a:solidFill>
                  <a:srgbClr val="FF3300"/>
                </a:solidFill>
              </a:rPr>
              <a:t>the boy runs</a:t>
            </a:r>
            <a:r>
              <a:rPr lang="en-US" altLang="en-US" sz="2800" dirty="0"/>
              <a:t>”,</a:t>
            </a:r>
          </a:p>
          <a:p>
            <a:r>
              <a:rPr lang="en-US" altLang="en-US" sz="2800" dirty="0"/>
              <a:t>        “</a:t>
            </a:r>
            <a:r>
              <a:rPr lang="en-US" altLang="en-US" sz="2800" dirty="0">
                <a:solidFill>
                  <a:srgbClr val="FF3300"/>
                </a:solidFill>
              </a:rPr>
              <a:t>the boy walks</a:t>
            </a:r>
            <a:r>
              <a:rPr lang="en-US" altLang="en-US" sz="2800" dirty="0"/>
              <a:t>”,</a:t>
            </a:r>
          </a:p>
          <a:p>
            <a:r>
              <a:rPr lang="en-US" altLang="en-US" sz="2800" dirty="0"/>
              <a:t>        “</a:t>
            </a:r>
            <a:r>
              <a:rPr lang="en-US" altLang="en-US" sz="2800" dirty="0">
                <a:solidFill>
                  <a:srgbClr val="FF3300"/>
                </a:solidFill>
              </a:rPr>
              <a:t>a dog runs</a:t>
            </a:r>
            <a:r>
              <a:rPr lang="en-US" altLang="en-US" sz="2800" dirty="0"/>
              <a:t>”,</a:t>
            </a:r>
          </a:p>
          <a:p>
            <a:r>
              <a:rPr lang="en-US" altLang="en-US" sz="2800" dirty="0"/>
              <a:t>        “</a:t>
            </a:r>
            <a:r>
              <a:rPr lang="en-US" altLang="en-US" sz="2800" dirty="0">
                <a:solidFill>
                  <a:srgbClr val="FF3300"/>
                </a:solidFill>
              </a:rPr>
              <a:t>a dog walks</a:t>
            </a:r>
            <a:r>
              <a:rPr lang="en-US" altLang="en-US" sz="2800" dirty="0"/>
              <a:t>”,</a:t>
            </a:r>
          </a:p>
          <a:p>
            <a:r>
              <a:rPr lang="en-US" altLang="en-US" sz="2800" dirty="0"/>
              <a:t>        “</a:t>
            </a:r>
            <a:r>
              <a:rPr lang="en-US" altLang="en-US" sz="2800" dirty="0">
                <a:solidFill>
                  <a:srgbClr val="FF3300"/>
                </a:solidFill>
              </a:rPr>
              <a:t>the dog runs</a:t>
            </a:r>
            <a:r>
              <a:rPr lang="en-US" altLang="en-US" sz="2800" dirty="0"/>
              <a:t>”,</a:t>
            </a:r>
          </a:p>
          <a:p>
            <a:r>
              <a:rPr lang="en-US" altLang="en-US" sz="2800" dirty="0"/>
              <a:t>        “</a:t>
            </a:r>
            <a:r>
              <a:rPr lang="en-US" altLang="en-US" sz="2800" dirty="0">
                <a:solidFill>
                  <a:srgbClr val="FF3300"/>
                </a:solidFill>
              </a:rPr>
              <a:t>the dog walks</a:t>
            </a:r>
            <a:r>
              <a:rPr lang="en-US" altLang="en-US" sz="2800" dirty="0"/>
              <a:t>” 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Grammars</a:t>
            </a:r>
          </a:p>
        </p:txBody>
      </p:sp>
    </p:spTree>
    <p:extLst>
      <p:ext uri="{BB962C8B-B14F-4D97-AF65-F5344CB8AC3E}">
        <p14:creationId xmlns:p14="http://schemas.microsoft.com/office/powerpoint/2010/main" val="31288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3441700" y="1536700"/>
          <a:ext cx="2857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3" imgW="2857320" imgH="1422360" progId="Equation.3">
                  <p:embed/>
                </p:oleObj>
              </mc:Choice>
              <mc:Fallback>
                <p:oleObj name="Equation" r:id="rId3" imgW="285732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536700"/>
                        <a:ext cx="2857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Line 5"/>
          <p:cNvSpPr>
            <a:spLocks noChangeShapeType="1"/>
          </p:cNvSpPr>
          <p:nvPr/>
        </p:nvSpPr>
        <p:spPr bwMode="auto">
          <a:xfrm flipV="1">
            <a:off x="2286000" y="2971800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381001" y="3962400"/>
            <a:ext cx="213648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   Variable</a:t>
            </a:r>
          </a:p>
          <a:p>
            <a:r>
              <a:rPr lang="en-US" altLang="en-US" sz="2800" dirty="0"/>
              <a:t>        or</a:t>
            </a:r>
          </a:p>
          <a:p>
            <a:r>
              <a:rPr lang="en-US" altLang="en-US" sz="2800" dirty="0"/>
              <a:t>Non-terminal</a:t>
            </a:r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 flipH="1" flipV="1">
            <a:off x="5867400" y="2971800"/>
            <a:ext cx="1752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7239001" y="4038600"/>
            <a:ext cx="1441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Terminal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114801" y="4191001"/>
            <a:ext cx="17899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Production</a:t>
            </a:r>
          </a:p>
          <a:p>
            <a:r>
              <a:rPr lang="en-US" altLang="en-US" sz="2800" dirty="0"/>
              <a:t>rule</a:t>
            </a:r>
          </a:p>
        </p:txBody>
      </p:sp>
      <p:sp>
        <p:nvSpPr>
          <p:cNvPr id="190474" name="Line 10"/>
          <p:cNvSpPr>
            <a:spLocks noChangeShapeType="1"/>
          </p:cNvSpPr>
          <p:nvPr/>
        </p:nvSpPr>
        <p:spPr bwMode="auto">
          <a:xfrm flipV="1">
            <a:off x="5105400" y="2895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Grammar: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Derivation </a:t>
            </a:r>
            <a:r>
              <a:rPr lang="en-US" altLang="en-US" dirty="0"/>
              <a:t>of sentence       :</a:t>
            </a:r>
          </a:p>
          <a:p>
            <a:endParaRPr lang="en-US" altLang="en-US" dirty="0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22435"/>
              </p:ext>
            </p:extLst>
          </p:nvPr>
        </p:nvGraphicFramePr>
        <p:xfrm>
          <a:off x="2895600" y="18288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3048000" y="4248151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name="Equation" r:id="rId5" imgW="3035160" imgH="431640" progId="Equation.3">
                  <p:embed/>
                </p:oleObj>
              </mc:Choice>
              <mc:Fallback>
                <p:oleObj name="Equation" r:id="rId5" imgW="303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48151"/>
                        <a:ext cx="3035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94123"/>
              </p:ext>
            </p:extLst>
          </p:nvPr>
        </p:nvGraphicFramePr>
        <p:xfrm>
          <a:off x="5232401" y="3379787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" name="Equation" r:id="rId7" imgW="545760" imgH="431640" progId="Equation.3">
                  <p:embed/>
                </p:oleObj>
              </mc:Choice>
              <mc:Fallback>
                <p:oleObj name="Equation" r:id="rId7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3379787"/>
                        <a:ext cx="544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7" name="Line 9"/>
          <p:cNvSpPr>
            <a:spLocks noChangeShapeType="1"/>
          </p:cNvSpPr>
          <p:nvPr/>
        </p:nvSpPr>
        <p:spPr bwMode="auto">
          <a:xfrm flipV="1">
            <a:off x="2819400" y="4724400"/>
            <a:ext cx="838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 flipH="1" flipV="1">
            <a:off x="5105400" y="47244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1499" name="Object 11"/>
          <p:cNvGraphicFramePr>
            <a:graphicFrameLocks noChangeAspect="1"/>
          </p:cNvGraphicFramePr>
          <p:nvPr/>
        </p:nvGraphicFramePr>
        <p:xfrm>
          <a:off x="1974850" y="5619751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Equation" r:id="rId9" imgW="1803240" imgH="431640" progId="Equation.3">
                  <p:embed/>
                </p:oleObj>
              </mc:Choice>
              <mc:Fallback>
                <p:oleObj name="Equation" r:id="rId9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5619751"/>
                        <a:ext cx="1803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0" name="Object 12"/>
          <p:cNvGraphicFramePr>
            <a:graphicFrameLocks noChangeAspect="1"/>
          </p:cNvGraphicFramePr>
          <p:nvPr/>
        </p:nvGraphicFramePr>
        <p:xfrm>
          <a:off x="5041900" y="56197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Equation" r:id="rId11" imgW="1346040" imgH="419040" progId="Equation.3">
                  <p:embed/>
                </p:oleObj>
              </mc:Choice>
              <mc:Fallback>
                <p:oleObj name="Equation" r:id="rId11" imgW="1346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561975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1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981200" y="4191001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" name="Equation" r:id="rId3" imgW="5524200" imgH="431640" progId="Equation.3">
                  <p:embed/>
                </p:oleObj>
              </mc:Choice>
              <mc:Fallback>
                <p:oleObj name="Equation" r:id="rId3" imgW="5524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1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2590800" y="5943601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" name="Equation" r:id="rId5" imgW="1638000" imgH="393480" progId="Equation.3">
                  <p:embed/>
                </p:oleObj>
              </mc:Choice>
              <mc:Fallback>
                <p:oleObj name="Equation" r:id="rId5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943601"/>
                        <a:ext cx="1638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Line 7"/>
          <p:cNvSpPr>
            <a:spLocks noChangeShapeType="1"/>
          </p:cNvSpPr>
          <p:nvPr/>
        </p:nvSpPr>
        <p:spPr bwMode="auto">
          <a:xfrm flipH="1" flipV="1">
            <a:off x="2641600" y="4743450"/>
            <a:ext cx="3302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flipV="1">
            <a:off x="3657600" y="4743450"/>
            <a:ext cx="4318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5791200" y="59436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Equation" r:id="rId7" imgW="1218960" imgH="380880" progId="Equation.3">
                  <p:embed/>
                </p:oleObj>
              </mc:Choice>
              <mc:Fallback>
                <p:oleObj name="Equation" r:id="rId7" imgW="1218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943600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0" name="Line 10"/>
          <p:cNvSpPr>
            <a:spLocks noChangeShapeType="1"/>
          </p:cNvSpPr>
          <p:nvPr/>
        </p:nvSpPr>
        <p:spPr bwMode="auto">
          <a:xfrm flipH="1" flipV="1">
            <a:off x="6146800" y="4667250"/>
            <a:ext cx="228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75" name="Object 15"/>
          <p:cNvGraphicFramePr>
            <a:graphicFrameLocks noChangeAspect="1"/>
          </p:cNvGraphicFramePr>
          <p:nvPr/>
        </p:nvGraphicFramePr>
        <p:xfrm>
          <a:off x="5257800" y="32004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Equation" r:id="rId9" imgW="1054080" imgH="431640" progId="Equation.3">
                  <p:embed/>
                </p:oleObj>
              </mc:Choice>
              <mc:Fallback>
                <p:oleObj name="Equation" r:id="rId9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92603"/>
              </p:ext>
            </p:extLst>
          </p:nvPr>
        </p:nvGraphicFramePr>
        <p:xfrm>
          <a:off x="2895600" y="17780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Equation" r:id="rId11" imgW="1803240" imgH="1193760" progId="Equation.3">
                  <p:embed/>
                </p:oleObj>
              </mc:Choice>
              <mc:Fallback>
                <p:oleObj name="Equation" r:id="rId11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780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8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Grammar: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Derivation </a:t>
            </a:r>
            <a:r>
              <a:rPr lang="en-US" altLang="en-US" dirty="0"/>
              <a:t>of </a:t>
            </a:r>
            <a:r>
              <a:rPr lang="en-US" altLang="en-US" dirty="0" smtClean="0"/>
              <a:t>sentence 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22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Other derivations:</a:t>
            </a:r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98183"/>
              </p:ext>
            </p:extLst>
          </p:nvPr>
        </p:nvGraphicFramePr>
        <p:xfrm>
          <a:off x="717550" y="2541587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3" imgW="8521560" imgH="431640" progId="Equation.3">
                  <p:embed/>
                </p:oleObj>
              </mc:Choice>
              <mc:Fallback>
                <p:oleObj name="Equation" r:id="rId3" imgW="852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541587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749300" y="3975100"/>
          <a:ext cx="628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5" imgW="6286320" imgH="1295280" progId="Equation.3">
                  <p:embed/>
                </p:oleObj>
              </mc:Choice>
              <mc:Fallback>
                <p:oleObj name="Equation" r:id="rId5" imgW="628632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975100"/>
                        <a:ext cx="6286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8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reverse of a regular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language of a grammar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linear grammars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regular grammars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Language of the Grammar</a:t>
            </a:r>
            <a:endParaRPr lang="en-US" alt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Language of the grammar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47664"/>
              </p:ext>
            </p:extLst>
          </p:nvPr>
        </p:nvGraphicFramePr>
        <p:xfrm>
          <a:off x="3505200" y="23114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114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2660650" y="4152901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5" imgW="3504960" imgH="711000" progId="Equation.3">
                  <p:embed/>
                </p:oleObj>
              </mc:Choice>
              <mc:Fallback>
                <p:oleObj name="Equation" r:id="rId5" imgW="350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152901"/>
                        <a:ext cx="3505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Notation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Grammar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678924"/>
              </p:ext>
            </p:extLst>
          </p:nvPr>
        </p:nvGraphicFramePr>
        <p:xfrm>
          <a:off x="2895600" y="16510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1" name="Equation" r:id="rId3" imgW="3035160" imgH="558720" progId="Equation.3">
                  <p:embed/>
                </p:oleObj>
              </mc:Choice>
              <mc:Fallback>
                <p:oleObj name="Equation" r:id="rId3" imgW="30351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510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1828800" y="25146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2" name="Equation" r:id="rId5" imgW="545760" imgH="406080" progId="Equation.3">
                  <p:embed/>
                </p:oleObj>
              </mc:Choice>
              <mc:Fallback>
                <p:oleObj name="Equation" r:id="rId5" imgW="545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1828800" y="3581400"/>
          <a:ext cx="52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3" name="Equation" r:id="rId7" imgW="520560" imgH="406080" progId="Equation.3">
                  <p:embed/>
                </p:oleObj>
              </mc:Choice>
              <mc:Fallback>
                <p:oleObj name="Equation" r:id="rId7" imgW="520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52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1828800" y="4572000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4" name="Equation" r:id="rId9" imgW="507960" imgH="419040" progId="Equation.3">
                  <p:embed/>
                </p:oleObj>
              </mc:Choice>
              <mc:Fallback>
                <p:oleObj name="Equation" r:id="rId9" imgW="507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50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1752600" y="57150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5" name="Equation" r:id="rId11" imgW="545760" imgH="406080" progId="Equation.3">
                  <p:embed/>
                </p:oleObj>
              </mc:Choice>
              <mc:Fallback>
                <p:oleObj name="Equation" r:id="rId11" imgW="545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150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803526" y="2463800"/>
            <a:ext cx="2404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Set of variables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2743200" y="3581400"/>
            <a:ext cx="3604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Set of terminal symbols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2743200" y="4572000"/>
            <a:ext cx="2119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Start variable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2743201" y="5638800"/>
            <a:ext cx="3509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Set of Production rules</a:t>
            </a:r>
          </a:p>
        </p:txBody>
      </p:sp>
    </p:spTree>
    <p:extLst>
      <p:ext uri="{BB962C8B-B14F-4D97-AF65-F5344CB8AC3E}">
        <p14:creationId xmlns:p14="http://schemas.microsoft.com/office/powerpoint/2010/main" val="20013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Grammar</a:t>
            </a:r>
            <a:r>
              <a:rPr lang="en-US" altLang="en-US" dirty="0" smtClean="0"/>
              <a:t>      </a:t>
            </a:r>
            <a:endParaRPr lang="en-US" altLang="en-US" dirty="0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15964"/>
              </p:ext>
            </p:extLst>
          </p:nvPr>
        </p:nvGraphicFramePr>
        <p:xfrm>
          <a:off x="3886200" y="18542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2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542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49625"/>
              </p:ext>
            </p:extLst>
          </p:nvPr>
        </p:nvGraphicFramePr>
        <p:xfrm>
          <a:off x="24384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3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2514600" y="3352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" name="Equation" r:id="rId7" imgW="3035160" imgH="558720" progId="Equation.3">
                  <p:embed/>
                </p:oleObj>
              </mc:Choice>
              <mc:Fallback>
                <p:oleObj name="Equation" r:id="rId7" imgW="30351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990600" y="4876801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" name="Equation" r:id="rId9" imgW="1536480" imgH="533160" progId="Equation.3">
                  <p:embed/>
                </p:oleObj>
              </mc:Choice>
              <mc:Fallback>
                <p:oleObj name="Equation" r:id="rId9" imgW="1536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1"/>
                        <a:ext cx="1536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3505200" y="4876801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" name="Equation" r:id="rId11" imgW="1892160" imgH="533160" progId="Equation.3">
                  <p:embed/>
                </p:oleObj>
              </mc:Choice>
              <mc:Fallback>
                <p:oleObj name="Equation" r:id="rId11" imgW="1892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1"/>
                        <a:ext cx="1892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4648200" y="5867401"/>
          <a:ext cx="469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" name="Equation" r:id="rId13" imgW="4698720" imgH="545760" progId="Equation.3">
                  <p:embed/>
                </p:oleObj>
              </mc:Choice>
              <mc:Fallback>
                <p:oleObj name="Equation" r:id="rId13" imgW="46987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867401"/>
                        <a:ext cx="4699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6" name="Line 10"/>
          <p:cNvSpPr>
            <a:spLocks noChangeShapeType="1"/>
          </p:cNvSpPr>
          <p:nvPr/>
        </p:nvSpPr>
        <p:spPr bwMode="auto">
          <a:xfrm flipV="1">
            <a:off x="2514600" y="3886200"/>
            <a:ext cx="1066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 flipH="1" flipV="1">
            <a:off x="4191000" y="3886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H="1" flipV="1">
            <a:off x="5181600" y="3886200"/>
            <a:ext cx="19812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Notation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Sentential Form:</a:t>
            </a:r>
          </a:p>
          <a:p>
            <a:pPr marL="0" indent="0">
              <a:buNone/>
            </a:pPr>
            <a:r>
              <a:rPr lang="en-US" altLang="en-US" dirty="0" smtClean="0"/>
              <a:t>   </a:t>
            </a:r>
            <a:r>
              <a:rPr lang="en-US" altLang="en-US" dirty="0"/>
              <a:t>A sentence that contains </a:t>
            </a:r>
            <a:r>
              <a:rPr lang="en-US" altLang="en-US" dirty="0" smtClean="0"/>
              <a:t> variables </a:t>
            </a:r>
            <a:r>
              <a:rPr lang="en-US" altLang="en-US" dirty="0"/>
              <a:t>and terminals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641350" y="4248151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" imgW="8521560" imgH="431640" progId="Equation.3">
                  <p:embed/>
                </p:oleObj>
              </mc:Choice>
              <mc:Fallback>
                <p:oleObj name="Equation" r:id="rId3" imgW="852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248151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Line 6"/>
          <p:cNvSpPr>
            <a:spLocks noChangeShapeType="1"/>
          </p:cNvSpPr>
          <p:nvPr/>
        </p:nvSpPr>
        <p:spPr bwMode="auto">
          <a:xfrm flipH="1" flipV="1">
            <a:off x="2362200" y="48006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 flipV="1">
            <a:off x="3962400" y="48768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8" name="Line 8"/>
          <p:cNvSpPr>
            <a:spLocks noChangeShapeType="1"/>
          </p:cNvSpPr>
          <p:nvPr/>
        </p:nvSpPr>
        <p:spPr bwMode="auto">
          <a:xfrm flipV="1">
            <a:off x="4572000" y="4800600"/>
            <a:ext cx="1447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2057400" y="5867400"/>
            <a:ext cx="26330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Sentential Forms</a:t>
            </a:r>
          </a:p>
        </p:txBody>
      </p:sp>
      <p:sp>
        <p:nvSpPr>
          <p:cNvPr id="199690" name="Line 10"/>
          <p:cNvSpPr>
            <a:spLocks noChangeShapeType="1"/>
          </p:cNvSpPr>
          <p:nvPr/>
        </p:nvSpPr>
        <p:spPr bwMode="auto">
          <a:xfrm flipV="1">
            <a:off x="8077200" y="48006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7010400" y="5867400"/>
            <a:ext cx="1503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21431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Notation</a:t>
            </a:r>
            <a:endParaRPr lang="en-US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We </a:t>
            </a:r>
            <a:r>
              <a:rPr lang="en-US" altLang="en-US" dirty="0"/>
              <a:t>write: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Instead </a:t>
            </a:r>
            <a:r>
              <a:rPr lang="en-US" altLang="en-US" dirty="0"/>
              <a:t>of:</a:t>
            </a:r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44951"/>
              </p:ext>
            </p:extLst>
          </p:nvPr>
        </p:nvGraphicFramePr>
        <p:xfrm>
          <a:off x="2743200" y="1295400"/>
          <a:ext cx="284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3" imgW="2844720" imgH="990360" progId="Equation.3">
                  <p:embed/>
                </p:oleObj>
              </mc:Choice>
              <mc:Fallback>
                <p:oleObj name="Equation" r:id="rId3" imgW="28447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5400"/>
                        <a:ext cx="284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43899"/>
              </p:ext>
            </p:extLst>
          </p:nvPr>
        </p:nvGraphicFramePr>
        <p:xfrm>
          <a:off x="641350" y="381000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5" imgW="8521560" imgH="431640" progId="Equation.3">
                  <p:embed/>
                </p:oleObj>
              </mc:Choice>
              <mc:Fallback>
                <p:oleObj name="Equation" r:id="rId5" imgW="852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81000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41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Notation</a:t>
            </a:r>
            <a:endParaRPr lang="en-US" altLang="en-US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In </a:t>
            </a:r>
            <a:r>
              <a:rPr lang="en-US" altLang="en-US" dirty="0"/>
              <a:t>general we write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If: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6422"/>
              </p:ext>
            </p:extLst>
          </p:nvPr>
        </p:nvGraphicFramePr>
        <p:xfrm>
          <a:off x="4038600" y="1282700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3" imgW="2044440" imgH="1002960" progId="Equation.3">
                  <p:embed/>
                </p:oleObj>
              </mc:Choice>
              <mc:Fallback>
                <p:oleObj name="Equation" r:id="rId3" imgW="204444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82700"/>
                        <a:ext cx="204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692663"/>
              </p:ext>
            </p:extLst>
          </p:nvPr>
        </p:nvGraphicFramePr>
        <p:xfrm>
          <a:off x="1447800" y="3303587"/>
          <a:ext cx="5435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5" imgW="5435280" imgH="583920" progId="Equation.3">
                  <p:embed/>
                </p:oleObj>
              </mc:Choice>
              <mc:Fallback>
                <p:oleObj name="Equation" r:id="rId5" imgW="54352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03587"/>
                        <a:ext cx="5435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6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Notation</a:t>
            </a:r>
            <a:endParaRPr lang="en-US" alt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By </a:t>
            </a:r>
            <a:r>
              <a:rPr lang="en-US" altLang="en-US" dirty="0"/>
              <a:t>default:</a:t>
            </a:r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4038600" y="1600200"/>
          <a:ext cx="168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3" imgW="1688760" imgH="990360" progId="Equation.3">
                  <p:embed/>
                </p:oleObj>
              </mc:Choice>
              <mc:Fallback>
                <p:oleObj name="Equation" r:id="rId3" imgW="16887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1689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7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762000" y="18288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5791200" y="1752600"/>
          <a:ext cx="24511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5" imgW="2450880" imgH="4394160" progId="Equation.3">
                  <p:embed/>
                </p:oleObj>
              </mc:Choice>
              <mc:Fallback>
                <p:oleObj name="Equation" r:id="rId5" imgW="2450880" imgH="4394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752600"/>
                        <a:ext cx="2451100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1570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Grammar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5562601" y="1066800"/>
            <a:ext cx="1836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Derivations</a:t>
            </a:r>
          </a:p>
        </p:txBody>
      </p:sp>
    </p:spTree>
    <p:extLst>
      <p:ext uri="{BB962C8B-B14F-4D97-AF65-F5344CB8AC3E}">
        <p14:creationId xmlns:p14="http://schemas.microsoft.com/office/powerpoint/2010/main" val="19602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4495800" y="1676400"/>
          <a:ext cx="4699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3" imgW="4698720" imgH="2819160" progId="Equation.3">
                  <p:embed/>
                </p:oleObj>
              </mc:Choice>
              <mc:Fallback>
                <p:oleObj name="Equation" r:id="rId3" imgW="4698720" imgH="281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699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762000" y="18288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5" imgW="1803240" imgH="1193760" progId="Equation.3">
                  <p:embed/>
                </p:oleObj>
              </mc:Choice>
              <mc:Fallback>
                <p:oleObj name="Equation" r:id="rId5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609600" y="990600"/>
            <a:ext cx="1570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Grammar</a:t>
            </a: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>
            <a:off x="5562601" y="1066800"/>
            <a:ext cx="1836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Derivations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75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Grammar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Grammar      :</a:t>
            </a: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4848"/>
              </p:ext>
            </p:extLst>
          </p:nvPr>
        </p:nvGraphicFramePr>
        <p:xfrm>
          <a:off x="3048000" y="1739900"/>
          <a:ext cx="17145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3" imgW="1714320" imgH="1765080" progId="Equation.3">
                  <p:embed/>
                </p:oleObj>
              </mc:Choice>
              <mc:Fallback>
                <p:oleObj name="Equation" r:id="rId3" imgW="1714320" imgH="176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39900"/>
                        <a:ext cx="17145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18733" y="3810000"/>
            <a:ext cx="1932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Derivations:</a:t>
            </a: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1371600" y="4419600"/>
          <a:ext cx="69215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5" imgW="6921360" imgH="1955520" progId="Equation.3">
                  <p:embed/>
                </p:oleObj>
              </mc:Choice>
              <mc:Fallback>
                <p:oleObj name="Equation" r:id="rId5" imgW="69213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69215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57638"/>
              </p:ext>
            </p:extLst>
          </p:nvPr>
        </p:nvGraphicFramePr>
        <p:xfrm>
          <a:off x="22098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4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r>
              <a:rPr lang="en-US" dirty="0"/>
              <a:t>of a Regular Language</a:t>
            </a:r>
          </a:p>
          <a:p>
            <a:r>
              <a:rPr lang="en-US" dirty="0"/>
              <a:t>Grammars</a:t>
            </a:r>
          </a:p>
          <a:p>
            <a:r>
              <a:rPr lang="en-US" dirty="0"/>
              <a:t>Language of a Grammar</a:t>
            </a:r>
          </a:p>
          <a:p>
            <a:r>
              <a:rPr lang="en-US" dirty="0"/>
              <a:t>Linear Grammars</a:t>
            </a:r>
          </a:p>
          <a:p>
            <a:r>
              <a:rPr lang="en-US" dirty="0"/>
              <a:t>Regular Grammars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55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Derivations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717550" y="1003300"/>
          <a:ext cx="85232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" name="Equation" r:id="rId3" imgW="8521560" imgH="1295280" progId="Equation.3">
                  <p:embed/>
                </p:oleObj>
              </mc:Choice>
              <mc:Fallback>
                <p:oleObj name="Equation" r:id="rId3" imgW="852156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003300"/>
                        <a:ext cx="85232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787400" y="3098800"/>
          <a:ext cx="42291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Equation" r:id="rId5" imgW="4228920" imgH="3225600" progId="Equation.3">
                  <p:embed/>
                </p:oleObj>
              </mc:Choice>
              <mc:Fallback>
                <p:oleObj name="Equation" r:id="rId5" imgW="4228920" imgH="32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098800"/>
                        <a:ext cx="422910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6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of a Grammar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</a:t>
            </a:r>
            <a:r>
              <a:rPr lang="en-US" altLang="en-US" dirty="0"/>
              <a:t>a </a:t>
            </a:r>
            <a:r>
              <a:rPr lang="en-US" altLang="en-US" dirty="0" smtClean="0"/>
              <a:t>grammar 	with </a:t>
            </a:r>
            <a:r>
              <a:rPr lang="en-US" altLang="en-US" dirty="0"/>
              <a:t>start variable  </a:t>
            </a:r>
            <a:r>
              <a:rPr lang="en-US" altLang="en-US" dirty="0" smtClean="0"/>
              <a:t>	    </a:t>
            </a:r>
            <a:r>
              <a:rPr lang="en-US" altLang="en-US" dirty="0"/>
              <a:t>: 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965738"/>
              </p:ext>
            </p:extLst>
          </p:nvPr>
        </p:nvGraphicFramePr>
        <p:xfrm>
          <a:off x="3625850" y="17335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7335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08499"/>
              </p:ext>
            </p:extLst>
          </p:nvPr>
        </p:nvGraphicFramePr>
        <p:xfrm>
          <a:off x="7543800" y="173355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Equation" r:id="rId5" imgW="330120" imgH="419040" progId="Equation.3">
                  <p:embed/>
                </p:oleObj>
              </mc:Choice>
              <mc:Fallback>
                <p:oleObj name="Equation" r:id="rId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3355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245335"/>
              </p:ext>
            </p:extLst>
          </p:nvPr>
        </p:nvGraphicFramePr>
        <p:xfrm>
          <a:off x="2743200" y="2438400"/>
          <a:ext cx="421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9" name="Equation" r:id="rId7" imgW="4216320" imgH="990360" progId="Equation.3">
                  <p:embed/>
                </p:oleObj>
              </mc:Choice>
              <mc:Fallback>
                <p:oleObj name="Equation" r:id="rId7" imgW="42163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4216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3200401" y="5039380"/>
            <a:ext cx="28674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of terminals</a:t>
            </a: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648200" y="35814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grammar      :</a:t>
            </a:r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4838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423436"/>
              </p:ext>
            </p:extLst>
          </p:nvPr>
        </p:nvGraphicFramePr>
        <p:xfrm>
          <a:off x="4419600" y="1625600"/>
          <a:ext cx="1892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" name="Equation" r:id="rId5" imgW="1892160" imgH="1955520" progId="Equation.3">
                  <p:embed/>
                </p:oleObj>
              </mc:Choice>
              <mc:Fallback>
                <p:oleObj name="Equation" r:id="rId5" imgW="18921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25600"/>
                        <a:ext cx="1892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83617"/>
              </p:ext>
            </p:extLst>
          </p:nvPr>
        </p:nvGraphicFramePr>
        <p:xfrm>
          <a:off x="2781300" y="3698875"/>
          <a:ext cx="4724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7" name="Equation" r:id="rId7" imgW="4724280" imgH="723600" progId="Equation.3">
                  <p:embed/>
                </p:oleObj>
              </mc:Choice>
              <mc:Fallback>
                <p:oleObj name="Equation" r:id="rId7" imgW="47242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698875"/>
                        <a:ext cx="4724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219201" y="5334000"/>
            <a:ext cx="1364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      </a:t>
            </a:r>
            <a:r>
              <a:rPr lang="en-US" altLang="en-US" sz="2800" dirty="0"/>
              <a:t>Since: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3581400" y="4953001"/>
          <a:ext cx="2159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8" name="Equation" r:id="rId9" imgW="2158920" imgH="876240" progId="Equation.3">
                  <p:embed/>
                </p:oleObj>
              </mc:Choice>
              <mc:Fallback>
                <p:oleObj name="Equation" r:id="rId9" imgW="215892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1"/>
                        <a:ext cx="2159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52046"/>
              </p:ext>
            </p:extLst>
          </p:nvPr>
        </p:nvGraphicFramePr>
        <p:xfrm>
          <a:off x="31877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9" name="Equation" r:id="rId11" imgW="393480" imgH="419040" progId="Equation.3">
                  <p:embed/>
                </p:oleObj>
              </mc:Choice>
              <mc:Fallback>
                <p:oleObj name="Equation" r:id="rId11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3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Convenient Notation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905000" y="1600200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Equation" r:id="rId3" imgW="1892160" imgH="1193760" progId="Equation.3">
                  <p:embed/>
                </p:oleObj>
              </mc:Choice>
              <mc:Fallback>
                <p:oleObj name="Equation" r:id="rId3" imgW="18921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18923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5943600" y="1981201"/>
          <a:ext cx="2476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5" imgW="2476440" imgH="533160" progId="Equation.3">
                  <p:embed/>
                </p:oleObj>
              </mc:Choice>
              <mc:Fallback>
                <p:oleObj name="Equation" r:id="rId5" imgW="2476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1"/>
                        <a:ext cx="2476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914400" y="4724400"/>
          <a:ext cx="298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Equation" r:id="rId7" imgW="2984400" imgH="1422360" progId="Equation.3">
                  <p:embed/>
                </p:oleObj>
              </mc:Choice>
              <mc:Fallback>
                <p:oleObj name="Equation" r:id="rId7" imgW="298440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2984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AutoShape 7"/>
          <p:cNvSpPr>
            <a:spLocks noChangeArrowheads="1"/>
          </p:cNvSpPr>
          <p:nvPr/>
        </p:nvSpPr>
        <p:spPr bwMode="auto">
          <a:xfrm>
            <a:off x="4419601" y="19812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2" name="AutoShape 8"/>
          <p:cNvSpPr>
            <a:spLocks noChangeArrowheads="1"/>
          </p:cNvSpPr>
          <p:nvPr/>
        </p:nvSpPr>
        <p:spPr bwMode="auto">
          <a:xfrm>
            <a:off x="4419601" y="51054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0953" name="Object 9"/>
          <p:cNvGraphicFramePr>
            <a:graphicFrameLocks noChangeAspect="1"/>
          </p:cNvGraphicFramePr>
          <p:nvPr/>
        </p:nvGraphicFramePr>
        <p:xfrm>
          <a:off x="5619750" y="5003800"/>
          <a:ext cx="351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5" name="Equation" r:id="rId9" imgW="3517560" imgH="609480" progId="Equation.3">
                  <p:embed/>
                </p:oleObj>
              </mc:Choice>
              <mc:Fallback>
                <p:oleObj name="Equation" r:id="rId9" imgW="3517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003800"/>
                        <a:ext cx="351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8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Linear Grammars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8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Grammars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Grammars with </a:t>
            </a:r>
            <a:r>
              <a:rPr lang="en-US" altLang="en-US" dirty="0" smtClean="0"/>
              <a:t>at </a:t>
            </a:r>
            <a:r>
              <a:rPr lang="en-US" altLang="en-US" dirty="0"/>
              <a:t>most one variable at the right </a:t>
            </a:r>
            <a:r>
              <a:rPr lang="en-US" altLang="en-US" dirty="0" smtClean="0"/>
              <a:t>side of </a:t>
            </a:r>
            <a:r>
              <a:rPr lang="en-US" altLang="en-US" dirty="0"/>
              <a:t>a production</a:t>
            </a:r>
          </a:p>
          <a:p>
            <a:pPr marL="0" indent="0">
              <a:buNone/>
            </a:pPr>
            <a:r>
              <a:rPr lang="en-US" altLang="en-US" dirty="0" smtClean="0"/>
              <a:t>Examples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r>
              <a:rPr lang="en-US" altLang="en-US" dirty="0"/>
              <a:t>                   </a:t>
            </a:r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6553200" y="3810000"/>
          <a:ext cx="1892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3" imgW="1892160" imgH="1955520" progId="Equation.3">
                  <p:embed/>
                </p:oleObj>
              </mc:Choice>
              <mc:Fallback>
                <p:oleObj name="Equation" r:id="rId3" imgW="18921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10000"/>
                        <a:ext cx="1892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3124200" y="38100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5" imgW="1803240" imgH="1193760" progId="Equation.3">
                  <p:embed/>
                </p:oleObj>
              </mc:Choice>
              <mc:Fallback>
                <p:oleObj name="Equation" r:id="rId5" imgW="18032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5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Non-Linear Grammar</a:t>
            </a: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47207"/>
              </p:ext>
            </p:extLst>
          </p:nvPr>
        </p:nvGraphicFramePr>
        <p:xfrm>
          <a:off x="3200400" y="17780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7" name="Equation" r:id="rId3" imgW="1803240" imgH="2717640" progId="Equation.3">
                  <p:embed/>
                </p:oleObj>
              </mc:Choice>
              <mc:Fallback>
                <p:oleObj name="Equation" r:id="rId3" imgW="180324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780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890999" y="1716414"/>
            <a:ext cx="2157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Grammar      :</a:t>
            </a: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540845"/>
              </p:ext>
            </p:extLst>
          </p:nvPr>
        </p:nvGraphicFramePr>
        <p:xfrm>
          <a:off x="2438400" y="1820534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8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0534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1905000" y="4953001"/>
          <a:ext cx="5754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9" name="Equation" r:id="rId7" imgW="5752800" imgH="583920" progId="Equation.3">
                  <p:embed/>
                </p:oleObj>
              </mc:Choice>
              <mc:Fallback>
                <p:oleObj name="Equation" r:id="rId7" imgW="5752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1"/>
                        <a:ext cx="57546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4" name="Line 8"/>
          <p:cNvSpPr>
            <a:spLocks noChangeShapeType="1"/>
          </p:cNvSpPr>
          <p:nvPr/>
        </p:nvSpPr>
        <p:spPr bwMode="auto">
          <a:xfrm flipV="1">
            <a:off x="4038600" y="5562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685801" y="6096000"/>
            <a:ext cx="4292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Number of    </a:t>
            </a:r>
            <a:r>
              <a:rPr lang="en-US" altLang="en-US" sz="2800" dirty="0" smtClean="0"/>
              <a:t>	  </a:t>
            </a:r>
            <a:r>
              <a:rPr lang="en-US" altLang="en-US" sz="2800" dirty="0"/>
              <a:t>in string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3048000" y="6248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0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248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5334000" y="6248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1" name="Equation" r:id="rId11" imgW="368280" imgH="304560" progId="Equation.3">
                  <p:embed/>
                </p:oleObj>
              </mc:Choice>
              <mc:Fallback>
                <p:oleObj name="Equation" r:id="rId11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248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3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Linear Grammar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Grammar	       </a:t>
            </a:r>
            <a:r>
              <a:rPr lang="en-US" altLang="en-US" dirty="0"/>
              <a:t>: </a:t>
            </a: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4114800" y="1600200"/>
          <a:ext cx="2222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7" name="Equation" r:id="rId3" imgW="2222280" imgH="1942920" progId="Equation.3">
                  <p:embed/>
                </p:oleObj>
              </mc:Choice>
              <mc:Fallback>
                <p:oleObj name="Equation" r:id="rId3" imgW="222228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2222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2755900" y="4914901"/>
          <a:ext cx="4241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8" name="Equation" r:id="rId5" imgW="4241520" imgH="711000" progId="Equation.3">
                  <p:embed/>
                </p:oleObj>
              </mc:Choice>
              <mc:Fallback>
                <p:oleObj name="Equation" r:id="rId5" imgW="4241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914901"/>
                        <a:ext cx="4241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52427"/>
              </p:ext>
            </p:extLst>
          </p:nvPr>
        </p:nvGraphicFramePr>
        <p:xfrm>
          <a:off x="24384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9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6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Right-Linear Grammars</a:t>
            </a:r>
          </a:p>
        </p:txBody>
      </p:sp>
      <p:sp>
        <p:nvSpPr>
          <p:cNvPr id="217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All productions have form: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graphicFrame>
        <p:nvGraphicFramePr>
          <p:cNvPr id="21709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76541"/>
              </p:ext>
            </p:extLst>
          </p:nvPr>
        </p:nvGraphicFramePr>
        <p:xfrm>
          <a:off x="6248400" y="17145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name="Equation" r:id="rId3" imgW="1638000" imgH="419040" progId="Equation.3">
                  <p:embed/>
                </p:oleObj>
              </mc:Choice>
              <mc:Fallback>
                <p:oleObj name="Equation" r:id="rId3" imgW="1638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14500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1029"/>
          <p:cNvGraphicFramePr>
            <a:graphicFrameLocks noChangeAspect="1"/>
          </p:cNvGraphicFramePr>
          <p:nvPr/>
        </p:nvGraphicFramePr>
        <p:xfrm>
          <a:off x="6324600" y="245745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name="Equation" r:id="rId5" imgW="1333440" imgH="419040" progId="Equation.3">
                  <p:embed/>
                </p:oleObj>
              </mc:Choice>
              <mc:Fallback>
                <p:oleObj name="Equation" r:id="rId5" imgW="133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5745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Text Box 1030"/>
          <p:cNvSpPr txBox="1">
            <a:spLocks noChangeArrowheads="1"/>
          </p:cNvSpPr>
          <p:nvPr/>
        </p:nvSpPr>
        <p:spPr bwMode="auto">
          <a:xfrm>
            <a:off x="6874228" y="2189203"/>
            <a:ext cx="386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or</a:t>
            </a:r>
          </a:p>
        </p:txBody>
      </p:sp>
      <p:graphicFrame>
        <p:nvGraphicFramePr>
          <p:cNvPr id="21709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26083"/>
              </p:ext>
            </p:extLst>
          </p:nvPr>
        </p:nvGraphicFramePr>
        <p:xfrm>
          <a:off x="2667000" y="41402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3" name="Equation" r:id="rId7" imgW="1854000" imgH="1193760" progId="Equation.3">
                  <p:embed/>
                </p:oleObj>
              </mc:Choice>
              <mc:Fallback>
                <p:oleObj name="Equation" r:id="rId7" imgW="18540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402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6" name="Line 1032"/>
          <p:cNvSpPr>
            <a:spLocks noChangeShapeType="1"/>
          </p:cNvSpPr>
          <p:nvPr/>
        </p:nvSpPr>
        <p:spPr bwMode="auto">
          <a:xfrm flipH="1" flipV="1">
            <a:off x="7543800" y="3048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7" name="Text Box 1033"/>
          <p:cNvSpPr txBox="1">
            <a:spLocks noChangeArrowheads="1"/>
          </p:cNvSpPr>
          <p:nvPr/>
        </p:nvSpPr>
        <p:spPr bwMode="auto">
          <a:xfrm>
            <a:off x="7734300" y="4009883"/>
            <a:ext cx="15561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of </a:t>
            </a:r>
          </a:p>
          <a:p>
            <a:r>
              <a:rPr lang="en-US" altLang="en-US" sz="2800" dirty="0"/>
              <a:t>terminals</a:t>
            </a:r>
          </a:p>
        </p:txBody>
      </p:sp>
    </p:spTree>
    <p:extLst>
      <p:ext uri="{BB962C8B-B14F-4D97-AF65-F5344CB8AC3E}">
        <p14:creationId xmlns:p14="http://schemas.microsoft.com/office/powerpoint/2010/main" val="20064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Left-Linear Grammars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All productions have form: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98094"/>
              </p:ext>
            </p:extLst>
          </p:nvPr>
        </p:nvGraphicFramePr>
        <p:xfrm>
          <a:off x="6096000" y="1943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5" name="Equation" r:id="rId3" imgW="1638000" imgH="419040" progId="Equation.3">
                  <p:embed/>
                </p:oleObj>
              </mc:Choice>
              <mc:Fallback>
                <p:oleObj name="Equation" r:id="rId3" imgW="1638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43100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895600" y="38862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6" name="Equation" r:id="rId5" imgW="2539800" imgH="1955520" progId="Equation.3">
                  <p:embed/>
                </p:oleObj>
              </mc:Choice>
              <mc:Fallback>
                <p:oleObj name="Equation" r:id="rId5" imgW="253980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300540"/>
              </p:ext>
            </p:extLst>
          </p:nvPr>
        </p:nvGraphicFramePr>
        <p:xfrm>
          <a:off x="6400800" y="2971799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7" name="Equation" r:id="rId7" imgW="1333440" imgH="419040" progId="Equation.3">
                  <p:embed/>
                </p:oleObj>
              </mc:Choice>
              <mc:Fallback>
                <p:oleObj name="Equation" r:id="rId7" imgW="133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799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6934201" y="2539482"/>
            <a:ext cx="386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or</a:t>
            </a:r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 flipH="1" flipV="1">
            <a:off x="7790976" y="3192462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7734300" y="4112200"/>
            <a:ext cx="15561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of </a:t>
            </a:r>
          </a:p>
          <a:p>
            <a:r>
              <a:rPr lang="en-US" altLang="en-US" sz="2800" dirty="0"/>
              <a:t>terminals</a:t>
            </a:r>
          </a:p>
        </p:txBody>
      </p:sp>
    </p:spTree>
    <p:extLst>
      <p:ext uri="{BB962C8B-B14F-4D97-AF65-F5344CB8AC3E}">
        <p14:creationId xmlns:p14="http://schemas.microsoft.com/office/powerpoint/2010/main" val="14886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520890" y="933222"/>
            <a:ext cx="1418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371600" y="1219201"/>
            <a:ext cx="8305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</a:t>
            </a:r>
            <a:r>
              <a:rPr lang="en-US" altLang="en-US" sz="2800" dirty="0" smtClean="0"/>
              <a:t>reverse	         </a:t>
            </a:r>
            <a:r>
              <a:rPr lang="en-US" altLang="en-US" sz="2800" dirty="0"/>
              <a:t>of a regular </a:t>
            </a:r>
            <a:r>
              <a:rPr lang="en-US" altLang="en-US" sz="2800" dirty="0" smtClean="0"/>
              <a:t>language 	is </a:t>
            </a:r>
            <a:r>
              <a:rPr lang="en-US" altLang="en-US" sz="2800" dirty="0"/>
              <a:t>a regular language   </a:t>
            </a: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260817"/>
              </p:ext>
            </p:extLst>
          </p:nvPr>
        </p:nvGraphicFramePr>
        <p:xfrm>
          <a:off x="3352800" y="1092200"/>
          <a:ext cx="55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Equation" r:id="rId3" imgW="558720" imgH="596880" progId="Equation.3">
                  <p:embed/>
                </p:oleObj>
              </mc:Choice>
              <mc:Fallback>
                <p:oleObj name="Equation" r:id="rId3" imgW="55872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92200"/>
                        <a:ext cx="558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03794"/>
              </p:ext>
            </p:extLst>
          </p:nvPr>
        </p:nvGraphicFramePr>
        <p:xfrm>
          <a:off x="7124700" y="1302554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1302554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546" name="Group 18"/>
          <p:cNvGrpSpPr>
            <a:grpSpLocks/>
          </p:cNvGrpSpPr>
          <p:nvPr/>
        </p:nvGrpSpPr>
        <p:grpSpPr bwMode="auto">
          <a:xfrm>
            <a:off x="762000" y="2369186"/>
            <a:ext cx="8153400" cy="2276475"/>
            <a:chOff x="144" y="2160"/>
            <a:chExt cx="5136" cy="1434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144" y="2160"/>
              <a:ext cx="7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FF0000"/>
                  </a:solidFill>
                </a:rPr>
                <a:t>Proof idea:</a:t>
              </a:r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576" y="2640"/>
              <a:ext cx="30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Construct NFA that accepts        :</a:t>
              </a:r>
            </a:p>
          </p:txBody>
        </p:sp>
        <p:graphicFrame>
          <p:nvGraphicFramePr>
            <p:cNvPr id="27854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1325274"/>
                </p:ext>
              </p:extLst>
            </p:nvPr>
          </p:nvGraphicFramePr>
          <p:xfrm>
            <a:off x="3744" y="2544"/>
            <a:ext cx="35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" name="Equation" r:id="rId7" imgW="558720" imgH="596880" progId="Equation.3">
                    <p:embed/>
                  </p:oleObj>
                </mc:Choice>
                <mc:Fallback>
                  <p:oleObj name="Equation" r:id="rId7" imgW="55872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44"/>
                          <a:ext cx="35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544" name="Text Box 16"/>
            <p:cNvSpPr txBox="1">
              <a:spLocks noChangeArrowheads="1"/>
            </p:cNvSpPr>
            <p:nvPr/>
          </p:nvSpPr>
          <p:spPr bwMode="auto">
            <a:xfrm>
              <a:off x="624" y="3264"/>
              <a:ext cx="46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800" dirty="0"/>
                <a:t>invert the transitions of the </a:t>
              </a:r>
              <a:r>
                <a:rPr lang="en-US" altLang="en-US" sz="2800" dirty="0" smtClean="0"/>
                <a:t>NFA that accepts     </a:t>
              </a:r>
              <a:endParaRPr lang="en-US" altLang="en-US" sz="2800" dirty="0"/>
            </a:p>
          </p:txBody>
        </p:sp>
        <p:graphicFrame>
          <p:nvGraphicFramePr>
            <p:cNvPr id="27854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5911764"/>
                </p:ext>
              </p:extLst>
            </p:nvPr>
          </p:nvGraphicFramePr>
          <p:xfrm>
            <a:off x="4880" y="3308"/>
            <a:ext cx="2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" name="Equation" r:id="rId8" imgW="330120" imgH="393480" progId="Equation.3">
                    <p:embed/>
                  </p:oleObj>
                </mc:Choice>
                <mc:Fallback>
                  <p:oleObj name="Equation" r:id="rId8" imgW="3301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" y="3308"/>
                          <a:ext cx="2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627924" y="76200"/>
            <a:ext cx="7516076" cy="90328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Reverse of a Regular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4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/>
              <a:t>Regular Grammars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7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Grammars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regular grammar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/>
              <a:t>is any </a:t>
            </a:r>
            <a:r>
              <a:rPr lang="en-US" altLang="en-US" dirty="0" smtClean="0"/>
              <a:t>right-linear </a:t>
            </a:r>
            <a:r>
              <a:rPr lang="en-US" altLang="en-US" dirty="0"/>
              <a:t>or left-linear grammar</a:t>
            </a:r>
          </a:p>
          <a:p>
            <a:r>
              <a:rPr lang="en-US" altLang="en-US" dirty="0" smtClean="0"/>
              <a:t>Examples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2133600" y="43434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6" name="Equation" r:id="rId3" imgW="1854000" imgH="1193760" progId="Equation.3">
                  <p:embed/>
                </p:oleObj>
              </mc:Choice>
              <mc:Fallback>
                <p:oleObj name="Equation" r:id="rId3" imgW="18540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6515100" y="42672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7" name="Equation" r:id="rId5" imgW="2539800" imgH="1955520" progId="Equation.3">
                  <p:embed/>
                </p:oleObj>
              </mc:Choice>
              <mc:Fallback>
                <p:oleObj name="Equation" r:id="rId5" imgW="253980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42672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590800" y="33528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8" name="Equation" r:id="rId7" imgW="495000" imgH="571320" progId="Equation.3">
                  <p:embed/>
                </p:oleObj>
              </mc:Choice>
              <mc:Fallback>
                <p:oleObj name="Equation" r:id="rId7" imgW="495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7086600" y="33528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9" name="Equation" r:id="rId9" imgW="571320" imgH="571320" progId="Equation.3">
                  <p:embed/>
                </p:oleObj>
              </mc:Choice>
              <mc:Fallback>
                <p:oleObj name="Equation" r:id="rId9" imgW="5713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352800"/>
                        <a:ext cx="57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4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Regular grammars generate regular languages</a:t>
            </a:r>
          </a:p>
          <a:p>
            <a:r>
              <a:rPr lang="en-US" altLang="en-US" dirty="0" smtClean="0"/>
              <a:t>Examples</a:t>
            </a:r>
            <a:r>
              <a:rPr lang="en-US" altLang="en-US" dirty="0"/>
              <a:t>:</a:t>
            </a:r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1066800" y="40386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4" name="Equation" r:id="rId3" imgW="1854000" imgH="1193760" progId="Equation.3">
                  <p:embed/>
                </p:oleObj>
              </mc:Choice>
              <mc:Fallback>
                <p:oleObj name="Equation" r:id="rId3" imgW="18540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914400" y="5867401"/>
          <a:ext cx="3213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5" name="Equation" r:id="rId5" imgW="3213000" imgH="571320" progId="Equation.3">
                  <p:embed/>
                </p:oleObj>
              </mc:Choice>
              <mc:Fallback>
                <p:oleObj name="Equation" r:id="rId5" imgW="3213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67401"/>
                        <a:ext cx="3213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5638800" y="32766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6" name="Equation" r:id="rId7" imgW="2539800" imgH="1955520" progId="Equation.3">
                  <p:embed/>
                </p:oleObj>
              </mc:Choice>
              <mc:Fallback>
                <p:oleObj name="Equation" r:id="rId7" imgW="253980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766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/>
          <p:cNvGraphicFramePr>
            <a:graphicFrameLocks noChangeAspect="1"/>
          </p:cNvGraphicFramePr>
          <p:nvPr/>
        </p:nvGraphicFramePr>
        <p:xfrm>
          <a:off x="5511800" y="5899151"/>
          <a:ext cx="3708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7" name="Equation" r:id="rId9" imgW="3708360" imgH="571320" progId="Equation.3">
                  <p:embed/>
                </p:oleObj>
              </mc:Choice>
              <mc:Fallback>
                <p:oleObj name="Equation" r:id="rId9" imgW="37083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899151"/>
                        <a:ext cx="3708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6" name="Object 12"/>
          <p:cNvGraphicFramePr>
            <a:graphicFrameLocks noChangeAspect="1"/>
          </p:cNvGraphicFramePr>
          <p:nvPr/>
        </p:nvGraphicFramePr>
        <p:xfrm>
          <a:off x="1524000" y="30480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8" name="Equation" r:id="rId11" imgW="495000" imgH="571320" progId="Equation.3">
                  <p:embed/>
                </p:oleObj>
              </mc:Choice>
              <mc:Fallback>
                <p:oleObj name="Equation" r:id="rId11" imgW="495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7" name="Object 13"/>
          <p:cNvGraphicFramePr>
            <a:graphicFrameLocks noChangeAspect="1"/>
          </p:cNvGraphicFramePr>
          <p:nvPr/>
        </p:nvGraphicFramePr>
        <p:xfrm>
          <a:off x="6019800" y="22098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9" name="Equation" r:id="rId13" imgW="571320" imgH="571320" progId="Equation.3">
                  <p:embed/>
                </p:oleObj>
              </mc:Choice>
              <mc:Fallback>
                <p:oleObj name="Equation" r:id="rId13" imgW="5713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09800"/>
                        <a:ext cx="57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8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reverse of a regular language is a regular language</a:t>
            </a:r>
          </a:p>
          <a:p>
            <a:pPr algn="just"/>
            <a:r>
              <a:rPr lang="en-US" dirty="0"/>
              <a:t>Grammars with at most one variable at the right side of a </a:t>
            </a:r>
            <a:r>
              <a:rPr lang="en-US" dirty="0" smtClean="0"/>
              <a:t>production is a Linear Grammar</a:t>
            </a:r>
            <a:endParaRPr lang="en-US" dirty="0"/>
          </a:p>
          <a:p>
            <a:pPr algn="just"/>
            <a:r>
              <a:rPr lang="en-US" dirty="0"/>
              <a:t>A regular grammar is any right-linear or left-linear grammar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794880" y="849640"/>
            <a:ext cx="84740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Since        </a:t>
            </a:r>
            <a:r>
              <a:rPr lang="en-US" altLang="en-US" sz="2800" dirty="0"/>
              <a:t>is regular, </a:t>
            </a:r>
            <a:r>
              <a:rPr lang="en-US" altLang="en-US" sz="2800" dirty="0" smtClean="0"/>
              <a:t> there </a:t>
            </a:r>
            <a:r>
              <a:rPr lang="en-US" altLang="en-US" sz="2800" dirty="0"/>
              <a:t>is NFA that accepts 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310"/>
              </p:ext>
            </p:extLst>
          </p:nvPr>
        </p:nvGraphicFramePr>
        <p:xfrm>
          <a:off x="1794884" y="946954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884" y="946954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775546" y="1906135"/>
            <a:ext cx="1511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Example:</a:t>
            </a:r>
          </a:p>
        </p:txBody>
      </p:sp>
      <p:graphicFrame>
        <p:nvGraphicFramePr>
          <p:cNvPr id="280585" name="Object 9"/>
          <p:cNvGraphicFramePr>
            <a:graphicFrameLocks noChangeAspect="1"/>
          </p:cNvGraphicFramePr>
          <p:nvPr/>
        </p:nvGraphicFramePr>
        <p:xfrm>
          <a:off x="6096000" y="3733800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" name="Equation" r:id="rId5" imgW="2527200" imgH="431640" progId="Equation.3">
                  <p:embed/>
                </p:oleObj>
              </mc:Choice>
              <mc:Fallback>
                <p:oleObj name="Equation" r:id="rId5" imgW="252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33800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199063"/>
              </p:ext>
            </p:extLst>
          </p:nvPr>
        </p:nvGraphicFramePr>
        <p:xfrm>
          <a:off x="7442200" y="9144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" name="Equation" r:id="rId7" imgW="330120" imgH="393480" progId="Equation.3">
                  <p:embed/>
                </p:oleObj>
              </mc:Choice>
              <mc:Fallback>
                <p:oleObj name="Equation" r:id="rId7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9144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838200" y="2895600"/>
            <a:ext cx="4648200" cy="3352800"/>
            <a:chOff x="914400" y="3352800"/>
            <a:chExt cx="4648200" cy="3352800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1600200" y="5105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914400" y="5410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3124200" y="4343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31242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48006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971800" y="41910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648200" y="57912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209800" y="5562600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3733800" y="6248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V="1">
              <a:off x="2209800" y="48768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2857500" y="3492500"/>
              <a:ext cx="1003300" cy="774700"/>
            </a:xfrm>
            <a:custGeom>
              <a:avLst/>
              <a:gdLst>
                <a:gd name="T0" fmla="*/ 168 w 632"/>
                <a:gd name="T1" fmla="*/ 488 h 488"/>
                <a:gd name="T2" fmla="*/ 24 w 632"/>
                <a:gd name="T3" fmla="*/ 200 h 488"/>
                <a:gd name="T4" fmla="*/ 312 w 632"/>
                <a:gd name="T5" fmla="*/ 8 h 488"/>
                <a:gd name="T6" fmla="*/ 600 w 632"/>
                <a:gd name="T7" fmla="*/ 152 h 488"/>
                <a:gd name="T8" fmla="*/ 504 w 632"/>
                <a:gd name="T9" fmla="*/ 4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88">
                  <a:moveTo>
                    <a:pt x="168" y="488"/>
                  </a:moveTo>
                  <a:cubicBezTo>
                    <a:pt x="84" y="384"/>
                    <a:pt x="0" y="280"/>
                    <a:pt x="24" y="200"/>
                  </a:cubicBezTo>
                  <a:cubicBezTo>
                    <a:pt x="48" y="120"/>
                    <a:pt x="216" y="16"/>
                    <a:pt x="312" y="8"/>
                  </a:cubicBezTo>
                  <a:cubicBezTo>
                    <a:pt x="408" y="0"/>
                    <a:pt x="568" y="80"/>
                    <a:pt x="600" y="152"/>
                  </a:cubicBezTo>
                  <a:cubicBezTo>
                    <a:pt x="632" y="224"/>
                    <a:pt x="568" y="332"/>
                    <a:pt x="504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8796140"/>
                </p:ext>
              </p:extLst>
            </p:nvPr>
          </p:nvGraphicFramePr>
          <p:xfrm>
            <a:off x="2362200" y="47244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2" name="Equation" r:id="rId8" imgW="291960" imgH="304560" progId="Equation.3">
                    <p:embed/>
                  </p:oleObj>
                </mc:Choice>
                <mc:Fallback>
                  <p:oleObj name="Equation" r:id="rId8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7244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1956083"/>
                </p:ext>
              </p:extLst>
            </p:nvPr>
          </p:nvGraphicFramePr>
          <p:xfrm>
            <a:off x="2590800" y="33528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3" name="Equation" r:id="rId10" imgW="266400" imgH="431640" progId="Equation.3">
                    <p:embed/>
                  </p:oleObj>
                </mc:Choice>
                <mc:Fallback>
                  <p:oleObj name="Equation" r:id="rId10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33528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7171544"/>
                </p:ext>
              </p:extLst>
            </p:nvPr>
          </p:nvGraphicFramePr>
          <p:xfrm>
            <a:off x="2590800" y="54102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" name="Equation" r:id="rId12" imgW="266400" imgH="431640" progId="Equation.3">
                    <p:embed/>
                  </p:oleObj>
                </mc:Choice>
                <mc:Fallback>
                  <p:oleObj name="Equation" r:id="rId12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54102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292415"/>
                </p:ext>
              </p:extLst>
            </p:nvPr>
          </p:nvGraphicFramePr>
          <p:xfrm>
            <a:off x="3962400" y="59436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5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59436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22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Invert Transitions</a:t>
            </a:r>
            <a:endParaRPr lang="en-US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90800" y="1600200"/>
            <a:ext cx="4648200" cy="3352800"/>
            <a:chOff x="914400" y="3352800"/>
            <a:chExt cx="4648200" cy="3352800"/>
          </a:xfrm>
        </p:grpSpPr>
        <p:sp>
          <p:nvSpPr>
            <p:cNvPr id="20" name="Oval 1031"/>
            <p:cNvSpPr>
              <a:spLocks noChangeArrowheads="1"/>
            </p:cNvSpPr>
            <p:nvPr/>
          </p:nvSpPr>
          <p:spPr bwMode="auto">
            <a:xfrm>
              <a:off x="1600200" y="5105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1033"/>
            <p:cNvSpPr>
              <a:spLocks noChangeArrowheads="1"/>
            </p:cNvSpPr>
            <p:nvPr/>
          </p:nvSpPr>
          <p:spPr bwMode="auto">
            <a:xfrm>
              <a:off x="3124200" y="4343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1034"/>
            <p:cNvSpPr>
              <a:spLocks noChangeArrowheads="1"/>
            </p:cNvSpPr>
            <p:nvPr/>
          </p:nvSpPr>
          <p:spPr bwMode="auto">
            <a:xfrm>
              <a:off x="31242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1035"/>
            <p:cNvSpPr>
              <a:spLocks noChangeArrowheads="1"/>
            </p:cNvSpPr>
            <p:nvPr/>
          </p:nvSpPr>
          <p:spPr bwMode="auto">
            <a:xfrm>
              <a:off x="48006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1036"/>
            <p:cNvSpPr>
              <a:spLocks noChangeArrowheads="1"/>
            </p:cNvSpPr>
            <p:nvPr/>
          </p:nvSpPr>
          <p:spPr bwMode="auto">
            <a:xfrm>
              <a:off x="2971800" y="41910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Oval 1037"/>
            <p:cNvSpPr>
              <a:spLocks noChangeArrowheads="1"/>
            </p:cNvSpPr>
            <p:nvPr/>
          </p:nvSpPr>
          <p:spPr bwMode="auto">
            <a:xfrm>
              <a:off x="4648200" y="57912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1038"/>
            <p:cNvSpPr>
              <a:spLocks noChangeShapeType="1"/>
            </p:cNvSpPr>
            <p:nvPr/>
          </p:nvSpPr>
          <p:spPr bwMode="auto">
            <a:xfrm>
              <a:off x="2209800" y="5562600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1039"/>
            <p:cNvSpPr>
              <a:spLocks noChangeShapeType="1"/>
            </p:cNvSpPr>
            <p:nvPr/>
          </p:nvSpPr>
          <p:spPr bwMode="auto">
            <a:xfrm>
              <a:off x="3733800" y="6248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40"/>
            <p:cNvSpPr>
              <a:spLocks noChangeShapeType="1"/>
            </p:cNvSpPr>
            <p:nvPr/>
          </p:nvSpPr>
          <p:spPr bwMode="auto">
            <a:xfrm flipV="1">
              <a:off x="2209800" y="48768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41"/>
            <p:cNvSpPr>
              <a:spLocks/>
            </p:cNvSpPr>
            <p:nvPr/>
          </p:nvSpPr>
          <p:spPr bwMode="auto">
            <a:xfrm>
              <a:off x="2857500" y="3492500"/>
              <a:ext cx="1003300" cy="774700"/>
            </a:xfrm>
            <a:custGeom>
              <a:avLst/>
              <a:gdLst>
                <a:gd name="T0" fmla="*/ 168 w 632"/>
                <a:gd name="T1" fmla="*/ 488 h 488"/>
                <a:gd name="T2" fmla="*/ 24 w 632"/>
                <a:gd name="T3" fmla="*/ 200 h 488"/>
                <a:gd name="T4" fmla="*/ 312 w 632"/>
                <a:gd name="T5" fmla="*/ 8 h 488"/>
                <a:gd name="T6" fmla="*/ 600 w 632"/>
                <a:gd name="T7" fmla="*/ 152 h 488"/>
                <a:gd name="T8" fmla="*/ 504 w 632"/>
                <a:gd name="T9" fmla="*/ 4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88">
                  <a:moveTo>
                    <a:pt x="168" y="488"/>
                  </a:moveTo>
                  <a:cubicBezTo>
                    <a:pt x="84" y="384"/>
                    <a:pt x="0" y="280"/>
                    <a:pt x="24" y="200"/>
                  </a:cubicBezTo>
                  <a:cubicBezTo>
                    <a:pt x="48" y="120"/>
                    <a:pt x="216" y="16"/>
                    <a:pt x="312" y="8"/>
                  </a:cubicBezTo>
                  <a:cubicBezTo>
                    <a:pt x="408" y="0"/>
                    <a:pt x="568" y="80"/>
                    <a:pt x="600" y="152"/>
                  </a:cubicBezTo>
                  <a:cubicBezTo>
                    <a:pt x="632" y="224"/>
                    <a:pt x="568" y="332"/>
                    <a:pt x="504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" name="Object 10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02146"/>
                </p:ext>
              </p:extLst>
            </p:nvPr>
          </p:nvGraphicFramePr>
          <p:xfrm>
            <a:off x="2362200" y="47244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Equation" r:id="rId3" imgW="291960" imgH="304560" progId="Equation.3">
                    <p:embed/>
                  </p:oleObj>
                </mc:Choice>
                <mc:Fallback>
                  <p:oleObj name="Equation" r:id="rId3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7244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0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7477786"/>
                </p:ext>
              </p:extLst>
            </p:nvPr>
          </p:nvGraphicFramePr>
          <p:xfrm>
            <a:off x="2590800" y="33528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Equation" r:id="rId5" imgW="266400" imgH="431640" progId="Equation.3">
                    <p:embed/>
                  </p:oleObj>
                </mc:Choice>
                <mc:Fallback>
                  <p:oleObj name="Equation" r:id="rId5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33528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1191235"/>
                </p:ext>
              </p:extLst>
            </p:nvPr>
          </p:nvGraphicFramePr>
          <p:xfrm>
            <a:off x="2590800" y="54102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Equation" r:id="rId7" imgW="266400" imgH="431640" progId="Equation.3">
                    <p:embed/>
                  </p:oleObj>
                </mc:Choice>
                <mc:Fallback>
                  <p:oleObj name="Equation" r:id="rId7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54102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0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680490"/>
                </p:ext>
              </p:extLst>
            </p:nvPr>
          </p:nvGraphicFramePr>
          <p:xfrm>
            <a:off x="3962400" y="59436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Equation" r:id="rId8" imgW="291960" imgH="304560" progId="Equation.3">
                    <p:embed/>
                  </p:oleObj>
                </mc:Choice>
                <mc:Fallback>
                  <p:oleObj name="Equation" r:id="rId8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59436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047"/>
            <p:cNvSpPr>
              <a:spLocks noChangeShapeType="1"/>
            </p:cNvSpPr>
            <p:nvPr/>
          </p:nvSpPr>
          <p:spPr bwMode="auto">
            <a:xfrm>
              <a:off x="914400" y="5410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Old initial State to Final State</a:t>
            </a:r>
            <a:endParaRPr lang="en-US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90800" y="1981200"/>
            <a:ext cx="4343400" cy="3200400"/>
            <a:chOff x="1447800" y="3352800"/>
            <a:chExt cx="4343400" cy="3200400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1600200" y="5105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124200" y="4343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31242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46482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286000" y="5638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3733800" y="6248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2362200" y="48006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895600" y="3657600"/>
              <a:ext cx="1003300" cy="774700"/>
            </a:xfrm>
            <a:custGeom>
              <a:avLst/>
              <a:gdLst>
                <a:gd name="T0" fmla="*/ 168 w 632"/>
                <a:gd name="T1" fmla="*/ 488 h 488"/>
                <a:gd name="T2" fmla="*/ 24 w 632"/>
                <a:gd name="T3" fmla="*/ 200 h 488"/>
                <a:gd name="T4" fmla="*/ 312 w 632"/>
                <a:gd name="T5" fmla="*/ 8 h 488"/>
                <a:gd name="T6" fmla="*/ 600 w 632"/>
                <a:gd name="T7" fmla="*/ 152 h 488"/>
                <a:gd name="T8" fmla="*/ 504 w 632"/>
                <a:gd name="T9" fmla="*/ 4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88">
                  <a:moveTo>
                    <a:pt x="168" y="488"/>
                  </a:moveTo>
                  <a:cubicBezTo>
                    <a:pt x="84" y="384"/>
                    <a:pt x="0" y="280"/>
                    <a:pt x="24" y="200"/>
                  </a:cubicBezTo>
                  <a:cubicBezTo>
                    <a:pt x="48" y="120"/>
                    <a:pt x="216" y="16"/>
                    <a:pt x="312" y="8"/>
                  </a:cubicBezTo>
                  <a:cubicBezTo>
                    <a:pt x="408" y="0"/>
                    <a:pt x="568" y="80"/>
                    <a:pt x="600" y="152"/>
                  </a:cubicBezTo>
                  <a:cubicBezTo>
                    <a:pt x="632" y="224"/>
                    <a:pt x="568" y="332"/>
                    <a:pt x="504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902540"/>
                </p:ext>
              </p:extLst>
            </p:nvPr>
          </p:nvGraphicFramePr>
          <p:xfrm>
            <a:off x="2362200" y="47244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6" name="Equation" r:id="rId3" imgW="291960" imgH="304560" progId="Equation.3">
                    <p:embed/>
                  </p:oleObj>
                </mc:Choice>
                <mc:Fallback>
                  <p:oleObj name="Equation" r:id="rId3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7244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388096"/>
                </p:ext>
              </p:extLst>
            </p:nvPr>
          </p:nvGraphicFramePr>
          <p:xfrm>
            <a:off x="2743200" y="33528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7" name="Equation" r:id="rId5" imgW="266400" imgH="431640" progId="Equation.3">
                    <p:embed/>
                  </p:oleObj>
                </mc:Choice>
                <mc:Fallback>
                  <p:oleObj name="Equation" r:id="rId5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3528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860859"/>
                </p:ext>
              </p:extLst>
            </p:nvPr>
          </p:nvGraphicFramePr>
          <p:xfrm>
            <a:off x="2590800" y="54102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" name="Equation" r:id="rId7" imgW="266400" imgH="431640" progId="Equation.3">
                    <p:embed/>
                  </p:oleObj>
                </mc:Choice>
                <mc:Fallback>
                  <p:oleObj name="Equation" r:id="rId7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54102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6953083"/>
                </p:ext>
              </p:extLst>
            </p:nvPr>
          </p:nvGraphicFramePr>
          <p:xfrm>
            <a:off x="3962400" y="58674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9" name="Equation" r:id="rId8" imgW="291960" imgH="304560" progId="Equation.3">
                    <p:embed/>
                  </p:oleObj>
                </mc:Choice>
                <mc:Fallback>
                  <p:oleObj name="Equation" r:id="rId8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58674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1447800" y="49530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H="1">
              <a:off x="37338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H="1">
              <a:off x="5257800" y="6248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057400" y="2590800"/>
            <a:ext cx="5791200" cy="3200400"/>
            <a:chOff x="1447800" y="3352800"/>
            <a:chExt cx="5791200" cy="3200400"/>
          </a:xfrm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1600200" y="5105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3124200" y="4343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31242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46482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2286000" y="5638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3733800" y="6248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V="1">
              <a:off x="2362200" y="48006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895600" y="3657600"/>
              <a:ext cx="1003300" cy="774700"/>
            </a:xfrm>
            <a:custGeom>
              <a:avLst/>
              <a:gdLst>
                <a:gd name="T0" fmla="*/ 168 w 632"/>
                <a:gd name="T1" fmla="*/ 488 h 488"/>
                <a:gd name="T2" fmla="*/ 24 w 632"/>
                <a:gd name="T3" fmla="*/ 200 h 488"/>
                <a:gd name="T4" fmla="*/ 312 w 632"/>
                <a:gd name="T5" fmla="*/ 8 h 488"/>
                <a:gd name="T6" fmla="*/ 600 w 632"/>
                <a:gd name="T7" fmla="*/ 152 h 488"/>
                <a:gd name="T8" fmla="*/ 504 w 632"/>
                <a:gd name="T9" fmla="*/ 4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88">
                  <a:moveTo>
                    <a:pt x="168" y="488"/>
                  </a:moveTo>
                  <a:cubicBezTo>
                    <a:pt x="84" y="384"/>
                    <a:pt x="0" y="280"/>
                    <a:pt x="24" y="200"/>
                  </a:cubicBezTo>
                  <a:cubicBezTo>
                    <a:pt x="48" y="120"/>
                    <a:pt x="216" y="16"/>
                    <a:pt x="312" y="8"/>
                  </a:cubicBezTo>
                  <a:cubicBezTo>
                    <a:pt x="408" y="0"/>
                    <a:pt x="568" y="80"/>
                    <a:pt x="600" y="152"/>
                  </a:cubicBezTo>
                  <a:cubicBezTo>
                    <a:pt x="632" y="224"/>
                    <a:pt x="568" y="332"/>
                    <a:pt x="504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30490"/>
                </p:ext>
              </p:extLst>
            </p:nvPr>
          </p:nvGraphicFramePr>
          <p:xfrm>
            <a:off x="2362200" y="47244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4" name="Equation" r:id="rId3" imgW="291960" imgH="304560" progId="Equation.3">
                    <p:embed/>
                  </p:oleObj>
                </mc:Choice>
                <mc:Fallback>
                  <p:oleObj name="Equation" r:id="rId3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7244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577062"/>
                </p:ext>
              </p:extLst>
            </p:nvPr>
          </p:nvGraphicFramePr>
          <p:xfrm>
            <a:off x="2743200" y="33528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" name="Equation" r:id="rId5" imgW="266400" imgH="431640" progId="Equation.3">
                    <p:embed/>
                  </p:oleObj>
                </mc:Choice>
                <mc:Fallback>
                  <p:oleObj name="Equation" r:id="rId5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3528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150554"/>
                </p:ext>
              </p:extLst>
            </p:nvPr>
          </p:nvGraphicFramePr>
          <p:xfrm>
            <a:off x="2590800" y="54102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" name="Equation" r:id="rId7" imgW="266400" imgH="431640" progId="Equation.3">
                    <p:embed/>
                  </p:oleObj>
                </mc:Choice>
                <mc:Fallback>
                  <p:oleObj name="Equation" r:id="rId7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54102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684781"/>
                </p:ext>
              </p:extLst>
            </p:nvPr>
          </p:nvGraphicFramePr>
          <p:xfrm>
            <a:off x="3962400" y="58674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7" name="Equation" r:id="rId8" imgW="291960" imgH="304560" progId="Equation.3">
                    <p:embed/>
                  </p:oleObj>
                </mc:Choice>
                <mc:Fallback>
                  <p:oleObj name="Equation" r:id="rId8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58674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Oval 15"/>
            <p:cNvSpPr>
              <a:spLocks noChangeArrowheads="1"/>
            </p:cNvSpPr>
            <p:nvPr/>
          </p:nvSpPr>
          <p:spPr bwMode="auto">
            <a:xfrm>
              <a:off x="1447800" y="49530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>
              <a:off x="5943600" y="4876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 flipH="1" flipV="1">
              <a:off x="3733800" y="4648200"/>
              <a:ext cx="228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 flipH="1">
              <a:off x="5181600" y="53340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0159320"/>
                </p:ext>
              </p:extLst>
            </p:nvPr>
          </p:nvGraphicFramePr>
          <p:xfrm>
            <a:off x="4800600" y="4419600"/>
            <a:ext cx="330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" name="Equation" r:id="rId9" imgW="330120" imgH="419040" progId="Equation.3">
                    <p:embed/>
                  </p:oleObj>
                </mc:Choice>
                <mc:Fallback>
                  <p:oleObj name="Equation" r:id="rId9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419600"/>
                          <a:ext cx="3302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26219"/>
                </p:ext>
              </p:extLst>
            </p:nvPr>
          </p:nvGraphicFramePr>
          <p:xfrm>
            <a:off x="5257800" y="5257800"/>
            <a:ext cx="330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" name="Equation" r:id="rId11" imgW="330120" imgH="419040" progId="Equation.3">
                    <p:embed/>
                  </p:oleObj>
                </mc:Choice>
                <mc:Fallback>
                  <p:oleObj name="Equation" r:id="rId11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5257800"/>
                          <a:ext cx="3302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H="1">
              <a:off x="6553200" y="5181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Initial Sate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2" name="Text Box 20"/>
          <p:cNvSpPr txBox="1">
            <a:spLocks noChangeArrowheads="1"/>
          </p:cNvSpPr>
          <p:nvPr/>
        </p:nvSpPr>
        <p:spPr bwMode="auto">
          <a:xfrm>
            <a:off x="405836" y="1667065"/>
            <a:ext cx="4038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Resulting machine accepts</a:t>
            </a:r>
          </a:p>
        </p:txBody>
      </p:sp>
      <p:graphicFrame>
        <p:nvGraphicFramePr>
          <p:cNvPr id="2846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96769"/>
              </p:ext>
            </p:extLst>
          </p:nvPr>
        </p:nvGraphicFramePr>
        <p:xfrm>
          <a:off x="3004593" y="284187"/>
          <a:ext cx="55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" name="Equation" r:id="rId3" imgW="558720" imgH="596880" progId="Equation.3">
                  <p:embed/>
                </p:oleObj>
              </mc:Choice>
              <mc:Fallback>
                <p:oleObj name="Equation" r:id="rId3" imgW="55872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593" y="284187"/>
                        <a:ext cx="558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12804"/>
              </p:ext>
            </p:extLst>
          </p:nvPr>
        </p:nvGraphicFramePr>
        <p:xfrm>
          <a:off x="504688" y="3035300"/>
          <a:ext cx="55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" name="Equation" r:id="rId5" imgW="558720" imgH="596880" progId="Equation.3">
                  <p:embed/>
                </p:oleObj>
              </mc:Choice>
              <mc:Fallback>
                <p:oleObj name="Equation" r:id="rId5" imgW="55872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88" y="3035300"/>
                        <a:ext cx="558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01" name="AutoShape 29"/>
          <p:cNvSpPr>
            <a:spLocks noChangeArrowheads="1"/>
          </p:cNvSpPr>
          <p:nvPr/>
        </p:nvSpPr>
        <p:spPr bwMode="auto">
          <a:xfrm>
            <a:off x="1236937" y="2221473"/>
            <a:ext cx="485775" cy="823913"/>
          </a:xfrm>
          <a:prstGeom prst="downArrow">
            <a:avLst>
              <a:gd name="adj1" fmla="val 50000"/>
              <a:gd name="adj2" fmla="val 424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Regular</a:t>
            </a:r>
            <a:endParaRPr lang="en-US" dirty="0"/>
          </a:p>
        </p:txBody>
      </p:sp>
      <p:graphicFrame>
        <p:nvGraphicFramePr>
          <p:cNvPr id="3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955948"/>
              </p:ext>
            </p:extLst>
          </p:nvPr>
        </p:nvGraphicFramePr>
        <p:xfrm>
          <a:off x="4622800" y="1521619"/>
          <a:ext cx="55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" name="Equation" r:id="rId7" imgW="558720" imgH="596880" progId="Equation.3">
                  <p:embed/>
                </p:oleObj>
              </mc:Choice>
              <mc:Fallback>
                <p:oleObj name="Equation" r:id="rId7" imgW="55872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521619"/>
                        <a:ext cx="558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211716" y="3262868"/>
            <a:ext cx="152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is regular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47800" y="2819400"/>
            <a:ext cx="7315200" cy="3733800"/>
            <a:chOff x="1447800" y="2819400"/>
            <a:chExt cx="7315200" cy="3733800"/>
          </a:xfrm>
        </p:grpSpPr>
        <p:sp>
          <p:nvSpPr>
            <p:cNvPr id="33" name="Oval 2"/>
            <p:cNvSpPr>
              <a:spLocks noChangeArrowheads="1"/>
            </p:cNvSpPr>
            <p:nvPr/>
          </p:nvSpPr>
          <p:spPr bwMode="auto">
            <a:xfrm>
              <a:off x="1600200" y="5105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3124200" y="4343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1242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4648200" y="5943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2286000" y="5638800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3733800" y="6248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 flipV="1">
              <a:off x="2362200" y="48006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2895600" y="3657600"/>
              <a:ext cx="1003300" cy="774700"/>
            </a:xfrm>
            <a:custGeom>
              <a:avLst/>
              <a:gdLst>
                <a:gd name="T0" fmla="*/ 168 w 632"/>
                <a:gd name="T1" fmla="*/ 488 h 488"/>
                <a:gd name="T2" fmla="*/ 24 w 632"/>
                <a:gd name="T3" fmla="*/ 200 h 488"/>
                <a:gd name="T4" fmla="*/ 312 w 632"/>
                <a:gd name="T5" fmla="*/ 8 h 488"/>
                <a:gd name="T6" fmla="*/ 600 w 632"/>
                <a:gd name="T7" fmla="*/ 152 h 488"/>
                <a:gd name="T8" fmla="*/ 504 w 632"/>
                <a:gd name="T9" fmla="*/ 4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88">
                  <a:moveTo>
                    <a:pt x="168" y="488"/>
                  </a:moveTo>
                  <a:cubicBezTo>
                    <a:pt x="84" y="384"/>
                    <a:pt x="0" y="280"/>
                    <a:pt x="24" y="200"/>
                  </a:cubicBezTo>
                  <a:cubicBezTo>
                    <a:pt x="48" y="120"/>
                    <a:pt x="216" y="16"/>
                    <a:pt x="312" y="8"/>
                  </a:cubicBezTo>
                  <a:cubicBezTo>
                    <a:pt x="408" y="0"/>
                    <a:pt x="568" y="80"/>
                    <a:pt x="600" y="152"/>
                  </a:cubicBezTo>
                  <a:cubicBezTo>
                    <a:pt x="632" y="224"/>
                    <a:pt x="568" y="332"/>
                    <a:pt x="504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0681248"/>
                </p:ext>
              </p:extLst>
            </p:nvPr>
          </p:nvGraphicFramePr>
          <p:xfrm>
            <a:off x="2362200" y="47244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" name="Equation" r:id="rId8" imgW="291960" imgH="304560" progId="Equation.3">
                    <p:embed/>
                  </p:oleObj>
                </mc:Choice>
                <mc:Fallback>
                  <p:oleObj name="Equation" r:id="rId8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7244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756415"/>
                </p:ext>
              </p:extLst>
            </p:nvPr>
          </p:nvGraphicFramePr>
          <p:xfrm>
            <a:off x="2743200" y="33528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0" name="Equation" r:id="rId10" imgW="266400" imgH="431640" progId="Equation.3">
                    <p:embed/>
                  </p:oleObj>
                </mc:Choice>
                <mc:Fallback>
                  <p:oleObj name="Equation" r:id="rId10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3528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2626476"/>
                </p:ext>
              </p:extLst>
            </p:nvPr>
          </p:nvGraphicFramePr>
          <p:xfrm>
            <a:off x="2590800" y="5410200"/>
            <a:ext cx="266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1" name="Equation" r:id="rId12" imgW="266400" imgH="431640" progId="Equation.3">
                    <p:embed/>
                  </p:oleObj>
                </mc:Choice>
                <mc:Fallback>
                  <p:oleObj name="Equation" r:id="rId12" imgW="266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5410200"/>
                          <a:ext cx="266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374476"/>
                </p:ext>
              </p:extLst>
            </p:nvPr>
          </p:nvGraphicFramePr>
          <p:xfrm>
            <a:off x="3962400" y="58674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2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58674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1447800" y="49530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5943600" y="4876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 flipH="1" flipV="1">
              <a:off x="3733800" y="4648200"/>
              <a:ext cx="228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H="1">
              <a:off x="5181600" y="53340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811353"/>
                </p:ext>
              </p:extLst>
            </p:nvPr>
          </p:nvGraphicFramePr>
          <p:xfrm>
            <a:off x="4800600" y="4419600"/>
            <a:ext cx="330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" name="Equation" r:id="rId14" imgW="330120" imgH="419040" progId="Equation.3">
                    <p:embed/>
                  </p:oleObj>
                </mc:Choice>
                <mc:Fallback>
                  <p:oleObj name="Equation" r:id="rId14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419600"/>
                          <a:ext cx="3302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0472483"/>
                </p:ext>
              </p:extLst>
            </p:nvPr>
          </p:nvGraphicFramePr>
          <p:xfrm>
            <a:off x="5257800" y="5257800"/>
            <a:ext cx="330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" name="Equation" r:id="rId16" imgW="330120" imgH="419040" progId="Equation.3">
                    <p:embed/>
                  </p:oleObj>
                </mc:Choice>
                <mc:Fallback>
                  <p:oleObj name="Equation" r:id="rId16" imgW="33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5257800"/>
                          <a:ext cx="3302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18139"/>
                </p:ext>
              </p:extLst>
            </p:nvPr>
          </p:nvGraphicFramePr>
          <p:xfrm>
            <a:off x="5867400" y="2819400"/>
            <a:ext cx="25273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5" name="Equation" r:id="rId17" imgW="2527200" imgH="431640" progId="Equation.3">
                    <p:embed/>
                  </p:oleObj>
                </mc:Choice>
                <mc:Fallback>
                  <p:oleObj name="Equation" r:id="rId17" imgW="2527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2819400"/>
                          <a:ext cx="25273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904590"/>
                </p:ext>
              </p:extLst>
            </p:nvPr>
          </p:nvGraphicFramePr>
          <p:xfrm>
            <a:off x="5803900" y="3568700"/>
            <a:ext cx="29591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6" name="Equation" r:id="rId19" imgW="2958840" imgH="609480" progId="Equation.3">
                    <p:embed/>
                  </p:oleObj>
                </mc:Choice>
                <mc:Fallback>
                  <p:oleObj name="Equation" r:id="rId19" imgW="2958840" imgH="609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3900" y="3568700"/>
                          <a:ext cx="29591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>
              <a:off x="6553200" y="5181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455</Words>
  <Application>Microsoft Office PowerPoint</Application>
  <PresentationFormat>A4 Paper (210x297 mm)</PresentationFormat>
  <Paragraphs>160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Proof</vt:lpstr>
      <vt:lpstr>Invert Transitions</vt:lpstr>
      <vt:lpstr>PowerPoint Presentation</vt:lpstr>
      <vt:lpstr>Add a New Initial Sate</vt:lpstr>
      <vt:lpstr>is Regular</vt:lpstr>
      <vt:lpstr>Grammars</vt:lpstr>
      <vt:lpstr>Grammars</vt:lpstr>
      <vt:lpstr>Grammars</vt:lpstr>
      <vt:lpstr>Grammars</vt:lpstr>
      <vt:lpstr>Grammars</vt:lpstr>
      <vt:lpstr>Grammars</vt:lpstr>
      <vt:lpstr>Notation</vt:lpstr>
      <vt:lpstr>Another Example</vt:lpstr>
      <vt:lpstr>Example</vt:lpstr>
      <vt:lpstr>Example</vt:lpstr>
      <vt:lpstr>Language of the Grammar</vt:lpstr>
      <vt:lpstr>More Notation</vt:lpstr>
      <vt:lpstr>Example</vt:lpstr>
      <vt:lpstr>More Notation</vt:lpstr>
      <vt:lpstr>More Notation</vt:lpstr>
      <vt:lpstr>More Notation</vt:lpstr>
      <vt:lpstr>More Notation</vt:lpstr>
      <vt:lpstr>Example</vt:lpstr>
      <vt:lpstr>PowerPoint Presentation</vt:lpstr>
      <vt:lpstr>Another Grammar Example</vt:lpstr>
      <vt:lpstr>More Derivations</vt:lpstr>
      <vt:lpstr>Language of a Grammar</vt:lpstr>
      <vt:lpstr>Example</vt:lpstr>
      <vt:lpstr>A Convenient Notation</vt:lpstr>
      <vt:lpstr>Linear Grammars</vt:lpstr>
      <vt:lpstr>Linear Grammars</vt:lpstr>
      <vt:lpstr>A Non-Linear Grammar</vt:lpstr>
      <vt:lpstr>Another Linear Grammar</vt:lpstr>
      <vt:lpstr>Right-Linear Grammars</vt:lpstr>
      <vt:lpstr>Left-Linear Grammars</vt:lpstr>
      <vt:lpstr>Regular Grammars</vt:lpstr>
      <vt:lpstr>Regular Grammars</vt:lpstr>
      <vt:lpstr>Observation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237</cp:revision>
  <dcterms:created xsi:type="dcterms:W3CDTF">2006-08-16T00:00:00Z</dcterms:created>
  <dcterms:modified xsi:type="dcterms:W3CDTF">2019-01-16T02:28:55Z</dcterms:modified>
</cp:coreProperties>
</file>