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55" autoAdjust="0"/>
  </p:normalViewPr>
  <p:slideViewPr>
    <p:cSldViewPr>
      <p:cViewPr varScale="1">
        <p:scale>
          <a:sx n="79" d="100"/>
          <a:sy n="79" d="100"/>
        </p:scale>
        <p:origin x="120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343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E56D75F5-B2FC-4327-A2F3-E479C4FC968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87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445102-BE44-4281-BBFD-22FCDF895CC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57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2F72B9-83ED-4D22-A5EA-52F0B48C5466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CBF366-B566-4588-A95D-01683F2CBE19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0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3C4E57-CF5C-40B4-8483-83BABC6D6E55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5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6C3592-E0DF-4FF0-902A-6B07813372B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0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F731EC-01CE-433F-920E-CD7D682176A4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244DA2-AB67-49CD-A638-F51EC11CCD49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829F9F-FDC1-4EA0-B476-B4B4F0F1BF7A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6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D829B0-2884-47C2-A570-5E1DF466CBC8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46D20E-EF00-4E7C-BC12-027BB92F0D3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6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249DC7-0417-427B-80E0-FC50A436535B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20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28A622A1-7EEC-4ACF-A3EC-46EF2F1FF48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Shape 21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2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F4990A68-8A76-44BB-9A3B-2CD84DE53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80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EC1EB02-69CC-4F34-979D-4C23542D9978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Shape 81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8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DA47CBCD-27D1-40F4-B39E-9F788FA62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86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EE1CF226-6647-4D89-9C0B-1E1FB1A2A7A3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Shape 87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8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8BFE5C53-2FF7-45B0-A708-311D2E8B8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6C2EF-2D41-4698-9416-CF96D520D34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9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1" y="2130425"/>
            <a:ext cx="77723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1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91"/>
              </a:spcBef>
              <a:buClr>
                <a:srgbClr val="888888"/>
              </a:buClr>
              <a:buFont typeface="Arial"/>
              <a:buNone/>
              <a:defRPr sz="29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ctr" rtl="0">
              <a:spcBef>
                <a:spcPts val="517"/>
              </a:spcBef>
              <a:buClr>
                <a:srgbClr val="888888"/>
              </a:buClr>
              <a:buFont typeface="Arial"/>
              <a:buNone/>
              <a:defRPr sz="25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ctr" rtl="0">
              <a:spcBef>
                <a:spcPts val="443"/>
              </a:spcBef>
              <a:buClr>
                <a:srgbClr val="888888"/>
              </a:buClr>
              <a:buFont typeface="Arial"/>
              <a:buNone/>
              <a:defRPr sz="221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Shape 26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7F212E5D-02FD-4040-A28E-A88BC37F88F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Shape 27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2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7613C2BF-D92E-43C6-B1FA-DB3556B03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4" y="4406903"/>
            <a:ext cx="77723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9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3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332"/>
              </a:spcBef>
              <a:buClr>
                <a:srgbClr val="888888"/>
              </a:buClr>
              <a:buFont typeface="Arial"/>
              <a:buNone/>
              <a:defRPr sz="16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295"/>
              </a:spcBef>
              <a:buClr>
                <a:srgbClr val="888888"/>
              </a:buClr>
              <a:buFont typeface="Arial"/>
              <a:buNone/>
              <a:defRPr sz="147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32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51006EF4-E21A-4004-86E3-D8BB0F996B2C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Shape 33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34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D4E53ADA-BB2F-4445-9A44-479AFA3C8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52371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•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23069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–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–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»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1" y="1600202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52371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•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23069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–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–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»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39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5D13B5CE-A692-4E71-B627-ADE84F3CCCF3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Shape 40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hape 4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6D9DAEA7-CC28-4863-8163-096B45635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43"/>
              </a:spcBef>
              <a:buClr>
                <a:schemeClr val="dk1"/>
              </a:buClr>
              <a:buFont typeface="Arial"/>
              <a:buNone/>
              <a:defRPr sz="221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332"/>
              </a:spcBef>
              <a:buClr>
                <a:schemeClr val="dk1"/>
              </a:buClr>
              <a:buFont typeface="Arial"/>
              <a:buNone/>
              <a:defRPr sz="166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75812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46510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–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»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43"/>
              </a:spcBef>
              <a:buClr>
                <a:schemeClr val="dk1"/>
              </a:buClr>
              <a:buFont typeface="Arial"/>
              <a:buNone/>
              <a:defRPr sz="221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332"/>
              </a:spcBef>
              <a:buClr>
                <a:schemeClr val="dk1"/>
              </a:buClr>
              <a:buFont typeface="Arial"/>
              <a:buNone/>
              <a:defRPr sz="166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75812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46510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–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»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hape 48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ABC50DB6-ADC5-42FA-9460-A09B4AA33A0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Shape 49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hape 50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ADBCB089-AD5C-4058-95BE-FBB88CD27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8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hape 53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8F2D0F6D-D6E1-4BB6-95C0-FBD9B717081B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Shape 54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ape 5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2EFF5343-ADFD-4CEA-BBDE-C862A152B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7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Shape 58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Shape 59"/>
          <p:cNvSpPr txBox="1"/>
          <p:nvPr/>
        </p:nvSpPr>
        <p:spPr>
          <a:xfrm>
            <a:off x="6396038" y="6629400"/>
            <a:ext cx="2536825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IN" sz="969" kern="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Ramaiah</a:t>
            </a: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University of Applied Sciences</a:t>
            </a:r>
          </a:p>
        </p:txBody>
      </p:sp>
      <p:sp>
        <p:nvSpPr>
          <p:cNvPr id="5" name="Shape 60"/>
          <p:cNvSpPr>
            <a:spLocks noChangeArrowheads="1"/>
          </p:cNvSpPr>
          <p:nvPr/>
        </p:nvSpPr>
        <p:spPr bwMode="auto">
          <a:xfrm>
            <a:off x="8791575" y="6324600"/>
            <a:ext cx="352425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hape 61"/>
          <p:cNvSpPr>
            <a:spLocks noChangeArrowheads="1"/>
          </p:cNvSpPr>
          <p:nvPr/>
        </p:nvSpPr>
        <p:spPr bwMode="auto">
          <a:xfrm>
            <a:off x="8774113" y="6324600"/>
            <a:ext cx="422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  <a:defRPr/>
            </a:pPr>
            <a:fld id="{35DADADE-F1E3-45C2-BA2E-96539B291194}" type="slidenum">
              <a:rPr lang="en-IN" sz="1661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eaLnBrk="1" hangingPunct="1">
                <a:buSzPct val="25000"/>
                <a:defRPr/>
              </a:pPr>
              <a:t>‹#›</a:t>
            </a:fld>
            <a:endParaRPr lang="en-IN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Shape 62"/>
          <p:cNvSpPr txBox="1"/>
          <p:nvPr/>
        </p:nvSpPr>
        <p:spPr>
          <a:xfrm>
            <a:off x="-23813" y="6654800"/>
            <a:ext cx="2009776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Faculty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87178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1" y="273052"/>
            <a:ext cx="3008312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575051" y="273051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2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58"/>
              </a:spcBef>
              <a:buClr>
                <a:schemeClr val="dk1"/>
              </a:buClr>
              <a:buFont typeface="Arial"/>
              <a:buNone/>
              <a:defRPr sz="12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221"/>
              </a:spcBef>
              <a:buClr>
                <a:schemeClr val="dk1"/>
              </a:buClr>
              <a:buFont typeface="Arial"/>
              <a:buNone/>
              <a:defRPr sz="11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185"/>
              </a:spcBef>
              <a:buClr>
                <a:schemeClr val="dk1"/>
              </a:buClr>
              <a:buFont typeface="Arial"/>
              <a:buNone/>
              <a:defRPr sz="9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67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8B8B70ED-4C15-43F9-A68B-07BA20FFFBB6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Shape 68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hape 6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3A6B4D0F-CDB9-4082-9972-C25408C75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6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800602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91"/>
              </a:spcBef>
              <a:buClr>
                <a:schemeClr val="dk1"/>
              </a:buClr>
              <a:buFont typeface="Arial"/>
              <a:buNone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517"/>
              </a:spcBef>
              <a:buClr>
                <a:schemeClr val="dk1"/>
              </a:buClr>
              <a:buFont typeface="Arial"/>
              <a:buNone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443"/>
              </a:spcBef>
              <a:buClr>
                <a:schemeClr val="dk1"/>
              </a:buClr>
              <a:buFont typeface="Arial"/>
              <a:buNone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noProof="0" smtClean="0">
                <a:sym typeface="Calibri"/>
              </a:rPr>
              <a:t>Click icon to add picture</a:t>
            </a:r>
            <a:endParaRPr noProof="0"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58"/>
              </a:spcBef>
              <a:buClr>
                <a:schemeClr val="dk1"/>
              </a:buClr>
              <a:buFont typeface="Arial"/>
              <a:buNone/>
              <a:defRPr sz="12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221"/>
              </a:spcBef>
              <a:buClr>
                <a:schemeClr val="dk1"/>
              </a:buClr>
              <a:buFont typeface="Arial"/>
              <a:buNone/>
              <a:defRPr sz="11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185"/>
              </a:spcBef>
              <a:buClr>
                <a:schemeClr val="dk1"/>
              </a:buClr>
              <a:buFont typeface="Arial"/>
              <a:buNone/>
              <a:defRPr sz="9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74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78DDC7B5-8C84-4D50-86E8-78BC0E546111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Shape 75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hape 76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C598505C-F7E5-42A2-8C18-8B7E07A62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Shape 1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6361113" y="6654800"/>
            <a:ext cx="2536825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IN" sz="969" kern="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Ramaiah</a:t>
            </a: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University of Applied Sciences</a:t>
            </a:r>
          </a:p>
        </p:txBody>
      </p:sp>
      <p:sp>
        <p:nvSpPr>
          <p:cNvPr id="1029" name="Shape 13"/>
          <p:cNvSpPr>
            <a:spLocks noChangeArrowheads="1"/>
          </p:cNvSpPr>
          <p:nvPr/>
        </p:nvSpPr>
        <p:spPr bwMode="auto">
          <a:xfrm>
            <a:off x="8791575" y="6324600"/>
            <a:ext cx="352425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0" name="Shape 14"/>
          <p:cNvSpPr>
            <a:spLocks noChangeArrowheads="1"/>
          </p:cNvSpPr>
          <p:nvPr/>
        </p:nvSpPr>
        <p:spPr bwMode="auto">
          <a:xfrm>
            <a:off x="8774113" y="6324600"/>
            <a:ext cx="422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  <a:defRPr/>
            </a:pPr>
            <a:fld id="{5C801F40-C679-4E19-8D37-5A1EFF6F3716}" type="slidenum">
              <a:rPr lang="en-IN" sz="1661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eaLnBrk="1" hangingPunct="1">
                <a:buSzPct val="25000"/>
                <a:defRPr/>
              </a:pPr>
              <a:t>‹#›</a:t>
            </a:fld>
            <a:endParaRPr lang="en-IN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-23813" y="6654800"/>
            <a:ext cx="2009776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Faculty of Engineering &amp; Technology</a:t>
            </a:r>
          </a:p>
        </p:txBody>
      </p:sp>
      <p:pic>
        <p:nvPicPr>
          <p:cNvPr id="103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043613"/>
            <a:ext cx="4603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2195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84390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26585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68780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hana.cs.et@msrua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prabhakara.cs.et@msruas.ac.in" TargetMode="External"/><Relationship Id="rId4" Type="http://schemas.openxmlformats.org/officeDocument/2006/relationships/hyperlink" Target="mailto:supriya.cs.et@msruas.ac.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1336675" y="1881188"/>
            <a:ext cx="6611938" cy="124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4213" indent="-2635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5410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76375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9865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3558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130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2702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274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>
              <a:buSzPct val="100000"/>
            </a:pP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</a:rPr>
              <a:t>Lecture </a:t>
            </a:r>
            <a:r>
              <a:rPr lang="en-IN" sz="30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02: </a:t>
            </a: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</a:rPr>
              <a:t>The Waterfall Model</a:t>
            </a:r>
          </a:p>
          <a:p>
            <a:pPr algn="ctr" eaLnBrk="1">
              <a:buSzPct val="100000"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</a:rPr>
              <a:t>CSC210A  Software Development Fundamentals</a:t>
            </a:r>
          </a:p>
          <a:p>
            <a:pPr algn="ctr" eaLnBrk="1">
              <a:buSzPct val="100000"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</a:rPr>
              <a:t>B. Tech. </a:t>
            </a:r>
            <a:r>
              <a:rPr lang="en-IN" sz="1500" smtClean="0">
                <a:solidFill>
                  <a:srgbClr val="0000CC"/>
                </a:solidFill>
                <a:latin typeface="Calibri" panose="020F0502020204030204" pitchFamily="34" charset="0"/>
              </a:rPr>
              <a:t>2017</a:t>
            </a:r>
            <a:endParaRPr lang="en-IN" sz="1500" dirty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 algn="ctr" eaLnBrk="1">
              <a:buSzPct val="100000"/>
            </a:pPr>
            <a:endParaRPr lang="en-IN" sz="1500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828800" y="3006725"/>
            <a:ext cx="56261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4213" indent="-2635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5410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76375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9865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3558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130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2702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274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>
              <a:spcBef>
                <a:spcPts val="525"/>
              </a:spcBef>
              <a:buSzPct val="100000"/>
            </a:pPr>
            <a:endParaRPr lang="en-IN" sz="2600" b="1">
              <a:solidFill>
                <a:srgbClr val="8B8B8B"/>
              </a:solidFill>
              <a:latin typeface="Calibri" panose="020F0502020204030204" pitchFamily="34" charset="0"/>
            </a:endParaRPr>
          </a:p>
          <a:p>
            <a:pPr algn="ctr" eaLnBrk="1">
              <a:spcBef>
                <a:spcPts val="525"/>
              </a:spcBef>
              <a:buSzPct val="100000"/>
            </a:pPr>
            <a:r>
              <a:rPr lang="en-IN" sz="2600" b="1">
                <a:solidFill>
                  <a:srgbClr val="8B8B8B"/>
                </a:solidFill>
                <a:latin typeface="Calibri" panose="020F0502020204030204" pitchFamily="34" charset="0"/>
              </a:rPr>
              <a:t>			</a:t>
            </a:r>
          </a:p>
          <a:p>
            <a:pPr algn="ctr" eaLnBrk="1">
              <a:spcBef>
                <a:spcPts val="525"/>
              </a:spcBef>
              <a:buSzPct val="100000"/>
            </a:pPr>
            <a:endParaRPr lang="en-IN" sz="2600" b="1">
              <a:solidFill>
                <a:srgbClr val="8B8B8B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4674551-4392-4C30-802D-77A3ABA24EFE}" type="slidenum">
              <a:rPr lang="en-IN" smtClean="0"/>
              <a:pPr/>
              <a:t>1</a:t>
            </a:fld>
            <a:endParaRPr lang="en-IN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3850" y="3157537"/>
            <a:ext cx="6096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SzPct val="100000"/>
              <a:defRPr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Course Leader(s):</a:t>
            </a:r>
          </a:p>
          <a:p>
            <a:pPr algn="ctr" eaLnBrk="1">
              <a:buSzPct val="100000"/>
              <a:defRPr/>
            </a:pPr>
            <a:r>
              <a:rPr lang="en-IN" sz="32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Ms.Sahana.P.Shankar</a:t>
            </a:r>
            <a:endParaRPr lang="en-IN" sz="2800" b="1" dirty="0" smtClean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514350" indent="-508000" algn="ctr" eaLnBrk="1">
              <a:buSzPct val="100000"/>
              <a:defRPr/>
            </a:pPr>
            <a:r>
              <a:rPr lang="en-IN" u="sng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  <a:hlinkClick r:id="rId3"/>
              </a:rPr>
              <a:t>sahana.cs.et@msruas</a:t>
            </a:r>
            <a:r>
              <a:rPr lang="en-IN" u="sng" smtClean="0">
                <a:solidFill>
                  <a:srgbClr val="0000FF"/>
                </a:solidFill>
                <a:latin typeface="Calibri" panose="020F0502020204030204" pitchFamily="34" charset="0"/>
                <a:ea typeface="DejaVu Sans" charset="0"/>
                <a:cs typeface="DejaVu Sans" charset="0"/>
                <a:hlinkClick r:id="rId4"/>
              </a:rPr>
              <a:t>.ac.in </a:t>
            </a:r>
            <a:r>
              <a:rPr lang="en-IN" u="sng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  <a:hlinkClick r:id="rId5"/>
              </a:rPr>
              <a:t> </a:t>
            </a:r>
            <a:endParaRPr lang="en-IN" u="sng" dirty="0" smtClean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0" lvl="0" indent="0" algn="ctr" eaLnBrk="1">
              <a:buSzPct val="100000"/>
              <a:tabLst/>
              <a:defRPr/>
            </a:pPr>
            <a:r>
              <a:rPr lang="en-I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 </a:t>
            </a:r>
            <a:r>
              <a:rPr lang="en-IN" sz="2800" b="1" dirty="0" err="1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Supriya</a:t>
            </a: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, M. S.</a:t>
            </a:r>
          </a:p>
          <a:p>
            <a:pPr marL="514350" lvl="0" indent="-508000" algn="ctr" eaLnBrk="1">
              <a:buSzPct val="100000"/>
              <a:tabLst/>
              <a:defRPr/>
            </a:pPr>
            <a:r>
              <a:rPr lang="en-IN" u="sng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  <a:hlinkClick r:id="rId4"/>
              </a:rPr>
              <a:t>supriya.cs.et@msruas.ac.in </a:t>
            </a:r>
            <a:endParaRPr lang="en-IN" u="sng" dirty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1027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The Stake-holders and Roles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B85C0-8CFD-42B2-8EFF-0A8910F67B65}" type="slidenum">
              <a:rPr lang="en-IN"/>
              <a:pPr>
                <a:defRPr/>
              </a:pPr>
              <a:t>10</a:t>
            </a:fld>
            <a:endParaRPr lang="en-IN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600200"/>
            <a:ext cx="70215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B80A4-D242-4F4F-A86C-402BE8EB5BBC}" type="slidenum">
              <a:rPr lang="en-IN"/>
              <a:pPr>
                <a:defRPr/>
              </a:pPr>
              <a:t>11</a:t>
            </a:fld>
            <a:endParaRPr lang="en-IN"/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57200" y="694857"/>
            <a:ext cx="8229600" cy="445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Process development involves activities, resources, and product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Process model includes organizational, functional, behavioral, and other perspectives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process model is useful for guiding team behavior, coordination and collaboration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Process model should not only describe series of tasks, but also should detail factors that contribute to a project’s inherent uncertainty and risk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Waterfall model is the oldest software development process model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Various stake holders and engineering roles exist in implementing the waterfall model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15950"/>
            <a:ext cx="8218488" cy="695325"/>
          </a:xfrm>
        </p:spPr>
        <p:txBody>
          <a:bodyPr>
            <a:no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Lecture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BCE54-17D8-4E14-82E2-5A86252B8DDF}" type="slidenum">
              <a:rPr lang="en-IN"/>
              <a:pPr>
                <a:defRPr/>
              </a:pPr>
              <a:t>2</a:t>
            </a:fld>
            <a:endParaRPr lang="en-IN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18488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the end of this lecture, student will be able to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</a:rPr>
              <a:t>Explain the roles of different participants in a software engineering process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Describe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</a:rPr>
              <a:t>engineering </a:t>
            </a: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process and its activities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Identify various phases in a software engineering process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Identify different participants in a software engineering process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Justify the use of various phases and roles in a software engineering process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4513"/>
            <a:ext cx="8229600" cy="1027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noProof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Lecture </a:t>
            </a:r>
            <a:r>
              <a:rPr lang="en-US" altLang="zh-TW" sz="3600" noProof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Contents</a:t>
            </a:r>
            <a:endParaRPr lang="en-US" altLang="zh-TW" sz="3600" noProof="0" dirty="0" smtClean="0">
              <a:solidFill>
                <a:srgbClr val="376092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1EDD8-C3C8-4A8F-A107-A12B087BC529}" type="slidenum">
              <a:rPr lang="en-IN"/>
              <a:pPr>
                <a:defRPr/>
              </a:pPr>
              <a:t>3</a:t>
            </a:fld>
            <a:endParaRPr lang="en-IN"/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engineering</a:t>
            </a:r>
          </a:p>
          <a:p>
            <a:pPr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development process</a:t>
            </a:r>
          </a:p>
          <a:p>
            <a:pPr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waterfall model</a:t>
            </a:r>
          </a:p>
          <a:p>
            <a:pPr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Stake holders</a:t>
            </a:r>
          </a:p>
          <a:p>
            <a:pPr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Roles of engineering in a software development process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4513"/>
            <a:ext cx="8229600" cy="10271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Software Engineering</a:t>
            </a:r>
            <a:endParaRPr lang="en-US" altLang="zh-TW" sz="3600" noProof="0" dirty="0">
              <a:solidFill>
                <a:srgbClr val="376092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8A7BA-21DE-4531-8560-B1B6F4EDA079}" type="slidenum">
              <a:rPr lang="en-IN"/>
              <a:pPr>
                <a:defRPr/>
              </a:pPr>
              <a:t>4</a:t>
            </a:fld>
            <a:endParaRPr lang="en-IN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506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Programming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Creating a set of steps that a computer can execute to solve a particular problem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Algorithm and program creation</a:t>
            </a:r>
          </a:p>
          <a:p>
            <a:pPr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Development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Refining a given problem in to simpler sub problems and then programming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Functional/Object decomposition, Algorithm and program creation</a:t>
            </a:r>
          </a:p>
          <a:p>
            <a:pPr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 Engineering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Ensuring that the software meets the specified requirements with an emphasis on quality of software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Requirements analysis, development, programming and testing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4513"/>
            <a:ext cx="8229600" cy="1027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The Meaning of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17B1E-C021-4349-A5AF-77D4ECD6C52F}" type="slidenum">
              <a:rPr lang="en-IN"/>
              <a:pPr>
                <a:defRPr/>
              </a:pPr>
              <a:t>5</a:t>
            </a:fld>
            <a:endParaRPr lang="en-IN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506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process is series of steps involving activities, constrains, and resources that produce an intended output of some kind</a:t>
            </a:r>
          </a:p>
          <a:p>
            <a:pPr algn="just"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process involves a set of tools and techniques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4513"/>
            <a:ext cx="8229600" cy="1027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The Meaning and Use of a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09874-830B-4469-B9ED-6D697A33F7CC}" type="slidenum">
              <a:rPr lang="en-IN"/>
              <a:pPr>
                <a:defRPr/>
              </a:pPr>
              <a:t>6</a:t>
            </a:fld>
            <a:endParaRPr lang="en-IN"/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506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process is series of steps involving activities, constrains, and resources that produce an intended output of some kind</a:t>
            </a:r>
          </a:p>
          <a:p>
            <a:pPr algn="just"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process involves a set of tools and techniques</a:t>
            </a:r>
          </a:p>
          <a:p>
            <a:pPr algn="just"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Advantages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Imposes consistency and structure on a set of activities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Guide us to understand, control, examine and improve the activities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Enable us to capture our  experiences and pass them along</a:t>
            </a:r>
          </a:p>
          <a:p>
            <a:pPr algn="just" eaLnBrk="1" hangingPunct="1">
              <a:spcBef>
                <a:spcPts val="563"/>
              </a:spcBef>
              <a:buSzPct val="100000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3664"/>
            <a:ext cx="8229600" cy="1027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Process Characteristics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2EB30-9880-467F-B4BD-CA11D982E043}" type="slidenum">
              <a:rPr lang="en-IN"/>
              <a:pPr>
                <a:defRPr/>
              </a:pPr>
              <a:t>7</a:t>
            </a:fld>
            <a:endParaRPr lang="en-IN"/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8229600" cy="506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Prescribes all major process activities</a:t>
            </a:r>
          </a:p>
          <a:p>
            <a:pPr algn="just"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Uses resources, subject to set of constraints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Such as schedule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Produces intermediate and final products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Maybe composed of sub processes with hierarchy or links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Each process activity has entry and exit criteria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Activities are organized in sequence, so timing is clear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Each process has guiding principles, including goals of each activity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Constraints may apply to an activity, resource or product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725"/>
            <a:ext cx="8229600" cy="1027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The Waterfall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58609-52E4-474C-BB91-63E0B2B05140}" type="slidenum">
              <a:rPr lang="en-IN"/>
              <a:pPr>
                <a:defRPr/>
              </a:pPr>
              <a:t>8</a:t>
            </a:fld>
            <a:endParaRPr lang="en-IN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506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One of the first process development models proposed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Works for well understood problems with minimal or no changes in the requirements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Simple and easy to explain to customers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It presents</a:t>
            </a:r>
          </a:p>
          <a:p>
            <a:pPr lvl="1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very high-level view of the development process</a:t>
            </a:r>
          </a:p>
          <a:p>
            <a:pPr lvl="1"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Sequence of process activities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Each major phase is marked by milestones and deliverables (artifacts)</a:t>
            </a:r>
          </a:p>
          <a:p>
            <a:pPr eaLnBrk="1" hangingPunct="1">
              <a:spcBef>
                <a:spcPts val="563"/>
              </a:spcBef>
              <a:buSzPct val="100000"/>
            </a:pP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1027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The Waterfall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94894-EA6B-41DD-96E6-7CE89F88FFCD}" type="slidenum">
              <a:rPr lang="en-IN"/>
              <a:pPr>
                <a:defRPr/>
              </a:pPr>
              <a:t>9</a:t>
            </a:fld>
            <a:endParaRPr lang="en-IN"/>
          </a:p>
        </p:txBody>
      </p:sp>
      <p:pic>
        <p:nvPicPr>
          <p:cNvPr id="3174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174750"/>
            <a:ext cx="6908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UAS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_Session0.ppt [Compatibility Mode]" id="{E628EF68-E4C5-4CC1-A740-52E50FE20EC7}" vid="{3EA67680-B267-4512-AF58-11C60C7742C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521</Words>
  <Application>Microsoft Office PowerPoint</Application>
  <PresentationFormat>On-screen Show (4:3)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DejaVu Sans</vt:lpstr>
      <vt:lpstr>新細明體</vt:lpstr>
      <vt:lpstr>Times New Roman</vt:lpstr>
      <vt:lpstr>RUAS_Template</vt:lpstr>
      <vt:lpstr>PowerPoint Presentation</vt:lpstr>
      <vt:lpstr>Lecture Objectives</vt:lpstr>
      <vt:lpstr>Lecture Contents</vt:lpstr>
      <vt:lpstr>Software Engineering</vt:lpstr>
      <vt:lpstr>The Meaning of Process</vt:lpstr>
      <vt:lpstr>The Meaning and Use of a Process</vt:lpstr>
      <vt:lpstr>Process Characteristics</vt:lpstr>
      <vt:lpstr>The Waterfall Model</vt:lpstr>
      <vt:lpstr>The Waterfall Model</vt:lpstr>
      <vt:lpstr>The Stake-holders and Roles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ELF File Format</dc:title>
  <dc:subject/>
  <dc:creator>shieyuan</dc:creator>
  <cp:keywords/>
  <dc:description/>
  <cp:lastModifiedBy>Sahana.P.Shankar</cp:lastModifiedBy>
  <cp:revision>61</cp:revision>
  <cp:lastPrinted>1601-01-01T00:00:00Z</cp:lastPrinted>
  <dcterms:created xsi:type="dcterms:W3CDTF">2001-11-07T07:26:19Z</dcterms:created>
  <dcterms:modified xsi:type="dcterms:W3CDTF">2019-01-11T05:27:06Z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NCTU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