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87" d="100"/>
          <a:sy n="87" d="100"/>
        </p:scale>
        <p:origin x="1500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368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4F5EEA6-3D04-4979-946E-7E64FF68737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9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EEC2B7-3157-4864-AB4A-7C20C59AD26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86151C-ADBF-4348-A1B6-BC39C239D540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6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E001E4-38FE-4D6A-9AB2-73A42E6DFCB2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74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81133C-DBE6-4A51-9605-6D07AF9625B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81133C-DBE6-4A51-9605-6D07AF9625B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8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E49A7D-AF0C-4621-9107-9B5E23244E62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4554CF-5C6D-47BE-BDE7-64F7F7E2860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345048-C059-4FD1-A4BB-3AA67D65D1E0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16B6CE-E704-4834-8012-BCFF747D428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3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82A16-80F3-425F-877E-E7E97FF355C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9DA735-D5B3-4669-A904-67B040F21FE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8CCBF7-11BF-4781-A536-40B8BD89254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75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61C6CE-6999-457F-B334-A9892541CE4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3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DF0D45-35D8-4129-BBC8-D57EE8C96FF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9126DF-97CB-4B5F-A282-34877D3D8980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B09FB5-4A0D-4F7C-807C-DD94928AEAE9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2FED42-007F-44AD-8001-19054EABBCE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8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0EB2AA-6DE3-4052-80E5-4626C82AACD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39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B01B04-5CF0-46B2-BEEF-D32BF450F08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97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D0AFB0-59FD-4C69-BB0C-084AF2190839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3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A59835-CD4E-47D0-B466-B9DC5299C0F0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CC3529C-9373-4D40-84D6-BB37112E744C}" type="slidenum">
              <a:rPr lang="en-IN"/>
              <a:pPr algn="r" eaLnBrk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7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AF7B73-8418-4BE0-A8F8-8D77BA0A65F2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0A6137-37CD-498D-B643-9B8E383ACA31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6CA3DD-6A97-4357-992C-55B52EE731A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B2DECB-5D26-45CB-928E-56E7C9E5EA8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8871FA-7930-4056-9975-BCC09F6265F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C343D2-E489-4AE9-ACAF-01370B9D8DB2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D77332-F0F7-4C52-9A85-66BA4F1337F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20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4B1C79D-625F-4DE0-8D8D-D3C0A52420D6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5" name="Shape 2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2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CD8E0BE-6C69-4D12-B42C-89C02F214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80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C750A888-9C8C-4E75-85BE-0F067C83A60E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5" name="Shape 8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8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012D4D32-D420-4C71-9406-8F3B6A7E8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86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60ABCFED-BCE1-477A-84BE-6FC170551A6A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5" name="Shape 87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8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8E6B177-4289-4FCB-8FC0-B021B37AB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8A7C-5159-4642-8F9E-6AADE0566B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1" y="2130425"/>
            <a:ext cx="77723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1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91"/>
              </a:spcBef>
              <a:buClr>
                <a:srgbClr val="888888"/>
              </a:buClr>
              <a:buFont typeface="Arial"/>
              <a:buNone/>
              <a:defRPr sz="29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ctr" rtl="0">
              <a:spcBef>
                <a:spcPts val="517"/>
              </a:spcBef>
              <a:buClr>
                <a:srgbClr val="888888"/>
              </a:buClr>
              <a:buFont typeface="Arial"/>
              <a:buNone/>
              <a:defRPr sz="25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ctr" rtl="0">
              <a:spcBef>
                <a:spcPts val="443"/>
              </a:spcBef>
              <a:buClr>
                <a:srgbClr val="888888"/>
              </a:buClr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Shape 26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8D48A98-0928-4074-BA79-2AA9492003E3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5" name="Shape 27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2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9CF1C498-2574-479C-B9B6-12D540A2E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4" y="4406903"/>
            <a:ext cx="77723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9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3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32"/>
              </a:spcBef>
              <a:buClr>
                <a:srgbClr val="888888"/>
              </a:buClr>
              <a:buFont typeface="Arial"/>
              <a:buNone/>
              <a:defRPr sz="16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295"/>
              </a:spcBef>
              <a:buClr>
                <a:srgbClr val="888888"/>
              </a:buClr>
              <a:buFont typeface="Arial"/>
              <a:buNone/>
              <a:defRPr sz="147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32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63D49618-D882-4E22-B259-BF76962CC707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5" name="Shape 33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3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D2A7B8C-F1F5-4BAE-A0B0-343FDDB5C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52371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•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23069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–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–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»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1" y="1600202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52371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•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23069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–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–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»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39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65EB8364-F0B8-4941-8B9A-BF34190BFECA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6" name="Shape 40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4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A99465D-961C-4603-80CC-97FCE85BF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332"/>
              </a:spcBef>
              <a:buClr>
                <a:schemeClr val="dk1"/>
              </a:buClr>
              <a:buFont typeface="Arial"/>
              <a:buNone/>
              <a:defRPr sz="166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75812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46510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–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»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332"/>
              </a:spcBef>
              <a:buClr>
                <a:schemeClr val="dk1"/>
              </a:buClr>
              <a:buFont typeface="Arial"/>
              <a:buNone/>
              <a:defRPr sz="166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75812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46510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–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»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hape 48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C67E169-FAF7-4B35-A45B-4C04BF3D7F42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8" name="Shape 49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hape 5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296EF05-2764-4448-A464-5230AA7E9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hape 53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9E064AC2-2945-4EF9-8781-565C837EE5C6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4" name="Shape 54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ape 5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FEF79353-4C55-4F26-8480-187283897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Shape 58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Shape 59"/>
          <p:cNvSpPr txBox="1"/>
          <p:nvPr/>
        </p:nvSpPr>
        <p:spPr>
          <a:xfrm>
            <a:off x="6396038" y="6629400"/>
            <a:ext cx="2536825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IN" sz="969" kern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Ramaiah</a:t>
            </a: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University of Applied Sciences</a:t>
            </a:r>
          </a:p>
        </p:txBody>
      </p:sp>
      <p:sp>
        <p:nvSpPr>
          <p:cNvPr id="5" name="Shape 60"/>
          <p:cNvSpPr>
            <a:spLocks noChangeArrowheads="1"/>
          </p:cNvSpPr>
          <p:nvPr/>
        </p:nvSpPr>
        <p:spPr bwMode="auto"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hape 61"/>
          <p:cNvSpPr>
            <a:spLocks noChangeArrowheads="1"/>
          </p:cNvSpPr>
          <p:nvPr/>
        </p:nvSpPr>
        <p:spPr bwMode="auto">
          <a:xfrm>
            <a:off x="8774113" y="63246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  <a:defRPr/>
            </a:pPr>
            <a:fld id="{8E585F7B-C841-4B8B-8D8C-826EEDE1AFF2}" type="slidenum">
              <a:rPr lang="en-IN" sz="1661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eaLnBrk="1" hangingPunct="1">
                <a:buSzPct val="25000"/>
                <a:defRPr/>
              </a:pPr>
              <a:t>‹#›</a:t>
            </a:fld>
            <a:endParaRPr lang="en-IN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hape 62"/>
          <p:cNvSpPr txBox="1"/>
          <p:nvPr/>
        </p:nvSpPr>
        <p:spPr>
          <a:xfrm>
            <a:off x="-23813" y="6654800"/>
            <a:ext cx="2009776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Faculty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6830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1" y="273052"/>
            <a:ext cx="3008312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575051" y="273051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2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58"/>
              </a:spcBef>
              <a:buClr>
                <a:schemeClr val="dk1"/>
              </a:buClr>
              <a:buFont typeface="Arial"/>
              <a:buNone/>
              <a:defRPr sz="12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221"/>
              </a:spcBef>
              <a:buClr>
                <a:schemeClr val="dk1"/>
              </a:buClr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185"/>
              </a:spcBef>
              <a:buClr>
                <a:schemeClr val="dk1"/>
              </a:buClr>
              <a:buFont typeface="Arial"/>
              <a:buNone/>
              <a:defRPr sz="9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67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FB78D0CB-F4F8-493D-86C0-4555911CD5DE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6" name="Shape 68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6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3F83F82D-4FEE-4450-925E-1EDF41839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2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91"/>
              </a:spcBef>
              <a:buClr>
                <a:schemeClr val="dk1"/>
              </a:buClr>
              <a:buFont typeface="Arial"/>
              <a:buNone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517"/>
              </a:spcBef>
              <a:buClr>
                <a:schemeClr val="dk1"/>
              </a:buClr>
              <a:buFont typeface="Arial"/>
              <a:buNone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noProof="0" smtClean="0">
                <a:sym typeface="Calibri"/>
              </a:rPr>
              <a:t>Click icon to add picture</a:t>
            </a:r>
            <a:endParaRPr noProof="0"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58"/>
              </a:spcBef>
              <a:buClr>
                <a:schemeClr val="dk1"/>
              </a:buClr>
              <a:buFont typeface="Arial"/>
              <a:buNone/>
              <a:defRPr sz="12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221"/>
              </a:spcBef>
              <a:buClr>
                <a:schemeClr val="dk1"/>
              </a:buClr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185"/>
              </a:spcBef>
              <a:buClr>
                <a:schemeClr val="dk1"/>
              </a:buClr>
              <a:buFont typeface="Arial"/>
              <a:buNone/>
              <a:defRPr sz="9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74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92D28473-8987-4601-AA3E-61179A95EA4A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6" name="Shape 75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7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E2FD742-C06B-4F74-8D19-D55698572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Shape 1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361113" y="6654800"/>
            <a:ext cx="2536825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IN" sz="969" kern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Ramaiah</a:t>
            </a: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University of Applied Sciences</a:t>
            </a:r>
          </a:p>
        </p:txBody>
      </p:sp>
      <p:sp>
        <p:nvSpPr>
          <p:cNvPr id="1029" name="Shape 13"/>
          <p:cNvSpPr>
            <a:spLocks noChangeArrowheads="1"/>
          </p:cNvSpPr>
          <p:nvPr/>
        </p:nvSpPr>
        <p:spPr bwMode="auto"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0" name="Shape 14"/>
          <p:cNvSpPr>
            <a:spLocks noChangeArrowheads="1"/>
          </p:cNvSpPr>
          <p:nvPr/>
        </p:nvSpPr>
        <p:spPr bwMode="auto">
          <a:xfrm>
            <a:off x="8774113" y="63246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  <a:defRPr/>
            </a:pPr>
            <a:fld id="{B488DEB3-FE63-47D9-85AF-F8B228CDEE2E}" type="slidenum">
              <a:rPr lang="en-IN" sz="1661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eaLnBrk="1" hangingPunct="1">
                <a:buSzPct val="25000"/>
                <a:defRPr/>
              </a:pPr>
              <a:t>‹#›</a:t>
            </a:fld>
            <a:endParaRPr lang="en-IN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-23813" y="6654800"/>
            <a:ext cx="2009776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Faculty of Engineering &amp; Technology</a:t>
            </a:r>
          </a:p>
        </p:txBody>
      </p:sp>
      <p:pic>
        <p:nvPicPr>
          <p:cNvPr id="103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043613"/>
            <a:ext cx="4603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2195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84390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26585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68780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hana.cs.et@msrua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prabhakara.cs.et@msruas.ac.in" TargetMode="External"/><Relationship Id="rId4" Type="http://schemas.openxmlformats.org/officeDocument/2006/relationships/hyperlink" Target="mailto:supriya.cs.et@msruas.ac.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1336675" y="1881188"/>
            <a:ext cx="661193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4213" indent="-2635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5410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76375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9865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3558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130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2702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274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>
              <a:buSzPct val="100000"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</a:rPr>
              <a:t>Lecture </a:t>
            </a:r>
            <a:r>
              <a:rPr lang="en-IN" sz="30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03 </a:t>
            </a: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</a:rPr>
              <a:t>: Requirements Engineering –I </a:t>
            </a: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</a:rPr>
              <a:t>CSC210A  Software Development Fundamentals</a:t>
            </a:r>
          </a:p>
          <a:p>
            <a:pPr algn="ctr" eaLnBrk="1">
              <a:buSzPct val="100000"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</a:rPr>
              <a:t>B. Tech. </a:t>
            </a:r>
            <a:r>
              <a:rPr lang="en-IN" sz="1500" smtClean="0">
                <a:solidFill>
                  <a:srgbClr val="0000CC"/>
                </a:solidFill>
                <a:latin typeface="Calibri" panose="020F0502020204030204" pitchFamily="34" charset="0"/>
              </a:rPr>
              <a:t>2017</a:t>
            </a:r>
            <a:endParaRPr lang="en-IN" sz="1500" dirty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 algn="ctr" eaLnBrk="1">
              <a:buSzPct val="100000"/>
            </a:pPr>
            <a:endParaRPr lang="en-IN" sz="1500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828800" y="3006725"/>
            <a:ext cx="56261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4213" indent="-2635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5410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76375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9865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3558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130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2702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274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>
              <a:spcBef>
                <a:spcPts val="525"/>
              </a:spcBef>
              <a:buSzPct val="100000"/>
            </a:pPr>
            <a:endParaRPr lang="en-IN" sz="2600" b="1">
              <a:solidFill>
                <a:srgbClr val="8B8B8B"/>
              </a:solidFill>
              <a:latin typeface="Calibri" panose="020F0502020204030204" pitchFamily="34" charset="0"/>
            </a:endParaRPr>
          </a:p>
          <a:p>
            <a:pPr algn="ctr" eaLnBrk="1">
              <a:spcBef>
                <a:spcPts val="525"/>
              </a:spcBef>
              <a:buSzPct val="100000"/>
            </a:pPr>
            <a:r>
              <a:rPr lang="en-IN" sz="2600" b="1">
                <a:solidFill>
                  <a:srgbClr val="8B8B8B"/>
                </a:solidFill>
                <a:latin typeface="Calibri" panose="020F0502020204030204" pitchFamily="34" charset="0"/>
              </a:rPr>
              <a:t>			</a:t>
            </a:r>
          </a:p>
          <a:p>
            <a:pPr algn="ctr" eaLnBrk="1">
              <a:spcBef>
                <a:spcPts val="525"/>
              </a:spcBef>
              <a:buSzPct val="100000"/>
            </a:pPr>
            <a:endParaRPr lang="en-IN" sz="2600" b="1">
              <a:solidFill>
                <a:srgbClr val="8B8B8B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7A9ECB5-19AF-4E40-B63D-C7706153FE9A}" type="slidenum">
              <a:rPr lang="en-IN" smtClean="0"/>
              <a:pPr/>
              <a:t>1</a:t>
            </a:fld>
            <a:endParaRPr lang="en-IN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3850" y="2885280"/>
            <a:ext cx="6096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SzPct val="100000"/>
              <a:defRPr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Course Leader(s):</a:t>
            </a:r>
          </a:p>
          <a:p>
            <a:pPr algn="ctr" eaLnBrk="1">
              <a:buSzPct val="100000"/>
              <a:defRPr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Ms.Sahana.P.Shankar</a:t>
            </a:r>
            <a:endParaRPr lang="en-IN" sz="2800" b="1" dirty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514350" indent="-508000" algn="ctr" eaLnBrk="1">
              <a:buSzPct val="100000"/>
              <a:defRPr/>
            </a:pPr>
            <a:r>
              <a:rPr lang="en-IN" u="sng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3"/>
              </a:rPr>
              <a:t>sahana.cs.et@msruas</a:t>
            </a:r>
            <a:r>
              <a:rPr lang="en-IN" u="sng" smtClean="0">
                <a:solidFill>
                  <a:srgbClr val="0000FF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4"/>
              </a:rPr>
              <a:t>.ac.in </a:t>
            </a:r>
            <a:r>
              <a:rPr lang="en-IN" u="sng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5"/>
              </a:rPr>
              <a:t> </a:t>
            </a:r>
            <a:endParaRPr lang="en-IN" u="sng" dirty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0" lvl="0" indent="0" algn="ctr" eaLnBrk="1">
              <a:buSzPct val="100000"/>
              <a:tabLst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</a:t>
            </a: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. </a:t>
            </a:r>
            <a:r>
              <a:rPr lang="en-IN" sz="2800" b="1" dirty="0" err="1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Supriya</a:t>
            </a: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, M. S.</a:t>
            </a:r>
          </a:p>
          <a:p>
            <a:pPr marL="514350" lvl="0" indent="-508000" algn="ctr" eaLnBrk="1">
              <a:buSzPct val="100000"/>
              <a:tabLst/>
              <a:defRPr/>
            </a:pP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4"/>
              </a:rPr>
              <a:t>supriya.cs.et@msruas.ac.in </a:t>
            </a:r>
            <a:endParaRPr lang="en-IN" u="sng" dirty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Inception</a:t>
            </a: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712F4-BE8F-45D2-8DD2-06128B1143D1}" type="slidenum">
              <a:rPr lang="en-IN"/>
              <a:pPr>
                <a:defRPr/>
              </a:pPr>
              <a:t>10</a:t>
            </a:fld>
            <a:endParaRPr lang="en-IN"/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project’s inception software engineers ask a set of questions that establish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Basic understanding of the problem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people who want a solution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nature of the solution that is desired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effectiveness of preliminary communication and collaboration between the customer and the developer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Elicitation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AE5E1-8134-4CE6-82FA-DF8C58ACD342}" type="slidenum">
              <a:rPr lang="en-IN"/>
              <a:pPr>
                <a:defRPr/>
              </a:pPr>
              <a:t>11</a:t>
            </a:fld>
            <a:endParaRPr lang="en-IN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92457" y="1219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Elicit requirements from customers, users and others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Find out from customers, users and others what the product objectives are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is to be done 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the system or product fits into business needs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the system or product is used on a day to day basis  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Requirement Elicitation - Stakeholders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511BA-0976-45CA-98F5-D383EDB5D104}" type="slidenum">
              <a:rPr lang="en-IN"/>
              <a:pPr>
                <a:defRPr/>
              </a:pPr>
              <a:t>12</a:t>
            </a:fld>
            <a:endParaRPr lang="en-IN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457200" y="981075"/>
            <a:ext cx="82296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Clients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pay for the software to be developed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Customers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buy the software after it is developed</a:t>
            </a:r>
          </a:p>
          <a:p>
            <a:pPr lvl="1" algn="just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Sometimes the customer and the user are the same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Users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use the system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Domain experts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familiar with the problem that the software must automate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Market Researchers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conduct surveys to determine future trends and potential customers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Lawyers or auditors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familiar with government, safety, or legal requirements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Requirement Elicitation - Stakeholders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511BA-0976-45CA-98F5-D383EDB5D104}" type="slidenum">
              <a:rPr lang="en-IN"/>
              <a:pPr>
                <a:defRPr/>
              </a:pPr>
              <a:t>13</a:t>
            </a:fld>
            <a:endParaRPr lang="en-IN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457200" y="981075"/>
            <a:ext cx="82296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Software engineers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 or other technology experts: ensure that the product is technically and economically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feasible</a:t>
            </a:r>
            <a:endParaRPr lang="en-US" altLang="zh-TW" sz="28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ts val="488"/>
              </a:spcBef>
              <a:buSzPct val="100000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13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Means of Eliciting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4CC7A-39D6-47DC-8F73-35087B927D07}" type="slidenum">
              <a:rPr lang="en-IN"/>
              <a:pPr>
                <a:defRPr/>
              </a:pPr>
              <a:t>14</a:t>
            </a:fld>
            <a:endParaRPr lang="en-IN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Interviewing stake holders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Reviewing available documentations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the current system (if one exists)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Apprenticing with users to learn about user's task in more details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Interviewing user or stakeholders in groups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Brainstorming with current and potential users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Resolving Conflicts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C736E-86AB-486E-B9AB-8B81088A9678}" type="slidenum">
              <a:rPr lang="en-IN"/>
              <a:pPr>
                <a:defRPr/>
              </a:pPr>
              <a:t>15</a:t>
            </a:fld>
            <a:endParaRPr lang="en-IN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Different stakeholder has different set of requirements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potential conflicting ideas</a:t>
            </a:r>
          </a:p>
          <a:p>
            <a:pPr algn="just" eaLnBrk="1" hangingPunct="1">
              <a:spcBef>
                <a:spcPts val="588"/>
              </a:spcBef>
              <a:buSzPct val="100000"/>
              <a:defRPr/>
            </a:pP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Need to prioritize requirements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Prioritization might separate requirements into three categories</a:t>
            </a:r>
          </a:p>
          <a:p>
            <a:pPr marL="841375" lvl="1" indent="-42068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AutoNum type="arabicPeriod"/>
              <a:defRPr/>
            </a:pPr>
            <a:r>
              <a:rPr lang="en-US" altLang="zh-TW" sz="28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essential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: absolutely must be met</a:t>
            </a:r>
          </a:p>
          <a:p>
            <a:pPr marL="841375" lvl="1" indent="-42068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AutoNum type="arabicPeriod"/>
              <a:defRPr/>
            </a:pPr>
            <a:r>
              <a:rPr lang="en-US" altLang="zh-TW" sz="28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desirable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: highly desirable but not necessary</a:t>
            </a:r>
          </a:p>
          <a:p>
            <a:pPr marL="841375" lvl="1" indent="-420688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AutoNum type="arabicPeriod"/>
              <a:defRPr/>
            </a:pPr>
            <a:r>
              <a:rPr lang="en-US" altLang="zh-TW" sz="28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optional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: possible but could be eliminated</a:t>
            </a:r>
          </a:p>
          <a:p>
            <a:pPr eaLnBrk="1" hangingPunct="1">
              <a:spcBef>
                <a:spcPts val="588"/>
              </a:spcBef>
              <a:buSzPct val="100000"/>
              <a:defRPr/>
            </a:pPr>
            <a:endParaRPr lang="en-US" altLang="zh-TW" sz="26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Prioritizing Requirements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8ED38-889A-4205-99E9-7FF2F9589C43}" type="slidenum">
              <a:rPr lang="en-IN"/>
              <a:pPr>
                <a:defRPr/>
              </a:pPr>
              <a:t>16</a:t>
            </a:fld>
            <a:endParaRPr lang="en-IN"/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458337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41375" indent="-42068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 credit card billing system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zh-TW" sz="2600" i="1" dirty="0">
                <a:solidFill>
                  <a:srgbClr val="000000"/>
                </a:solidFill>
                <a:latin typeface="Calibri" panose="020F0502020204030204" pitchFamily="34" charset="0"/>
              </a:rPr>
              <a:t>essential</a:t>
            </a:r>
            <a:r>
              <a:rPr lang="zh-TW" sz="2600" dirty="0">
                <a:solidFill>
                  <a:srgbClr val="000000"/>
                </a:solidFill>
                <a:latin typeface="Calibri" panose="020F0502020204030204" pitchFamily="34" charset="0"/>
              </a:rPr>
              <a:t>: system must be able to list current charges, sum them and request payment by a certain date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n-US" altLang="zh-TW" sz="2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desirable</a:t>
            </a:r>
            <a:r>
              <a:rPr lang="zh-TW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zh-TW" sz="2600" dirty="0">
                <a:solidFill>
                  <a:srgbClr val="000000"/>
                </a:solidFill>
                <a:latin typeface="Calibri" panose="020F0502020204030204" pitchFamily="34" charset="0"/>
              </a:rPr>
              <a:t>system may separate the charges by purchase type, to assist the purchaser in understanding buying patters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zh-TW" sz="2600" i="1" dirty="0">
                <a:solidFill>
                  <a:srgbClr val="000000"/>
                </a:solidFill>
                <a:latin typeface="Calibri" panose="020F0502020204030204" pitchFamily="34" charset="0"/>
              </a:rPr>
              <a:t>optional</a:t>
            </a:r>
            <a:r>
              <a:rPr lang="zh-TW" sz="2600" dirty="0">
                <a:solidFill>
                  <a:srgbClr val="000000"/>
                </a:solidFill>
                <a:latin typeface="Calibri" panose="020F0502020204030204" pitchFamily="34" charset="0"/>
              </a:rPr>
              <a:t>: system may print the credits in black and the debits in red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zh-TW" sz="2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Why Requirement Elicitation is Difficult?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4D8B6-EAB4-4B46-B7B8-B0CF77683D94}" type="slidenum">
              <a:rPr lang="en-IN"/>
              <a:pPr>
                <a:defRPr/>
              </a:pPr>
              <a:t>17</a:t>
            </a:fld>
            <a:endParaRPr lang="en-IN"/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Problem of understanding by customers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Not completely sure of what is needed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Have a poor understanding of the capabilities and limitations of the computing environment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Don’t have a full understanding of their problem domain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Have trouble communicating needs to the system engineer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Omit detail that is believed to be obvious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Specify requirements that conflict with other requirements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Specify requirements that are ambiguous or not able to test</a:t>
            </a:r>
          </a:p>
          <a:p>
            <a:pPr eaLnBrk="1" hangingPunct="1">
              <a:spcBef>
                <a:spcPts val="1425"/>
              </a:spcBef>
              <a:buSzPct val="100000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Why Requirement Elicitation is Difficult? Contd.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61AE2-B2E8-4C5E-9FC3-0CAB72BD9695}" type="slidenum">
              <a:rPr lang="en-IN"/>
              <a:pPr>
                <a:defRPr/>
              </a:pPr>
              <a:t>18</a:t>
            </a:fld>
            <a:endParaRPr lang="en-IN"/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422275" y="1670050"/>
            <a:ext cx="8229600" cy="445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Problems of scope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The boundary of the system is ill-defined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Customers/users specify unnecessary technical detail that may confuse rather than clarify objectives</a:t>
            </a:r>
          </a:p>
          <a:p>
            <a:pPr eaLnBrk="1" hangingPunct="1">
              <a:lnSpc>
                <a:spcPct val="110000"/>
              </a:lnSpc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Problems of volatility</a:t>
            </a: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Droid Sans Fallback" charset="0"/>
              </a:rPr>
              <a:t>Requirement change over time</a:t>
            </a: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Types of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A563A-65DB-4720-8F1C-9E7DC2D3D819}" type="slidenum">
              <a:rPr lang="en-IN"/>
              <a:pPr>
                <a:defRPr/>
              </a:pPr>
              <a:t>19</a:t>
            </a:fld>
            <a:endParaRPr lang="en-IN"/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468573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Functional requirement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Describes required behavior in terms of required activities, such as reactions to inputs, and the state of each entity before and after an activity occurs</a:t>
            </a:r>
          </a:p>
          <a:p>
            <a:pPr eaLnBrk="1" hangingPunct="1">
              <a:spcBef>
                <a:spcPts val="1425"/>
              </a:spcBef>
              <a:buSzPct val="100000"/>
            </a:pPr>
            <a:endParaRPr lang="en-US" altLang="zh-TW" sz="2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Quality requirement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or </a:t>
            </a: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non-functional requirement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Describes some quality characteristic that the software must posses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Describe the non-functional features such as Reliability, Performance, availability, and maintainability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695325"/>
          </a:xfrm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</a:rPr>
              <a:t>Lecture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F7A81-8C25-4079-9118-AA49B01472C2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18488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the end of this lecture, student will be able to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Indicate the nature of requirements in software engineering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Describe the requirement engineering process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Discuss the activities and tasks of requirements engineering</a:t>
            </a:r>
          </a:p>
          <a:p>
            <a:pPr lvl="1"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Identify the functional and non-functional requirements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Functional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1AF30-7947-487A-8D89-5BCA127B5E14}" type="slidenum">
              <a:rPr lang="en-IN"/>
              <a:pPr>
                <a:defRPr/>
              </a:pPr>
              <a:t>20</a:t>
            </a:fld>
            <a:endParaRPr lang="en-IN"/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436728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Functionality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will the system do?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When will the system do it?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Are there several modes of operation?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kind of computation/data transformation must be performed?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are the appropriate reactions to possible stimuli?</a:t>
            </a:r>
          </a:p>
          <a:p>
            <a:pPr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both input and output, what should be the format of the data?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Must any data be retained for any period of time?</a:t>
            </a:r>
          </a:p>
          <a:p>
            <a:pPr eaLnBrk="1" hangingPunct="1">
              <a:spcBef>
                <a:spcPts val="1425"/>
              </a:spcBef>
              <a:buSzPct val="100000"/>
            </a:pPr>
            <a:endParaRPr lang="en-US" altLang="zh-TW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Non-functional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E5851-7EA2-4D83-8B0B-6E1447C80A60}" type="slidenum">
              <a:rPr lang="en-IN"/>
              <a:pPr>
                <a:defRPr/>
              </a:pPr>
              <a:t>21</a:t>
            </a:fld>
            <a:endParaRPr lang="en-IN"/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Performance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Usability and human factors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Security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Reliability and availability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Maintainability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Precision and accuracy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 to delivery/cost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1425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Elaboration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71F6C-128C-4442-9470-BDF2F82A5B0A}" type="slidenum">
              <a:rPr lang="en-IN"/>
              <a:pPr>
                <a:defRPr/>
              </a:pPr>
              <a:t>22</a:t>
            </a:fld>
            <a:endParaRPr lang="en-IN"/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28625" y="11239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Focuses on developing a refined technical model of software functions, features, and constraints using the information obtained during inception and elicitation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Create an </a:t>
            </a:r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analysis model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that identifies data, function and behavioral requirements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Driven by the creation and refinement of user scenarios that describe how the end-user will interact with the system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End result defines informational, functional and behavioral domain of the problem 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Negotiation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46EB1-8650-4C9C-80E5-E47401DBF063}" type="slidenum">
              <a:rPr lang="en-IN"/>
              <a:pPr>
                <a:defRPr/>
              </a:pPr>
              <a:t>23</a:t>
            </a:fld>
            <a:endParaRPr lang="en-IN"/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468313" y="11239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Agree on a deliverable system that is realistic for developers and customers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are categorized and organized into subsets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Relations among requirements identified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reviewed for correctness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prioritized based on customer needs </a:t>
            </a:r>
          </a:p>
          <a:p>
            <a:pPr algn="just" eaLnBrk="1" hangingPunct="1">
              <a:spcBef>
                <a:spcPts val="4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ts val="488"/>
              </a:spcBef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Negotiation about requirements, project cost and project timeline</a:t>
            </a:r>
          </a:p>
          <a:p>
            <a:pPr algn="just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There should be no winner and no loser in effective negotiation </a:t>
            </a:r>
          </a:p>
          <a:p>
            <a:pPr eaLnBrk="1" hangingPunct="1">
              <a:spcBef>
                <a:spcPts val="488"/>
              </a:spcBef>
              <a:buSzPct val="100000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Specification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6FEB3-08E2-411B-8398-24C1656F33FA}" type="slidenum">
              <a:rPr lang="en-IN"/>
              <a:pPr>
                <a:defRPr/>
              </a:pPr>
              <a:t>24</a:t>
            </a:fld>
            <a:endParaRPr lang="en-IN"/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476250" y="990600"/>
            <a:ext cx="82296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Specification - Different things to different people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It can be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Written Document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set of graphical models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formal mathematical models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Collection of usage scenario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prototype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Combination of above</a:t>
            </a: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formality and format of a specification varies with the size and the complexity of the software to be built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large systems, written document, language descriptions, and graphical models may be the best approach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small systems or products, usage scenarios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95B7F-A364-4614-896E-2233025C2317}" type="slidenum">
              <a:rPr lang="en-IN"/>
              <a:pPr>
                <a:defRPr/>
              </a:pPr>
              <a:t>25</a:t>
            </a:fld>
            <a:endParaRPr lang="en-IN"/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Validation - </a:t>
            </a:r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formal technical review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mechanism that looks for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Errors in content or interpretation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Areas where clarification may be required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Missing information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Inconsistencies (a major problem when large products or systems are engineered)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Conflicting or unrealistic (unachievable) requirements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Characteristics of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E04C0-A478-4584-A0A4-667A7A29FAE5}" type="slidenum">
              <a:rPr lang="en-IN"/>
              <a:pPr>
                <a:defRPr/>
              </a:pPr>
              <a:t>26</a:t>
            </a:fld>
            <a:endParaRPr lang="en-IN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247775"/>
            <a:ext cx="8229600" cy="492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Correct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Should ensure that they conform to customer’s  understanding of requirements</a:t>
            </a:r>
          </a:p>
          <a:p>
            <a:pPr marL="685800" indent="-260350" eaLnBrk="1" hangingPunct="1">
              <a:spcBef>
                <a:spcPts val="113"/>
              </a:spcBef>
              <a:buSzPct val="100000"/>
              <a:defRPr/>
            </a:pP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Consistent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Are there any conflicting requirements?</a:t>
            </a:r>
          </a:p>
          <a:p>
            <a:pPr marL="685800" indent="-260350" eaLnBrk="1" hangingPunct="1">
              <a:spcBef>
                <a:spcPts val="138"/>
              </a:spcBef>
              <a:buSzPct val="100000"/>
              <a:defRPr/>
            </a:pPr>
            <a:endParaRPr lang="en-US" altLang="zh-TW" sz="20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Clear and Unambiguous 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Has only one possible interpretation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reader can easily understand the meaning of the requirement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0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Complete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Specifies required behavior and output for all possible inputs in all possible states under all possible constraints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0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110000"/>
              </a:lnSpc>
              <a:spcBef>
                <a:spcPts val="150"/>
              </a:spcBef>
              <a:buSzPct val="100000"/>
              <a:defRPr/>
            </a:pPr>
            <a:endParaRPr lang="en-US" altLang="zh-TW" sz="20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517525"/>
            <a:ext cx="8932862" cy="801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Characteristics of Requirements contd</a:t>
            </a:r>
            <a:r>
              <a:rPr lang="en-US" altLang="zh-TW" sz="41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457F4-B291-4EA9-83B8-7146083251F2}" type="slidenum">
              <a:rPr lang="en-IN"/>
              <a:pPr>
                <a:defRPr/>
              </a:pPr>
              <a:t>27</a:t>
            </a:fld>
            <a:endParaRPr lang="en-IN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Feasible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Does a solution to the customer’s needs even exist?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Relevant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Is every requirement relevant?</a:t>
            </a:r>
          </a:p>
          <a:p>
            <a:pPr marL="685800" indent="-260350" eaLnBrk="1" hangingPunct="1">
              <a:spcBef>
                <a:spcPts val="138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Testable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Suggest acceptance tests that would clearly demonstrate whether the eventual product meets the requirements</a:t>
            </a:r>
          </a:p>
          <a:p>
            <a:pPr marL="685800" indent="-260350" eaLnBrk="1" hangingPunct="1">
              <a:spcBef>
                <a:spcPts val="138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1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Traceable</a:t>
            </a:r>
          </a:p>
          <a:p>
            <a:pPr lvl="1" eaLnBrk="1" hangingPunct="1">
              <a:spcBef>
                <a:spcPts val="13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Are the requirements organized and uniquely labeled for easy reference?</a:t>
            </a:r>
          </a:p>
          <a:p>
            <a:pPr eaLnBrk="1" hangingPunct="1">
              <a:lnSpc>
                <a:spcPct val="110000"/>
              </a:lnSpc>
              <a:spcBef>
                <a:spcPts val="150"/>
              </a:spcBef>
              <a:buSzPct val="100000"/>
              <a:defRPr/>
            </a:pPr>
            <a:endParaRPr lang="en-US" altLang="zh-TW" sz="24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Summary</a:t>
            </a:r>
            <a:r>
              <a:rPr lang="en-US" altLang="zh-TW" sz="41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2D937-D6A6-4B26-9C09-2A06337FE77F}" type="slidenum">
              <a:rPr lang="en-IN"/>
              <a:pPr>
                <a:defRPr/>
              </a:pPr>
              <a:t>28</a:t>
            </a:fld>
            <a:endParaRPr lang="en-IN"/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457200" y="981075"/>
            <a:ext cx="8229600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 is an expression of desired behavior</a:t>
            </a:r>
          </a:p>
          <a:p>
            <a:pPr algn="just"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analysis is iterative involving domain understanding, requirements collection, classification, structuring,  prioritization and validation</a:t>
            </a:r>
          </a:p>
          <a:p>
            <a:pPr algn="just"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Functional requirement describes the required behavior in terms of required activities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4513"/>
            <a:ext cx="8229600" cy="1027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noProof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Lecture </a:t>
            </a:r>
            <a:r>
              <a:rPr lang="en-US" altLang="zh-TW" sz="3600" noProof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Contents</a:t>
            </a:r>
            <a:endParaRPr lang="en-US" altLang="zh-TW" sz="3600" noProof="0" dirty="0" smtClean="0">
              <a:solidFill>
                <a:srgbClr val="376092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10401-83D9-4559-BA08-A7C909D300B9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Requirements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Requirements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ngineering</a:t>
            </a:r>
            <a:endParaRPr 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Analysis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odels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Stages in requirements engineering</a:t>
            </a:r>
            <a:endParaRPr 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Requirement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6FF67B-5AD5-4322-8C7A-F27E3A93ABE6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57200" y="1458913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 is an expression of desired behavior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requirement deals with</a:t>
            </a:r>
          </a:p>
          <a:p>
            <a:pPr lvl="1"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Objects </a:t>
            </a:r>
            <a:r>
              <a:rPr 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or entities</a:t>
            </a:r>
          </a:p>
          <a:p>
            <a:pPr lvl="1"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The state they can be in</a:t>
            </a:r>
          </a:p>
          <a:p>
            <a:pPr lvl="1"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Functions that are performed to change states or object characteristics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zh-TW" sz="3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focus on the customer’s needs, not on the solution or implementation</a:t>
            </a:r>
          </a:p>
          <a:p>
            <a:pPr lvl="1" eaLnBrk="1" hangingPunct="1">
              <a:spcBef>
                <a:spcPts val="41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Designate </a:t>
            </a:r>
            <a:r>
              <a:rPr lang="zh-TW" sz="2000" i="1" dirty="0">
                <a:solidFill>
                  <a:srgbClr val="FF0000"/>
                </a:solidFill>
                <a:latin typeface="Calibri" panose="020F0502020204030204" pitchFamily="34" charset="0"/>
              </a:rPr>
              <a:t>what</a:t>
            </a:r>
            <a:r>
              <a:rPr 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 behaviour, </a:t>
            </a:r>
            <a:r>
              <a:rPr lang="zh-TW" sz="2000" dirty="0">
                <a:solidFill>
                  <a:srgbClr val="FF0000"/>
                </a:solidFill>
                <a:latin typeface="Calibri" panose="020F0502020204030204" pitchFamily="34" charset="0"/>
              </a:rPr>
              <a:t>without saying </a:t>
            </a:r>
            <a:r>
              <a:rPr lang="zh-TW" sz="2000" i="1" dirty="0">
                <a:solidFill>
                  <a:srgbClr val="FF0000"/>
                </a:solidFill>
                <a:latin typeface="Calibri" panose="020F0502020204030204" pitchFamily="34" charset="0"/>
              </a:rPr>
              <a:t>how</a:t>
            </a:r>
            <a:r>
              <a:rPr lang="zh-TW" sz="2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that behaviour will be realised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Requirement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F8F22-A925-4E86-829B-BBDA4103D1CB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5913" indent="-312738"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88"/>
              </a:spcBef>
              <a:buSzPct val="100000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Figure shows the process of determining the requirements for a proposed software system</a:t>
            </a:r>
          </a:p>
          <a:p>
            <a:pPr algn="just" eaLnBrk="1" hangingPunct="1">
              <a:spcBef>
                <a:spcPts val="588"/>
              </a:spcBef>
              <a:buSzPct val="100000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584450"/>
            <a:ext cx="7737475" cy="3414713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Requirement Process contd</a:t>
            </a:r>
            <a:r>
              <a:rPr lang="en-US" altLang="zh-TW" sz="41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373FD-8C32-41A5-A79C-FDF90C42F8B0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Performed by 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requirement analyst or system analyst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final outcome is 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Software Requirements Specification (SRS) document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SRS is used to communicate to other software developers (designer, testers, maintainers)</a:t>
            </a:r>
          </a:p>
          <a:p>
            <a:pPr algn="just" eaLnBrk="1" hangingPunct="1">
              <a:spcBef>
                <a:spcPts val="588"/>
              </a:spcBef>
              <a:buSzPct val="100000"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Requirements Engineering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08B8D-675D-40AA-AFB6-8C0DE38B27E6}" type="slidenum">
              <a:rPr lang="en-IN"/>
              <a:pPr>
                <a:defRPr/>
              </a:pPr>
              <a:t>7</a:t>
            </a:fld>
            <a:endParaRPr lang="en-IN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Engineering (RE) </a:t>
            </a:r>
          </a:p>
          <a:p>
            <a:pPr lvl="1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broad spectrum of tasks and techniques that lead to an understanding of requirements</a:t>
            </a:r>
          </a:p>
          <a:p>
            <a:pPr eaLnBrk="1" hangingPunct="1">
              <a:spcBef>
                <a:spcPts val="1425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 lead to an understanding of </a:t>
            </a:r>
          </a:p>
          <a:p>
            <a:pPr lvl="1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the business impact of the software will be</a:t>
            </a:r>
          </a:p>
          <a:p>
            <a:pPr lvl="1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What the customer wants</a:t>
            </a:r>
          </a:p>
          <a:p>
            <a:pPr lvl="1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end users will interact with the software</a:t>
            </a:r>
            <a:endParaRPr lang="en-US" altLang="zh-TW" sz="2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75397" y="-35257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Requirements Engineering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D9CD9-0CF7-412B-AB16-021A84940781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Inception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- Establish a basic understanding of the problem and the nature of the solution 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Elicitation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- Draw out the requirements from stakeholders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Elaboration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(Highly structured) - Create an analysis model that represents information, functional, and behavioral aspects of the requirements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Negotiation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- Agree on a deliverable system that is realistic for developers and customers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Requirements</a:t>
            </a:r>
            <a:r>
              <a:rPr lang="en-US" altLang="zh-TW" sz="3600" noProof="0" dirty="0" smtClean="0">
                <a:solidFill>
                  <a:srgbClr val="37609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 Engineering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35BDF-991D-4EBB-8C54-E8B27D72939A}" type="slidenum">
              <a:rPr lang="en-IN"/>
              <a:pPr>
                <a:defRPr/>
              </a:pPr>
              <a:t>9</a:t>
            </a:fld>
            <a:endParaRPr lang="en-IN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Specification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 Describe the requirements formally or informally</a:t>
            </a:r>
          </a:p>
          <a:p>
            <a:pPr algn="just"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Validation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- Review the requirement specification for errors, ambiguities, omissions, and conflicts</a:t>
            </a:r>
          </a:p>
          <a:p>
            <a:pPr algn="just"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management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 Manage changing requirements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UAS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_Session0.ppt [Compatibility Mode]" id="{E628EF68-E4C5-4CC1-A740-52E50FE20EC7}" vid="{3EA67680-B267-4512-AF58-11C60C7742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1370</Words>
  <Application>Microsoft Office PowerPoint</Application>
  <PresentationFormat>On-screen Show (4:3)</PresentationFormat>
  <Paragraphs>266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宋体</vt:lpstr>
      <vt:lpstr>Arial</vt:lpstr>
      <vt:lpstr>Calibri</vt:lpstr>
      <vt:lpstr>DejaVu Sans</vt:lpstr>
      <vt:lpstr>Droid Sans Fallback</vt:lpstr>
      <vt:lpstr>新細明體</vt:lpstr>
      <vt:lpstr>Times New Roman</vt:lpstr>
      <vt:lpstr>RUAS_Template</vt:lpstr>
      <vt:lpstr>PowerPoint Presentation</vt:lpstr>
      <vt:lpstr>Lecture Objectives</vt:lpstr>
      <vt:lpstr>Lecture Contents</vt:lpstr>
      <vt:lpstr>Requirement</vt:lpstr>
      <vt:lpstr>Requirement Process</vt:lpstr>
      <vt:lpstr>Requirement Process contd.</vt:lpstr>
      <vt:lpstr>Requirements Engineering</vt:lpstr>
      <vt:lpstr>Requirements Engineering Tasks</vt:lpstr>
      <vt:lpstr>Requirements Engineering Tasks</vt:lpstr>
      <vt:lpstr>Inception </vt:lpstr>
      <vt:lpstr>Elicitation </vt:lpstr>
      <vt:lpstr>Requirement Elicitation - Stakeholders</vt:lpstr>
      <vt:lpstr>Requirement Elicitation - Stakeholders</vt:lpstr>
      <vt:lpstr>Means of Eliciting Requirements</vt:lpstr>
      <vt:lpstr>Resolving Conflicts</vt:lpstr>
      <vt:lpstr>Prioritizing Requirements - Example</vt:lpstr>
      <vt:lpstr>Why Requirement Elicitation is Difficult?</vt:lpstr>
      <vt:lpstr>Why Requirement Elicitation is Difficult? Contd.</vt:lpstr>
      <vt:lpstr>Types of Requirements</vt:lpstr>
      <vt:lpstr>Functional Requirements</vt:lpstr>
      <vt:lpstr>Non-functional Requirements</vt:lpstr>
      <vt:lpstr>Elaboration </vt:lpstr>
      <vt:lpstr>Negotiation</vt:lpstr>
      <vt:lpstr>Specification</vt:lpstr>
      <vt:lpstr>Validation</vt:lpstr>
      <vt:lpstr>Characteristics of Requirements</vt:lpstr>
      <vt:lpstr>Characteristics of Requirements contd.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ELF File Format</dc:title>
  <dc:subject/>
  <dc:creator>shieyuan</dc:creator>
  <cp:keywords/>
  <dc:description/>
  <cp:lastModifiedBy>Sahana.P.Shankar</cp:lastModifiedBy>
  <cp:revision>76</cp:revision>
  <cp:lastPrinted>1601-01-01T00:00:00Z</cp:lastPrinted>
  <dcterms:created xsi:type="dcterms:W3CDTF">2001-11-07T07:26:19Z</dcterms:created>
  <dcterms:modified xsi:type="dcterms:W3CDTF">2019-01-14T11:21:56Z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NCTU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32</vt:i4>
  </property>
</Properties>
</file>