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7" r:id="rId1"/>
  </p:sldMasterIdLst>
  <p:notesMasterIdLst>
    <p:notesMasterId r:id="rId10"/>
  </p:notes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7" r:id="rId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D9D4CAAA-6134-4096-9F34-76468376AE8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17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90F45A-96C8-46DB-8641-CA21CF3A4DB5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0E1783-4D37-4651-938D-37906759C6A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ECC4BE-8690-43C1-9F2C-0CD22EEA3C50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266FC7-C593-448E-B003-8211920617E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B0777F-8049-41FF-8087-E9931225482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22F08C-58EA-48E2-BDC6-4678E0817F00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78EF4F-36FC-43F1-A5C1-2AD9AD7397E8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4C4E43C4-7129-47AE-85FC-6EE6B1FB6949}" type="slidenum">
              <a:rPr lang="en-IN"/>
              <a:pPr algn="r" eaLnBrk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D27772-0285-4BB7-A631-35F0DE94CDC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20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AE27F65-000F-4EC2-B662-5CA1EF4DDB9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21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2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740EBCA-93BD-41EE-B6F7-F5CE23A16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80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7C81F49-4FCB-4C6E-ACBB-0E0F3678A42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81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82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24822B15-75BC-4D44-A888-598FC9E08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86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67029584-185D-48A1-93DA-A20E53905658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87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8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8625CC03-B52E-42C4-B14E-399993B28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CB34-BA91-4486-9F84-31AF11D32F4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7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1" y="2130425"/>
            <a:ext cx="77723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1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91"/>
              </a:spcBef>
              <a:buClr>
                <a:srgbClr val="888888"/>
              </a:buClr>
              <a:buFont typeface="Arial"/>
              <a:buNone/>
              <a:defRPr sz="29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ctr" rtl="0">
              <a:spcBef>
                <a:spcPts val="517"/>
              </a:spcBef>
              <a:buClr>
                <a:srgbClr val="888888"/>
              </a:buClr>
              <a:buFont typeface="Arial"/>
              <a:buNone/>
              <a:defRPr sz="25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ctr" rtl="0">
              <a:spcBef>
                <a:spcPts val="443"/>
              </a:spcBef>
              <a:buClr>
                <a:srgbClr val="888888"/>
              </a:buClr>
              <a:buFont typeface="Arial"/>
              <a:buNone/>
              <a:defRPr sz="221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ctr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Shape 26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CF3E27D0-F4F6-4E36-A8C2-A855F6E2AF0B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27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28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424319AF-B96F-4DD6-8B90-55BC0A76A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4" y="4406903"/>
            <a:ext cx="77723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69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3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9"/>
              </a:spcBef>
              <a:buClr>
                <a:srgbClr val="888888"/>
              </a:buClr>
              <a:buFont typeface="Arial"/>
              <a:buNone/>
              <a:defRPr sz="18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332"/>
              </a:spcBef>
              <a:buClr>
                <a:srgbClr val="888888"/>
              </a:buClr>
              <a:buFont typeface="Arial"/>
              <a:buNone/>
              <a:defRPr sz="166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295"/>
              </a:spcBef>
              <a:buClr>
                <a:srgbClr val="888888"/>
              </a:buClr>
              <a:buFont typeface="Arial"/>
              <a:buNone/>
              <a:defRPr sz="147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258"/>
              </a:spcBef>
              <a:buClr>
                <a:srgbClr val="888888"/>
              </a:buClr>
              <a:buFont typeface="Arial"/>
              <a:buNone/>
              <a:defRPr sz="12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ape 32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6EF6798B-CA0D-4321-BF03-40A83A7ABD01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Shape 33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hape 34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3D42F188-9A02-4704-887B-4685F44EE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52371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•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23069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–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–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»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1" y="1600202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52371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•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23069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–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–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»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39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BFC500F7-B476-48BB-B1E7-406122B2BA9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Shape 40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hape 41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C3BB5B9-80FE-43DD-A7CE-77D289647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3"/>
              </a:spcBef>
              <a:buClr>
                <a:schemeClr val="dk1"/>
              </a:buClr>
              <a:buFont typeface="Arial"/>
              <a:buNone/>
              <a:defRPr sz="221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332"/>
              </a:spcBef>
              <a:buClr>
                <a:schemeClr val="dk1"/>
              </a:buClr>
              <a:buFont typeface="Arial"/>
              <a:buNone/>
              <a:defRPr sz="166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75812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46510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–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»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3"/>
              </a:spcBef>
              <a:buClr>
                <a:schemeClr val="dk1"/>
              </a:buClr>
              <a:buFont typeface="Arial"/>
              <a:buNone/>
              <a:defRPr sz="221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332"/>
              </a:spcBef>
              <a:buClr>
                <a:schemeClr val="dk1"/>
              </a:buClr>
              <a:buFont typeface="Arial"/>
              <a:buNone/>
              <a:defRPr sz="1661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295"/>
              </a:spcBef>
              <a:buClr>
                <a:schemeClr val="dk1"/>
              </a:buClr>
              <a:buFont typeface="Arial"/>
              <a:buNone/>
              <a:defRPr sz="147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75812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146510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105487" algn="l" rtl="0">
              <a:spcBef>
                <a:spcPts val="332"/>
              </a:spcBef>
              <a:buClr>
                <a:schemeClr val="dk1"/>
              </a:buClr>
              <a:buSzPct val="100000"/>
              <a:buFont typeface="Arial"/>
              <a:buChar char="•"/>
              <a:defRPr sz="16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–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»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117208" algn="l" rtl="0">
              <a:spcBef>
                <a:spcPts val="295"/>
              </a:spcBef>
              <a:buClr>
                <a:schemeClr val="dk1"/>
              </a:buClr>
              <a:buSzPct val="100000"/>
              <a:buFont typeface="Arial"/>
              <a:buChar char="•"/>
              <a:defRPr sz="14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hape 48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C47CE9FA-EA0F-421A-8754-4C2C28E1E2EC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Shape 49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hape 50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A8EA2D38-DC80-4F00-9C26-0FD2F10DF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1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hape 53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E8F17FCD-42EC-4B74-A02D-EE6C94FE29EE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Shape 54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hape 55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F3432091-4F28-4B72-AC66-161495CB9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7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Shape 58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Shape 59"/>
          <p:cNvSpPr txBox="1"/>
          <p:nvPr/>
        </p:nvSpPr>
        <p:spPr>
          <a:xfrm>
            <a:off x="6396038" y="6629400"/>
            <a:ext cx="2536825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IN" sz="969" kern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Ramaiah</a:t>
            </a: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University of Applied Sciences</a:t>
            </a:r>
          </a:p>
        </p:txBody>
      </p:sp>
      <p:sp>
        <p:nvSpPr>
          <p:cNvPr id="5" name="Shape 60"/>
          <p:cNvSpPr>
            <a:spLocks noChangeArrowheads="1"/>
          </p:cNvSpPr>
          <p:nvPr/>
        </p:nvSpPr>
        <p:spPr bwMode="auto">
          <a:xfrm>
            <a:off x="8791575" y="6324600"/>
            <a:ext cx="352425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Shape 61"/>
          <p:cNvSpPr>
            <a:spLocks noChangeArrowheads="1"/>
          </p:cNvSpPr>
          <p:nvPr/>
        </p:nvSpPr>
        <p:spPr bwMode="auto">
          <a:xfrm>
            <a:off x="8774113" y="632460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  <a:defRPr/>
            </a:pPr>
            <a:fld id="{DB2EC738-0765-491F-9870-43353149D6FC}" type="slidenum">
              <a:rPr lang="en-IN" sz="1661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eaLnBrk="1" hangingPunct="1">
                <a:buSzPct val="25000"/>
                <a:defRPr/>
              </a:pPr>
              <a:t>‹#›</a:t>
            </a:fld>
            <a:endParaRPr lang="en-IN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Shape 62"/>
          <p:cNvSpPr txBox="1"/>
          <p:nvPr/>
        </p:nvSpPr>
        <p:spPr>
          <a:xfrm>
            <a:off x="-23813" y="6654800"/>
            <a:ext cx="2009776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Faculty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3398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1" y="273052"/>
            <a:ext cx="3008312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575051" y="273051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16462" marR="0" lvl="0" indent="-128929" algn="l" rtl="0">
              <a:spcBef>
                <a:spcPts val="591"/>
              </a:spcBef>
              <a:buClr>
                <a:schemeClr val="dk1"/>
              </a:buClr>
              <a:buSzPct val="100000"/>
              <a:buFont typeface="Arial"/>
              <a:buChar char="•"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669" marR="0" lvl="1" indent="-99627" algn="l" rtl="0">
              <a:spcBef>
                <a:spcPts val="517"/>
              </a:spcBef>
              <a:buClr>
                <a:schemeClr val="dk1"/>
              </a:buClr>
              <a:buSzPct val="100000"/>
              <a:buFont typeface="Arial"/>
              <a:buChar char="–"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54875" marR="0" lvl="2" indent="-70325" algn="l" rtl="0">
              <a:spcBef>
                <a:spcPts val="443"/>
              </a:spcBef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476825" marR="0" lvl="3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–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98774" marR="0" lvl="4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»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320724" marR="0" lvl="5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674" marR="0" lvl="6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64624" marR="0" lvl="7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86574" marR="0" lvl="8" indent="-93767" algn="l" rtl="0">
              <a:spcBef>
                <a:spcPts val="369"/>
              </a:spcBef>
              <a:buClr>
                <a:schemeClr val="dk1"/>
              </a:buClr>
              <a:buSzPct val="100000"/>
              <a:buFont typeface="Arial"/>
              <a:buChar char="•"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2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58"/>
              </a:spcBef>
              <a:buClr>
                <a:schemeClr val="dk1"/>
              </a:buClr>
              <a:buFont typeface="Arial"/>
              <a:buNone/>
              <a:defRPr sz="12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221"/>
              </a:spcBef>
              <a:buClr>
                <a:schemeClr val="dk1"/>
              </a:buClr>
              <a:buFont typeface="Arial"/>
              <a:buNone/>
              <a:defRPr sz="11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185"/>
              </a:spcBef>
              <a:buClr>
                <a:schemeClr val="dk1"/>
              </a:buClr>
              <a:buFont typeface="Arial"/>
              <a:buNone/>
              <a:defRPr sz="9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67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201C9659-DAE1-4F3F-8BCB-079D1DC6F74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Shape 68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hape 69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6C36E842-580D-4A74-8CEA-E4BF71888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792288" y="4800602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8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661"/>
            </a:lvl2pPr>
            <a:lvl3pPr lvl="2" indent="0">
              <a:spcBef>
                <a:spcPts val="0"/>
              </a:spcBef>
              <a:buNone/>
              <a:defRPr sz="1661"/>
            </a:lvl3pPr>
            <a:lvl4pPr lvl="3" indent="0">
              <a:spcBef>
                <a:spcPts val="0"/>
              </a:spcBef>
              <a:buNone/>
              <a:defRPr sz="1661"/>
            </a:lvl4pPr>
            <a:lvl5pPr lvl="4" indent="0">
              <a:spcBef>
                <a:spcPts val="0"/>
              </a:spcBef>
              <a:buNone/>
              <a:defRPr sz="1661"/>
            </a:lvl5pPr>
            <a:lvl6pPr lvl="5" indent="0">
              <a:spcBef>
                <a:spcPts val="0"/>
              </a:spcBef>
              <a:buNone/>
              <a:defRPr sz="1661"/>
            </a:lvl6pPr>
            <a:lvl7pPr lvl="6" indent="0">
              <a:spcBef>
                <a:spcPts val="0"/>
              </a:spcBef>
              <a:buNone/>
              <a:defRPr sz="1661"/>
            </a:lvl7pPr>
            <a:lvl8pPr lvl="7" indent="0">
              <a:spcBef>
                <a:spcPts val="0"/>
              </a:spcBef>
              <a:buNone/>
              <a:defRPr sz="1661"/>
            </a:lvl8pPr>
            <a:lvl9pPr lvl="8" indent="0">
              <a:spcBef>
                <a:spcPts val="0"/>
              </a:spcBef>
              <a:buNone/>
              <a:defRPr sz="1661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91"/>
              </a:spcBef>
              <a:buClr>
                <a:schemeClr val="dk1"/>
              </a:buClr>
              <a:buFont typeface="Arial"/>
              <a:buNone/>
              <a:defRPr sz="29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517"/>
              </a:spcBef>
              <a:buClr>
                <a:schemeClr val="dk1"/>
              </a:buClr>
              <a:buFont typeface="Arial"/>
              <a:buNone/>
              <a:defRPr sz="2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443"/>
              </a:spcBef>
              <a:buClr>
                <a:schemeClr val="dk1"/>
              </a:buClr>
              <a:buFont typeface="Arial"/>
              <a:buNone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369"/>
              </a:spcBef>
              <a:buClr>
                <a:schemeClr val="dk1"/>
              </a:buClr>
              <a:buFont typeface="Arial"/>
              <a:buNone/>
              <a:defRPr sz="18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noProof="0" smtClean="0">
                <a:sym typeface="Calibri"/>
              </a:rPr>
              <a:t>Click icon to add picture</a:t>
            </a:r>
            <a:endParaRPr noProof="0"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58"/>
              </a:spcBef>
              <a:buClr>
                <a:schemeClr val="dk1"/>
              </a:buClr>
              <a:buFont typeface="Arial"/>
              <a:buNone/>
              <a:defRPr sz="129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21950" marR="0" lvl="1" indent="0" algn="l" rtl="0">
              <a:spcBef>
                <a:spcPts val="221"/>
              </a:spcBef>
              <a:buClr>
                <a:schemeClr val="dk1"/>
              </a:buClr>
              <a:buFont typeface="Arial"/>
              <a:buNone/>
              <a:defRPr sz="11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43900" marR="0" lvl="2" indent="0" algn="l" rtl="0">
              <a:spcBef>
                <a:spcPts val="185"/>
              </a:spcBef>
              <a:buClr>
                <a:schemeClr val="dk1"/>
              </a:buClr>
              <a:buFont typeface="Arial"/>
              <a:buNone/>
              <a:defRPr sz="92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65850" marR="0" lvl="3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87800" marR="0" lvl="4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09749" marR="0" lvl="5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31699" marR="0" lvl="6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53649" marR="0" lvl="7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75599" marR="0" lvl="8" indent="0" algn="l" rtl="0">
              <a:spcBef>
                <a:spcPts val="166"/>
              </a:spcBef>
              <a:buClr>
                <a:schemeClr val="dk1"/>
              </a:buClr>
              <a:buFont typeface="Arial"/>
              <a:buNone/>
              <a:defRPr sz="8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ape 74"/>
          <p:cNvSpPr txBox="1">
            <a:spLocks noGrp="1"/>
          </p:cNvSpPr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66703E0F-368D-4A51-92E4-3730C756978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Shape 75"/>
          <p:cNvSpPr txBox="1">
            <a:spLocks noGrp="1"/>
          </p:cNvSpPr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hape 76"/>
          <p:cNvSpPr txBox="1">
            <a:spLocks noGrp="1"/>
          </p:cNvSpPr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661"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>
              <a:defRPr/>
            </a:pPr>
            <a:fld id="{71D98608-EABA-41A8-8A94-D60C3904D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Shape 1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6361113" y="6654800"/>
            <a:ext cx="2536825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</a:t>
            </a:r>
            <a:r>
              <a:rPr lang="en-IN" sz="969" kern="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Ramaiah</a:t>
            </a:r>
            <a:r>
              <a:rPr lang="en-IN" sz="969" kern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University of Applied Sciences</a:t>
            </a:r>
          </a:p>
        </p:txBody>
      </p:sp>
      <p:sp>
        <p:nvSpPr>
          <p:cNvPr id="1029" name="Shape 13"/>
          <p:cNvSpPr>
            <a:spLocks noChangeArrowheads="1"/>
          </p:cNvSpPr>
          <p:nvPr/>
        </p:nvSpPr>
        <p:spPr bwMode="auto">
          <a:xfrm>
            <a:off x="8791575" y="6324600"/>
            <a:ext cx="352425" cy="533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 anchor="ctr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0" name="Shape 14"/>
          <p:cNvSpPr>
            <a:spLocks noChangeArrowheads="1"/>
          </p:cNvSpPr>
          <p:nvPr/>
        </p:nvSpPr>
        <p:spPr bwMode="auto">
          <a:xfrm>
            <a:off x="8774113" y="6324600"/>
            <a:ext cx="422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79" tIns="42178" rIns="84379" bIns="42178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ct val="25000"/>
              <a:defRPr/>
            </a:pPr>
            <a:fld id="{791652EE-0828-4CB8-87AA-E4CAC6535E6E}" type="slidenum">
              <a:rPr lang="en-IN" sz="1661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eaLnBrk="1" hangingPunct="1">
                <a:buSzPct val="25000"/>
                <a:defRPr/>
              </a:pPr>
              <a:t>‹#›</a:t>
            </a:fld>
            <a:endParaRPr lang="en-IN" sz="1661" smtClean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-23813" y="6654800"/>
            <a:ext cx="2009776" cy="254000"/>
          </a:xfrm>
          <a:prstGeom prst="rect">
            <a:avLst/>
          </a:prstGeom>
          <a:noFill/>
          <a:ln>
            <a:noFill/>
          </a:ln>
        </p:spPr>
        <p:txBody>
          <a:bodyPr lIns="84379" tIns="42178" rIns="84379" bIns="4217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r>
              <a:rPr lang="en-IN" sz="969" ker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Faculty of Engineering &amp; Technology</a:t>
            </a:r>
          </a:p>
        </p:txBody>
      </p:sp>
      <p:pic>
        <p:nvPicPr>
          <p:cNvPr id="103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043613"/>
            <a:ext cx="4603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2195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84390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26585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687800" algn="l" rtl="0" eaLnBrk="1" fontAlgn="base" hangingPunct="1">
        <a:spcBef>
          <a:spcPct val="0"/>
        </a:spcBef>
        <a:spcAft>
          <a:spcPct val="0"/>
        </a:spcAft>
        <a:defRPr sz="1292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hana.cs.et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supriya.cs.et@msruas.ac.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1295400" y="685800"/>
            <a:ext cx="6858794" cy="1706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4213" indent="-2635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5410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76375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9865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3558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130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2702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274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>
              <a:buSzPct val="100000"/>
            </a:pP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</a:rPr>
              <a:t>Lecture </a:t>
            </a:r>
            <a:r>
              <a:rPr lang="en-IN" sz="30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04: </a:t>
            </a: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</a:rPr>
              <a:t>Requirements Engineering – II</a:t>
            </a:r>
          </a:p>
          <a:p>
            <a:pPr algn="ctr" eaLnBrk="1">
              <a:buSzPct val="100000"/>
            </a:pP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</a:rPr>
              <a:t>Specification</a:t>
            </a:r>
          </a:p>
          <a:p>
            <a:pPr algn="ctr" eaLnBrk="1">
              <a:buSzPct val="100000"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</a:rPr>
              <a:t>CSC210A  Software Development Fundamentals</a:t>
            </a:r>
          </a:p>
          <a:p>
            <a:pPr algn="ctr" eaLnBrk="1">
              <a:buSzPct val="100000"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</a:rPr>
              <a:t>B. Tech. </a:t>
            </a:r>
            <a:r>
              <a:rPr lang="en-IN" sz="1500" smtClean="0">
                <a:solidFill>
                  <a:srgbClr val="0000CC"/>
                </a:solidFill>
                <a:latin typeface="Calibri" panose="020F0502020204030204" pitchFamily="34" charset="0"/>
              </a:rPr>
              <a:t>2017</a:t>
            </a:r>
            <a:endParaRPr lang="en-IN" sz="1500" dirty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 algn="ctr" eaLnBrk="1">
              <a:buSzPct val="100000"/>
            </a:pPr>
            <a:endParaRPr lang="en-IN" sz="1500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828800" y="3006725"/>
            <a:ext cx="56261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4213" indent="-263525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5410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76375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98650" indent="-2095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3558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8130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2702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727450" indent="-20955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>
              <a:spcBef>
                <a:spcPts val="525"/>
              </a:spcBef>
              <a:buSzPct val="100000"/>
            </a:pPr>
            <a:endParaRPr lang="en-IN" sz="2600" b="1" dirty="0">
              <a:solidFill>
                <a:srgbClr val="8B8B8B"/>
              </a:solidFill>
              <a:latin typeface="Calibri" panose="020F0502020204030204" pitchFamily="34" charset="0"/>
            </a:endParaRPr>
          </a:p>
          <a:p>
            <a:pPr algn="ctr" eaLnBrk="1">
              <a:spcBef>
                <a:spcPts val="525"/>
              </a:spcBef>
              <a:buSzPct val="100000"/>
            </a:pPr>
            <a:r>
              <a:rPr lang="en-IN" sz="2600" b="1" dirty="0">
                <a:solidFill>
                  <a:srgbClr val="8B8B8B"/>
                </a:solidFill>
                <a:latin typeface="Calibri" panose="020F0502020204030204" pitchFamily="34" charset="0"/>
              </a:rPr>
              <a:t>			</a:t>
            </a:r>
          </a:p>
          <a:p>
            <a:pPr algn="ctr" eaLnBrk="1">
              <a:spcBef>
                <a:spcPts val="525"/>
              </a:spcBef>
              <a:buSzPct val="100000"/>
            </a:pPr>
            <a:endParaRPr lang="en-IN" sz="2600" b="1" dirty="0">
              <a:solidFill>
                <a:srgbClr val="8B8B8B"/>
              </a:solidFill>
              <a:latin typeface="Calibri" panose="020F0502020204030204" pitchFamily="34" charset="0"/>
            </a:endParaRPr>
          </a:p>
        </p:txBody>
      </p:sp>
      <p:sp>
        <p:nvSpPr>
          <p:cNvPr id="1536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DBE3E4C-087E-4530-9E1A-5CF4B10F0B52}" type="slidenum">
              <a:rPr lang="en-IN" smtClean="0"/>
              <a:pPr/>
              <a:t>1</a:t>
            </a:fld>
            <a:endParaRPr lang="en-IN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95462" y="3201987"/>
            <a:ext cx="6096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buSzPct val="100000"/>
              <a:defRPr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Course Leader(s):</a:t>
            </a:r>
          </a:p>
          <a:p>
            <a:pPr algn="ctr" eaLnBrk="1">
              <a:buSzPct val="100000"/>
              <a:defRPr/>
            </a:pP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Ms.Sahana.P.Shankar</a:t>
            </a:r>
            <a:endParaRPr lang="en-IN" sz="2800" b="1" dirty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514350" indent="-508000" algn="ctr" eaLnBrk="1">
              <a:buSzPct val="100000"/>
              <a:defRPr/>
            </a:pPr>
            <a:r>
              <a:rPr lang="en-IN" u="sng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3"/>
              </a:rPr>
              <a:t>sahana.cs.et@</a:t>
            </a:r>
            <a:r>
              <a:rPr lang="en-IN" u="sng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4"/>
              </a:rPr>
              <a:t>msruas.ac.in</a:t>
            </a:r>
            <a:endParaRPr lang="en-IN" u="sng" dirty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marL="0" lvl="0" indent="0" algn="ctr" eaLnBrk="1">
              <a:buSzPct val="100000"/>
              <a:tabLst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</a:t>
            </a: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. </a:t>
            </a:r>
            <a:r>
              <a:rPr lang="en-IN" sz="2800" b="1" dirty="0" err="1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Supriya</a:t>
            </a: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, M. S.</a:t>
            </a:r>
          </a:p>
          <a:p>
            <a:pPr marL="514350" lvl="0" indent="-508000" algn="ctr" eaLnBrk="1">
              <a:buSzPct val="100000"/>
              <a:tabLst/>
              <a:defRPr/>
            </a:pPr>
            <a:r>
              <a:rPr lang="en-IN" u="sng" dirty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  <a:hlinkClick r:id="rId4"/>
              </a:rPr>
              <a:t>supriya.cs.et@msruas.ac.in </a:t>
            </a:r>
            <a:endParaRPr lang="en-IN" u="sng" dirty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40140" y="457200"/>
            <a:ext cx="8218488" cy="695325"/>
          </a:xfrm>
        </p:spPr>
        <p:txBody>
          <a:bodyPr>
            <a:noAutofit/>
          </a:bodyPr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altLang="zh-TW" sz="3600" smtClean="0">
                <a:solidFill>
                  <a:srgbClr val="376092"/>
                </a:solidFill>
                <a:latin typeface="Calibri" panose="020F0502020204030204" pitchFamily="34" charset="0"/>
              </a:rPr>
              <a:t>Lecture </a:t>
            </a:r>
            <a:r>
              <a:rPr lang="zh-TW" sz="3600" smtClean="0">
                <a:solidFill>
                  <a:srgbClr val="376092"/>
                </a:solidFill>
                <a:latin typeface="Calibri" panose="020F0502020204030204" pitchFamily="34" charset="0"/>
              </a:rPr>
              <a:t>Objectives</a:t>
            </a:r>
            <a:endParaRPr lang="zh-TW" sz="3600" dirty="0" smtClean="0">
              <a:solidFill>
                <a:srgbClr val="37609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E048D-7CAF-4893-A46B-8EEF8B60E8F6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18488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At the end of this lecture, student will be able to</a:t>
            </a:r>
          </a:p>
          <a:p>
            <a:pPr lvl="1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</a:rPr>
              <a:t>Describe SRS specification steps</a:t>
            </a:r>
          </a:p>
          <a:p>
            <a:pPr lvl="1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</a:rPr>
              <a:t>Identify various subsections of SRS documents</a:t>
            </a:r>
          </a:p>
          <a:p>
            <a:pPr lvl="1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</a:rPr>
              <a:t>Relate the user characteristics with expected requirements</a:t>
            </a:r>
          </a:p>
          <a:p>
            <a:pPr lvl="1" eaLnBrk="1" hangingPunct="1">
              <a:spcBef>
                <a:spcPts val="4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zh-TW" sz="2400" dirty="0">
                <a:solidFill>
                  <a:srgbClr val="000000"/>
                </a:solidFill>
                <a:latin typeface="Calibri" panose="020F0502020204030204" pitchFamily="34" charset="0"/>
              </a:rPr>
              <a:t>Develop software requirements document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4513"/>
            <a:ext cx="8229600" cy="1027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noProof="1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Lecture </a:t>
            </a:r>
            <a:r>
              <a:rPr lang="zh-TW" sz="360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Contents</a:t>
            </a:r>
            <a:endParaRPr lang="zh-TW" sz="3600" dirty="0" smtClean="0">
              <a:solidFill>
                <a:srgbClr val="376092"/>
              </a:solidFill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43516-C758-4249-9BA8-96162E0E8A1D}" type="slidenum">
              <a:rPr lang="en-IN"/>
              <a:pPr>
                <a:defRPr/>
              </a:pPr>
              <a:t>3</a:t>
            </a:fld>
            <a:endParaRPr lang="en-IN"/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 Specification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Standards for SRS</a:t>
            </a: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SRS structure</a:t>
            </a:r>
          </a:p>
          <a:p>
            <a:pPr marL="0" indent="0" eaLnBrk="1" hangingPunct="1">
              <a:spcBef>
                <a:spcPts val="563"/>
              </a:spcBef>
              <a:buClr>
                <a:srgbClr val="000000"/>
              </a:buClr>
              <a:buSzPct val="100000"/>
              <a:defRPr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63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Requirements Specification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3FDE1C-ED57-49D8-9CB9-D9FBBC015015}" type="slidenum">
              <a:rPr lang="en-IN"/>
              <a:pPr>
                <a:defRPr/>
              </a:pPr>
              <a:t>4</a:t>
            </a:fld>
            <a:endParaRPr lang="en-IN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43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Aimed at </a:t>
            </a:r>
            <a:r>
              <a:rPr lang="en-US" altLang="zh-TW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technical audience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Such as designers, testers, and project managers</a:t>
            </a: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Restates the requirements as a specification of how the proposed system shall behave</a:t>
            </a: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Written by the requirement analyst and is used by the other software developers</a:t>
            </a: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analyst must ensure no information is lost or changed when refining the requirements into a specification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3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3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Requirements Specification - Steps Documenting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661C9-DB07-4198-8AE0-C8C3FAFF586A}" type="slidenum">
              <a:rPr lang="en-IN"/>
              <a:pPr>
                <a:defRPr/>
              </a:pPr>
              <a:t>5</a:t>
            </a:fld>
            <a:endParaRPr lang="en-IN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43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98450" indent="-296863"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6750" indent="-246063"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  <a:tab pos="746125" algn="l"/>
                <a:tab pos="1195388" algn="l"/>
                <a:tab pos="1644650" algn="l"/>
                <a:tab pos="2093913" algn="l"/>
                <a:tab pos="2543175" algn="l"/>
                <a:tab pos="2992438" algn="l"/>
                <a:tab pos="3441700" algn="l"/>
                <a:tab pos="3890963" algn="l"/>
                <a:tab pos="4340225" algn="l"/>
                <a:tab pos="4789488" algn="l"/>
                <a:tab pos="5238750" algn="l"/>
                <a:tab pos="5688013" algn="l"/>
                <a:tab pos="6137275" algn="l"/>
                <a:tab pos="6586538" algn="l"/>
                <a:tab pos="7035800" algn="l"/>
                <a:tab pos="7485063" algn="l"/>
                <a:tab pos="7934325" algn="l"/>
                <a:tab pos="8383588" algn="l"/>
                <a:tab pos="8832850" algn="l"/>
                <a:tab pos="92821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Describe all inputs and outputs in detail, including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sources of inputs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destinations of outputs 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value ranges 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 format of inputs and output data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 protocols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window formats and organizations</a:t>
            </a:r>
          </a:p>
          <a:p>
            <a:pPr lvl="1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zh-TW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timing constraint </a:t>
            </a:r>
          </a:p>
          <a:p>
            <a:pPr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Restate the required functionality in terms of the interfaces' inputs and outputs</a:t>
            </a: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3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588"/>
              </a:spcBef>
              <a:buSzPct val="100000"/>
            </a:pPr>
            <a:endParaRPr lang="en-US" altLang="zh-TW" sz="3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IEEE Standard for SRS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FBE10A-6036-4173-A63F-25FD2F1D39E3}" type="slidenum">
              <a:rPr lang="en-IN"/>
              <a:pPr>
                <a:defRPr/>
              </a:pPr>
              <a:t>6</a:t>
            </a:fld>
            <a:endParaRPr lang="en-IN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912648"/>
            <a:ext cx="822960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01613" indent="-201613">
              <a:tabLst>
                <a:tab pos="201613" algn="l"/>
                <a:tab pos="649288" algn="l"/>
                <a:tab pos="1098550" algn="l"/>
                <a:tab pos="1547813" algn="l"/>
                <a:tab pos="1997075" algn="l"/>
                <a:tab pos="2446338" algn="l"/>
                <a:tab pos="2895600" algn="l"/>
                <a:tab pos="3344863" algn="l"/>
                <a:tab pos="3794125" algn="l"/>
                <a:tab pos="4243388" algn="l"/>
                <a:tab pos="4692650" algn="l"/>
                <a:tab pos="5141913" algn="l"/>
                <a:tab pos="5591175" algn="l"/>
                <a:tab pos="6040438" algn="l"/>
                <a:tab pos="6489700" algn="l"/>
                <a:tab pos="6938963" algn="l"/>
                <a:tab pos="7388225" algn="l"/>
                <a:tab pos="7837488" algn="l"/>
                <a:tab pos="8286750" algn="l"/>
                <a:tab pos="8736013" algn="l"/>
                <a:tab pos="91852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201613" algn="l"/>
                <a:tab pos="649288" algn="l"/>
                <a:tab pos="1098550" algn="l"/>
                <a:tab pos="1547813" algn="l"/>
                <a:tab pos="1997075" algn="l"/>
                <a:tab pos="2446338" algn="l"/>
                <a:tab pos="2895600" algn="l"/>
                <a:tab pos="3344863" algn="l"/>
                <a:tab pos="3794125" algn="l"/>
                <a:tab pos="4243388" algn="l"/>
                <a:tab pos="4692650" algn="l"/>
                <a:tab pos="5141913" algn="l"/>
                <a:tab pos="5591175" algn="l"/>
                <a:tab pos="6040438" algn="l"/>
                <a:tab pos="6489700" algn="l"/>
                <a:tab pos="6938963" algn="l"/>
                <a:tab pos="7388225" algn="l"/>
                <a:tab pos="7837488" algn="l"/>
                <a:tab pos="8286750" algn="l"/>
                <a:tab pos="8736013" algn="l"/>
                <a:tab pos="91852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201613" algn="l"/>
                <a:tab pos="649288" algn="l"/>
                <a:tab pos="1098550" algn="l"/>
                <a:tab pos="1547813" algn="l"/>
                <a:tab pos="1997075" algn="l"/>
                <a:tab pos="2446338" algn="l"/>
                <a:tab pos="2895600" algn="l"/>
                <a:tab pos="3344863" algn="l"/>
                <a:tab pos="3794125" algn="l"/>
                <a:tab pos="4243388" algn="l"/>
                <a:tab pos="4692650" algn="l"/>
                <a:tab pos="5141913" algn="l"/>
                <a:tab pos="5591175" algn="l"/>
                <a:tab pos="6040438" algn="l"/>
                <a:tab pos="6489700" algn="l"/>
                <a:tab pos="6938963" algn="l"/>
                <a:tab pos="7388225" algn="l"/>
                <a:tab pos="7837488" algn="l"/>
                <a:tab pos="8286750" algn="l"/>
                <a:tab pos="8736013" algn="l"/>
                <a:tab pos="91852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201613" algn="l"/>
                <a:tab pos="649288" algn="l"/>
                <a:tab pos="1098550" algn="l"/>
                <a:tab pos="1547813" algn="l"/>
                <a:tab pos="1997075" algn="l"/>
                <a:tab pos="2446338" algn="l"/>
                <a:tab pos="2895600" algn="l"/>
                <a:tab pos="3344863" algn="l"/>
                <a:tab pos="3794125" algn="l"/>
                <a:tab pos="4243388" algn="l"/>
                <a:tab pos="4692650" algn="l"/>
                <a:tab pos="5141913" algn="l"/>
                <a:tab pos="5591175" algn="l"/>
                <a:tab pos="6040438" algn="l"/>
                <a:tab pos="6489700" algn="l"/>
                <a:tab pos="6938963" algn="l"/>
                <a:tab pos="7388225" algn="l"/>
                <a:tab pos="7837488" algn="l"/>
                <a:tab pos="8286750" algn="l"/>
                <a:tab pos="8736013" algn="l"/>
                <a:tab pos="91852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201613" algn="l"/>
                <a:tab pos="649288" algn="l"/>
                <a:tab pos="1098550" algn="l"/>
                <a:tab pos="1547813" algn="l"/>
                <a:tab pos="1997075" algn="l"/>
                <a:tab pos="2446338" algn="l"/>
                <a:tab pos="2895600" algn="l"/>
                <a:tab pos="3344863" algn="l"/>
                <a:tab pos="3794125" algn="l"/>
                <a:tab pos="4243388" algn="l"/>
                <a:tab pos="4692650" algn="l"/>
                <a:tab pos="5141913" algn="l"/>
                <a:tab pos="5591175" algn="l"/>
                <a:tab pos="6040438" algn="l"/>
                <a:tab pos="6489700" algn="l"/>
                <a:tab pos="6938963" algn="l"/>
                <a:tab pos="7388225" algn="l"/>
                <a:tab pos="7837488" algn="l"/>
                <a:tab pos="8286750" algn="l"/>
                <a:tab pos="8736013" algn="l"/>
                <a:tab pos="91852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1613" algn="l"/>
                <a:tab pos="649288" algn="l"/>
                <a:tab pos="1098550" algn="l"/>
                <a:tab pos="1547813" algn="l"/>
                <a:tab pos="1997075" algn="l"/>
                <a:tab pos="2446338" algn="l"/>
                <a:tab pos="2895600" algn="l"/>
                <a:tab pos="3344863" algn="l"/>
                <a:tab pos="3794125" algn="l"/>
                <a:tab pos="4243388" algn="l"/>
                <a:tab pos="4692650" algn="l"/>
                <a:tab pos="5141913" algn="l"/>
                <a:tab pos="5591175" algn="l"/>
                <a:tab pos="6040438" algn="l"/>
                <a:tab pos="6489700" algn="l"/>
                <a:tab pos="6938963" algn="l"/>
                <a:tab pos="7388225" algn="l"/>
                <a:tab pos="7837488" algn="l"/>
                <a:tab pos="8286750" algn="l"/>
                <a:tab pos="8736013" algn="l"/>
                <a:tab pos="91852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1613" algn="l"/>
                <a:tab pos="649288" algn="l"/>
                <a:tab pos="1098550" algn="l"/>
                <a:tab pos="1547813" algn="l"/>
                <a:tab pos="1997075" algn="l"/>
                <a:tab pos="2446338" algn="l"/>
                <a:tab pos="2895600" algn="l"/>
                <a:tab pos="3344863" algn="l"/>
                <a:tab pos="3794125" algn="l"/>
                <a:tab pos="4243388" algn="l"/>
                <a:tab pos="4692650" algn="l"/>
                <a:tab pos="5141913" algn="l"/>
                <a:tab pos="5591175" algn="l"/>
                <a:tab pos="6040438" algn="l"/>
                <a:tab pos="6489700" algn="l"/>
                <a:tab pos="6938963" algn="l"/>
                <a:tab pos="7388225" algn="l"/>
                <a:tab pos="7837488" algn="l"/>
                <a:tab pos="8286750" algn="l"/>
                <a:tab pos="8736013" algn="l"/>
                <a:tab pos="91852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1613" algn="l"/>
                <a:tab pos="649288" algn="l"/>
                <a:tab pos="1098550" algn="l"/>
                <a:tab pos="1547813" algn="l"/>
                <a:tab pos="1997075" algn="l"/>
                <a:tab pos="2446338" algn="l"/>
                <a:tab pos="2895600" algn="l"/>
                <a:tab pos="3344863" algn="l"/>
                <a:tab pos="3794125" algn="l"/>
                <a:tab pos="4243388" algn="l"/>
                <a:tab pos="4692650" algn="l"/>
                <a:tab pos="5141913" algn="l"/>
                <a:tab pos="5591175" algn="l"/>
                <a:tab pos="6040438" algn="l"/>
                <a:tab pos="6489700" algn="l"/>
                <a:tab pos="6938963" algn="l"/>
                <a:tab pos="7388225" algn="l"/>
                <a:tab pos="7837488" algn="l"/>
                <a:tab pos="8286750" algn="l"/>
                <a:tab pos="8736013" algn="l"/>
                <a:tab pos="91852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1613" algn="l"/>
                <a:tab pos="649288" algn="l"/>
                <a:tab pos="1098550" algn="l"/>
                <a:tab pos="1547813" algn="l"/>
                <a:tab pos="1997075" algn="l"/>
                <a:tab pos="2446338" algn="l"/>
                <a:tab pos="2895600" algn="l"/>
                <a:tab pos="3344863" algn="l"/>
                <a:tab pos="3794125" algn="l"/>
                <a:tab pos="4243388" algn="l"/>
                <a:tab pos="4692650" algn="l"/>
                <a:tab pos="5141913" algn="l"/>
                <a:tab pos="5591175" algn="l"/>
                <a:tab pos="6040438" algn="l"/>
                <a:tab pos="6489700" algn="l"/>
                <a:tab pos="6938963" algn="l"/>
                <a:tab pos="7388225" algn="l"/>
                <a:tab pos="7837488" algn="l"/>
                <a:tab pos="8286750" algn="l"/>
                <a:tab pos="8736013" algn="l"/>
                <a:tab pos="91852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2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Intodruction</a:t>
            </a: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to the Document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1.1  Purpose of the Product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1.2  Scope of the Product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1.3  Acronyms, Abbreviations, Definitions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1.4  References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1.5  Outline of the rest of the SRS</a:t>
            </a:r>
          </a:p>
          <a:p>
            <a:pPr eaLnBrk="1" hangingPunct="1">
              <a:lnSpc>
                <a:spcPct val="90000"/>
              </a:lnSpc>
              <a:spcBef>
                <a:spcPts val="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General Description of Product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2.1  Context of Product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2.2  Product Functions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2.3  User Characteristics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2.4  Constraints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2.5  Assumptions and Dependencies</a:t>
            </a:r>
          </a:p>
          <a:p>
            <a:pPr eaLnBrk="1" hangingPunct="1">
              <a:lnSpc>
                <a:spcPct val="90000"/>
              </a:lnSpc>
              <a:spcBef>
                <a:spcPts val="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Specific Requirements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3.1  External Interface Requirements</a:t>
            </a:r>
          </a:p>
          <a:p>
            <a:pPr marL="1784350" indent="-1250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3.1.1  User Interfaces</a:t>
            </a:r>
          </a:p>
          <a:p>
            <a:pPr marL="1784350" indent="-1250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3.1.2  Hardware Interfaces</a:t>
            </a:r>
          </a:p>
          <a:p>
            <a:pPr marL="1784350" indent="-1250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3.1.3  Software Interfaces</a:t>
            </a:r>
          </a:p>
          <a:p>
            <a:pPr marL="1784350" indent="-1250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3.1.4  Communications Interfaces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3.2  Functional Requirements</a:t>
            </a:r>
          </a:p>
          <a:p>
            <a:pPr marL="1784350" indent="-1250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3.2.1  Class 1</a:t>
            </a:r>
          </a:p>
          <a:p>
            <a:pPr marL="1784350" indent="-1250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3.2.2  Class 2</a:t>
            </a:r>
          </a:p>
          <a:p>
            <a:pPr marL="1784350" indent="-1250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…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3.3  Performance Requirements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3.4  Design Constraints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3.5  Quality Requirements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3.6  Other Requirements</a:t>
            </a:r>
          </a:p>
          <a:p>
            <a:pPr eaLnBrk="1" hangingPunct="1">
              <a:lnSpc>
                <a:spcPct val="90000"/>
              </a:lnSpc>
              <a:spcBef>
                <a:spcPts val="2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/>
            </a:pPr>
            <a:r>
              <a:rPr lang="en-US" altLang="zh-TW" sz="1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Appendices</a:t>
            </a:r>
          </a:p>
          <a:p>
            <a:pPr marL="685800" indent="-107950" eaLnBrk="1" hangingPunct="1">
              <a:spcBef>
                <a:spcPts val="225"/>
              </a:spcBef>
              <a:buSzPct val="100000"/>
              <a:defRPr/>
            </a:pPr>
            <a:endParaRPr lang="en-US" altLang="zh-TW" sz="11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ts val="588"/>
              </a:spcBef>
              <a:buSzPct val="100000"/>
              <a:defRPr/>
            </a:pPr>
            <a:endParaRPr lang="en-US" altLang="zh-TW" sz="11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Requirements Specification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14CD3-FDA4-4A56-8D3B-536F60BD3E4C}" type="slidenum">
              <a:rPr lang="en-IN"/>
              <a:pPr>
                <a:defRPr/>
              </a:pPr>
              <a:t>7</a:t>
            </a:fld>
            <a:endParaRPr lang="en-IN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12" y="1000125"/>
            <a:ext cx="6705376" cy="572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Summary</a:t>
            </a:r>
            <a:r>
              <a:rPr lang="en-US" altLang="zh-TW" sz="4100" dirty="0" smtClean="0">
                <a:solidFill>
                  <a:srgbClr val="376092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7FA8C-B636-4013-AF3F-E69E97BEC92A}" type="slidenum">
              <a:rPr lang="en-IN"/>
              <a:pPr>
                <a:defRPr/>
              </a:pPr>
              <a:t>8</a:t>
            </a:fld>
            <a:endParaRPr lang="en-IN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457200" y="981075"/>
            <a:ext cx="8229600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formality and format of a specification varies with the size and the complexity of the software to be built</a:t>
            </a:r>
          </a:p>
          <a:p>
            <a:pPr algn="just"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format is a standard that is specified by working groups and engineering bodies</a:t>
            </a:r>
          </a:p>
          <a:p>
            <a:pPr algn="just" eaLnBrk="1" hangingPunct="1">
              <a:spcBef>
                <a:spcPts val="588"/>
              </a:spcBef>
              <a:buSzPct val="100000"/>
            </a:pPr>
            <a:endParaRPr lang="en-US" altLang="zh-TW" sz="2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Requirements must be well documented, clear, un ambiguous and complete when specified</a:t>
            </a:r>
            <a:endParaRPr lang="en-US" altLang="zh-TW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UAS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_Session0.ppt [Compatibility Mode]" id="{E628EF68-E4C5-4CC1-A740-52E50FE20EC7}" vid="{3EA67680-B267-4512-AF58-11C60C7742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353</Words>
  <Application>Microsoft Office PowerPoint</Application>
  <PresentationFormat>On-screen Show (4:3)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DejaVu Sans</vt:lpstr>
      <vt:lpstr>Droid Sans Fallback</vt:lpstr>
      <vt:lpstr>新細明體</vt:lpstr>
      <vt:lpstr>Times New Roman</vt:lpstr>
      <vt:lpstr>RUAS_Template</vt:lpstr>
      <vt:lpstr>PowerPoint Presentation</vt:lpstr>
      <vt:lpstr>Lecture Objectives</vt:lpstr>
      <vt:lpstr>Lecture Contents</vt:lpstr>
      <vt:lpstr>Requirements Specification</vt:lpstr>
      <vt:lpstr>Requirements Specification - Steps Documenting Process</vt:lpstr>
      <vt:lpstr>IEEE Standard for SRS</vt:lpstr>
      <vt:lpstr>Requirements Specification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ELF File Format</dc:title>
  <dc:subject/>
  <dc:creator>shieyuan</dc:creator>
  <cp:keywords/>
  <dc:description/>
  <cp:lastModifiedBy>Sahana.P.Shankar</cp:lastModifiedBy>
  <cp:revision>65</cp:revision>
  <cp:lastPrinted>1601-01-01T00:00:00Z</cp:lastPrinted>
  <dcterms:created xsi:type="dcterms:W3CDTF">2001-11-07T07:26:19Z</dcterms:created>
  <dcterms:modified xsi:type="dcterms:W3CDTF">2019-01-11T05:26:51Z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NCTU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32</vt:i4>
  </property>
</Properties>
</file>