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85" r:id="rId2"/>
    <p:sldMasterId id="2147483698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64" r:id="rId2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87" d="100"/>
          <a:sy n="87" d="100"/>
        </p:scale>
        <p:origin x="1500" y="60"/>
      </p:cViewPr>
      <p:guideLst>
        <p:guide orient="horz" pos="2160"/>
        <p:guide pos="2880"/>
      </p:guideLst>
    </p:cSldViewPr>
  </p:slideViewPr>
  <p:outlineViewPr>
    <p:cViewPr varScale="1">
      <p:scale>
        <a:sx n="70" d="100"/>
        <a:sy n="7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7B5D4AB-053B-4BE4-8AF4-2986D67274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589248-623B-4E75-9CBA-604F7DDA6BE4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107A49-B637-4BB2-83CB-008337588D9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7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2F0D6F-6DF6-4E29-AD2A-6E7BE94508D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ACFAF-F3FC-4E7D-AF3C-4BF30BC4008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B43C99-8622-400D-B5B4-C2AACC34E8B4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546BD3-41AB-4BDB-9774-04F7096D127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C32FC4-8691-48D3-93B5-31EF91A9CAE3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5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27C14C-DAF5-427A-B097-7FEE3E64FE7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0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4FE772-F6E9-4E4D-861A-14ADE85F78F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0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EDDB-F23B-44FD-9AEC-3465A1B2058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9301D0-4E5E-47F7-916F-A1C269E1057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C643E6-F6DE-45AA-AD7A-0A5E7F86F634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644A787-2940-43A2-9AC3-764289821839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7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ECC4D5-F9F2-427F-8F17-3121059B77D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1E6B08-9F2A-476D-9AB1-81E2E14C61E4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799342-39F9-42DF-BDEB-D3FA98C585B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688D3D-9FA1-404E-BFC1-126DBFF6B86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4C843D-35E0-4091-B120-4251858CCCC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16360-92CD-4F67-B5C6-A924FCFA5D5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AF0433-3DD0-4671-A61C-445539F4CF4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C0B27F-E51E-45BA-89E6-6EE623A2366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53628-9F65-4686-86BD-402D02F3AE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21D15-AB53-40BE-8E75-5E679F34B87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2C781-0F1D-46B6-818C-A7756A1773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9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738E5-E1E2-4069-811D-68B4AB9A1F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3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03035-6752-47FD-8AC1-CA85E92072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8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EC116-DA97-4793-968F-0495E53A66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3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2A21-1598-4558-84D0-9D871815E2B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8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320C0-AE0E-45FB-B95E-6E96113A895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314B4-7CB1-4FBB-9C22-342F29FDD8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12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F935-4272-4222-8010-8D2145BE51F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0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197E-6734-4AA3-8A26-A0DE0F9E25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8683625" y="6308725"/>
            <a:ext cx="606425" cy="361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A12047-59F4-430E-A61A-BDE5A0285C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25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BE65-2606-458E-BCFE-CE9A2FD1E18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2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7B103-B6B8-45BF-912F-79139D5FE34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6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2EF0-9E05-48D2-95C0-640D401A0EC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16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12A7-5F32-4827-B259-953D7EF0E07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71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D1D4-C0E4-4444-8125-2772328FE1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01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157C-453A-4681-81EF-00A303DD5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5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D2B15-086C-4FC6-AF2A-D2E5572E83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2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A4E5-D9C3-4704-90F0-8A47D15F4C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47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64EA-08B9-4A52-ADF7-46B602E95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1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4B10D-DD6A-4643-96DC-04902FE8C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408F-14A8-4DED-A316-E9F6897EF3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45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6B15E-62BE-4356-810D-ED5906E28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17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CFB18-7F12-402A-9B91-7ECF38827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7508-C1A7-4398-8E7A-F753DCFAAE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17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0301-B3AC-4A36-B2BF-47B4F35CF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20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2F9E6-6B03-4A72-9174-2EA20205E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A5942-8776-4FCD-B05F-A363CDA4A9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A6B0F-51BA-4ED8-BB1B-A2E2F3217F0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FDFA4-11C9-4CE4-BD23-B2C7A507638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5DAE-5B95-487A-A317-D133C55B59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403C-402B-49FD-B26A-48DEB8560C8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0AE35-616E-4E81-8710-785FE73819F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15100" y="6654800"/>
            <a:ext cx="2343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©Ramaiah University of Applied Sciences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91575" y="6324600"/>
            <a:ext cx="350838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356600" y="6324600"/>
            <a:ext cx="1347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fld id="{FD6A5D69-B217-4613-8EEC-A407E33180C7}" type="slidenum">
              <a:rPr lang="en-IN" sz="22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>
                <a:buSzPct val="100000"/>
                <a:defRPr/>
              </a:pPr>
              <a:t>‹#›</a:t>
            </a:fld>
            <a:endParaRPr lang="en-IN" sz="2200" smtClean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5875" y="6654800"/>
            <a:ext cx="21161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Faculty of Engineering &amp; Technology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506A3DF8-FA9D-4099-84A6-D04F134D914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264275"/>
            <a:ext cx="3381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8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</a:t>
            </a:r>
            <a:r>
              <a:rPr lang="en-IN" sz="1015" dirty="0" err="1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Ramaiah</a:t>
            </a: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University of Applied Sciences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791575" y="6342063"/>
            <a:ext cx="323850" cy="363537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18295D-C390-4B72-A0A5-0B6D1D24D2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Ramaiah University of Applied Sciences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791575" y="6324600"/>
            <a:ext cx="349250" cy="531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8455025" y="6324600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4ABA9D-8005-4BF4-BDCD-F0103501F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331119" y="709612"/>
            <a:ext cx="6611938" cy="170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05</a:t>
            </a: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: Object Oriented Analysis and Design Through UML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CSC210A  Software Development Fundamentals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B. Tech. </a:t>
            </a:r>
            <a:r>
              <a:rPr lang="en-IN" sz="15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828800" y="3006725"/>
            <a:ext cx="56261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r>
              <a:rPr lang="en-IN" sz="2600" b="1">
                <a:solidFill>
                  <a:srgbClr val="8B8B8B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</a:p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B07E9B-7507-4128-AE5D-FCC95896E0A7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89088" y="3962400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algn="ctr" eaLnBrk="1"/>
            <a:r>
              <a:rPr lang="en-IN" sz="1800" smtClean="0">
                <a:solidFill>
                  <a:srgbClr val="0000CC"/>
                </a:solidFill>
                <a:latin typeface="Calibri" panose="020F0502020204030204" pitchFamily="34" charset="0"/>
              </a:rPr>
              <a:t>sahana.cs.et@msruas.ac.in</a:t>
            </a:r>
            <a:endParaRPr lang="en-IN" sz="1800" dirty="0" smtClean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 Supriya, M. S.</a:t>
            </a:r>
          </a:p>
          <a:p>
            <a:pPr algn="ctr" eaLnBrk="1"/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supriya.cs.et@msruas.ac.in</a:t>
            </a:r>
            <a:endParaRPr lang="en-IN" sz="1800" u="sng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OO Design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4025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Usually uses an OO requirements representation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8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System design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Identifies and represents objects and classes, plus details of each object’s attributes and behaviors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Also identifies interactions and relationships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8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Program design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Inserts computational features in the models and class library details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Considers nonfunctional requirements to enhance design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1603E-0749-4DBD-951E-C9D3DAF458FB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OO Coding and Testing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Coding</a:t>
            </a:r>
            <a:r>
              <a:rPr lang="en-US" altLang="zh-TW" sz="2800" dirty="0" smtClean="0"/>
              <a:t> proceeds by translating the models to an OO programming language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It is necessary to refine the hierarchical structures and make adjustments as the requirements grow and mature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8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Testing</a:t>
            </a:r>
            <a:r>
              <a:rPr lang="en-US" altLang="zh-TW" sz="2800" dirty="0" smtClean="0"/>
              <a:t> involves some of the same activities that are performed when testing any kind of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A2D510-FE00-46FF-BE40-34EEA038BC96}" type="slidenum">
              <a:rPr lang="en-IN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OO Coding and Testing (continued)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71985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Graphical representation of how the abstraction level relates to various types of tests that are performed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181600" cy="3592513"/>
          </a:xfrm>
          <a:prstGeom prst="rect">
            <a:avLst/>
          </a:prstGeom>
          <a:noFill/>
          <a:ln w="88920">
            <a:solidFill>
              <a:srgbClr val="FFFFFF"/>
            </a:solidFill>
            <a:miter lim="800000"/>
            <a:headEnd/>
            <a:tailEnd/>
          </a:ln>
          <a:effectLst>
            <a:outerShdw algn="ctr" rotWithShape="0">
              <a:srgbClr val="000000">
                <a:alpha val="4303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87D07-B007-40B3-9F0C-DA55C33D4B7D}" type="slidenum">
              <a:rPr lang="en-IN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8337" y="190500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Models 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71985" y="533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Model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simplification of reality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provides the blueprint of a system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Models may encompass 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General plan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Detailed plan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model may be</a:t>
            </a:r>
          </a:p>
          <a:p>
            <a:pPr marL="422275" indent="0"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Structural – emphasizes the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organisation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of the system</a:t>
            </a:r>
          </a:p>
          <a:p>
            <a:pPr marL="422275" indent="0"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Behavioural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- emphasizes the dynamics of the system</a:t>
            </a:r>
          </a:p>
          <a:p>
            <a:pPr algn="just" eaLnBrk="1" hangingPunct="1">
              <a:spcBef>
                <a:spcPts val="375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019E8-E1DC-43FA-A310-6D36E21BDFB6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Aims of Modelling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07720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Models help us to visualize a system as it is or as we want it be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Models permit us to specify the structure or behavior of the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Models give us a template that guides us in constructing a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Models document the decisions we have made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9F933-D34F-419B-B3C3-A853BA0EA70B}" type="slidenum">
              <a:rPr lang="en-IN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>
                <a:solidFill>
                  <a:srgbClr val="376092"/>
                </a:solidFill>
                <a:latin typeface="Calibri" panose="020F0502020204030204" pitchFamily="34" charset="0"/>
              </a:rPr>
              <a:t>Modelling 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22960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2275" indent="-419100"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88988" indent="-420688"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Two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ways to approach a model in software</a:t>
            </a:r>
          </a:p>
          <a:p>
            <a:pPr marL="314325" indent="-311150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Algorithmic perspective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main building blocks of all software is the </a:t>
            </a:r>
            <a:r>
              <a:rPr lang="en-US" altLang="zh-TW" sz="28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procedure or function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As requirements change and system grows, it turn out to be very hard to maintain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4325" indent="-311150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 oriented perspective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main building blocks of all software is </a:t>
            </a:r>
            <a:r>
              <a:rPr lang="en-US" altLang="zh-TW" sz="28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objects or classes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Every object has identity, state and behavior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612E3-3F7E-4FFA-A6A8-67F2775FDEDE}" type="slidenum">
              <a:rPr lang="en-IN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>
                <a:solidFill>
                  <a:srgbClr val="376092"/>
                </a:solidFill>
                <a:latin typeface="Calibri" panose="020F0502020204030204" pitchFamily="34" charset="0"/>
              </a:rPr>
              <a:t>Unified Modelling Language (UML)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21050"/>
            <a:ext cx="82296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Unified Modelling Language (UML) 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family of graphical notations, that help in describing and designing software systems, particularly software systems built using the object-oriented (OO) style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is a very expressive language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Addresses all the views needed to develop and then deploy such systems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is process independent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61B42-37BD-4481-BA73-461DE7AA27D6}" type="slidenum">
              <a:rPr lang="en-IN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>
                <a:solidFill>
                  <a:srgbClr val="376092"/>
                </a:solidFill>
                <a:latin typeface="Calibri" panose="020F0502020204030204" pitchFamily="34" charset="0"/>
              </a:rPr>
              <a:t>Unified Modelling Language (UML)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2296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Three Amigos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Grady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Booch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Ivar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Jacobson, and Jim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Rumbaugh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notation was first formed in the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Booch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/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Rumbaugh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Unified Method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is relatively open standard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is controlled by the Object Management Group (OMG), an open consortium of companies</a:t>
            </a: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(OMG is best known for CORBA)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is appropriate for modelling systems like</a:t>
            </a:r>
          </a:p>
          <a:p>
            <a:pPr lvl="1" algn="just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Enterprise information systems, Web-based applications, Hard real time embedded systems, Defense/aerospace, Medical electronics, Banking, etc.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A98C-E8E8-4F69-BC83-999985E0F7F4}" type="slidenum">
              <a:rPr lang="en-IN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>
                <a:solidFill>
                  <a:srgbClr val="376092"/>
                </a:solidFill>
                <a:latin typeface="Calibri" panose="020F0502020204030204" pitchFamily="34" charset="0"/>
              </a:rPr>
              <a:t>Unified Modelling Language (UML)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8788" y="806450"/>
            <a:ext cx="8229600" cy="4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zh-TW" sz="2200" dirty="0" smtClean="0"/>
              <a:t>UML is a language for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Visualizing 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600" dirty="0" smtClean="0"/>
              <a:t>UML models things graphically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Specifying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600" dirty="0" smtClean="0"/>
              <a:t>Building models that are precise, unambiguous, and complete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Constructing 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600" dirty="0" smtClean="0"/>
              <a:t>Its models can be directly connected to a variety of programming languages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Documenting 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600" dirty="0" smtClean="0"/>
              <a:t>UML addresses the documentation of a system architecture, expresses requirements and tests, models the activities of project planning and release management, etc.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1CBC7-C2F6-47C1-8220-8C7F959C9639}" type="slidenum">
              <a:rPr lang="en-IN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Building Blocks of the UML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88988" indent="-42068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UML encompasses </a:t>
            </a: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three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kinds of building blocks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Things/Elements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Abstractions that are first class citizens in a model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Relationships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Tie things together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Diagrams 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Groups interesting collections of things</a:t>
            </a:r>
          </a:p>
          <a:p>
            <a:pPr marL="422275" indent="0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685800" indent="-260350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07767A-4690-4B26-A477-D5CA059ABEFF}" type="slidenum">
              <a:rPr lang="en-IN"/>
              <a:pPr>
                <a:defRPr/>
              </a:pPr>
              <a:t>19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</a:t>
            </a: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At the end of this lecture, student will be able to 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Explain the concepts of object oriented modeling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Discuss objects, classes and methods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Identify the advantages of object modelling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Identify </a:t>
            </a:r>
            <a:r>
              <a:rPr lang="en-US" altLang="zh-TW" sz="1900" dirty="0"/>
              <a:t>the basic building blocks of UML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endParaRPr lang="en-US" altLang="zh-TW" sz="19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908FF-83E2-4D09-AEF0-59FE1B339114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2179" y="38100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2179" y="609600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/>
              <a:t>Models are </a:t>
            </a:r>
            <a:r>
              <a:rPr lang="en-US" altLang="zh-TW" sz="2800" dirty="0"/>
              <a:t>a simplification of </a:t>
            </a:r>
            <a:r>
              <a:rPr lang="en-US" altLang="zh-TW" sz="2800" dirty="0" smtClean="0"/>
              <a:t>reality</a:t>
            </a:r>
          </a:p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 marL="314325" lvl="1" indent="-314325"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/>
              <a:t>They provide </a:t>
            </a:r>
            <a:r>
              <a:rPr lang="en-US" altLang="zh-TW" sz="2800" dirty="0"/>
              <a:t>the blueprint of a </a:t>
            </a:r>
            <a:r>
              <a:rPr lang="en-US" altLang="zh-TW" sz="2800" dirty="0" smtClean="0"/>
              <a:t>system</a:t>
            </a:r>
          </a:p>
          <a:p>
            <a:pPr marL="314325" lvl="1" indent="-314325"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dirty="0"/>
              <a:t>Models may encompass </a:t>
            </a:r>
            <a:r>
              <a:rPr lang="en-US" altLang="zh-TW" sz="2800" dirty="0" smtClean="0"/>
              <a:t>general plans or detailed plans</a:t>
            </a:r>
          </a:p>
          <a:p>
            <a:pPr algn="just" eaLnBrk="1" hangingPunct="1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Object-oriented analysis </a:t>
            </a:r>
            <a:r>
              <a:rPr lang="en-US" altLang="zh-TW" sz="2800" dirty="0" smtClean="0"/>
              <a:t>and design (OOAD) is a software engineering approach that models a system as a group of interacting objects.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UML is a language for visualizing, specifying, constructing and documenting artifacts of software-intensive systems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smtClean="0">
                <a:solidFill>
                  <a:srgbClr val="376092"/>
                </a:solidFill>
                <a:latin typeface="Calibri" panose="020F0502020204030204" pitchFamily="34" charset="0"/>
              </a:rPr>
              <a:t>Lecture Topics</a:t>
            </a:r>
            <a:endParaRPr lang="en-US" altLang="zh-TW" sz="3600" noProof="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Object orientation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Basic building blocks of Unified Modeling Language (UML)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Things/Elements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Relationships 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Structural diagrams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Behavioral diagrams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2EE57-7C2D-49BD-8CF2-89DFFDE66E6C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3"/>
            <a:ext cx="8212138" cy="7588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OO Design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03338"/>
            <a:ext cx="8212138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Object oriented methodologies are the most popular and sophisticated design methodologies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8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 design is </a:t>
            </a:r>
            <a:r>
              <a:rPr lang="en-US" altLang="zh-TW" sz="2800" b="1" dirty="0" smtClean="0"/>
              <a:t>object oriented </a:t>
            </a:r>
            <a:r>
              <a:rPr lang="en-US" altLang="zh-TW" sz="2800" dirty="0" smtClean="0"/>
              <a:t>if it decomposes a system into a collection of runtime components called objects that encapsulate data and functionality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Objects are uniquely </a:t>
            </a:r>
            <a:r>
              <a:rPr lang="en-US" altLang="zh-TW" sz="2800" b="1" dirty="0" smtClean="0"/>
              <a:t>identifiable </a:t>
            </a:r>
            <a:r>
              <a:rPr lang="en-US" altLang="zh-TW" sz="2800" dirty="0" smtClean="0"/>
              <a:t>runtime entities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Objects can be designated as the target of a message or request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The implementation of an object can be reused and extended via </a:t>
            </a:r>
            <a:r>
              <a:rPr lang="en-US" altLang="zh-TW" sz="2800" b="1" dirty="0" smtClean="0"/>
              <a:t>inheritance</a:t>
            </a:r>
            <a:endParaRPr lang="en-US" altLang="zh-TW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A67426-9048-42FF-94DC-922F32D802C6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3"/>
            <a:ext cx="8212138" cy="7588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Terminology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271493"/>
            <a:ext cx="8212138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Objects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runtime structure of an OO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A collection of data plus all operations for creating, reading, altering, and destroying those data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Objects can have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attributes (such as color, size, location)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operations or behaviors (such as takeoff, land, repair)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Class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Group of objects that have attributes and behaviors in common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Each object is an instance of a class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Method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A specific implementation of an operation for a certain class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b="1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684A6-6F60-4472-B9F4-F3714D41F9E5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Objects and Classes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Examples of objects grouped into classes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200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162175"/>
            <a:ext cx="5562600" cy="3929063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689E6-6645-4D0B-BAAE-58EC796B4F72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Objects and Classes (continued)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We can represent a class using a box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Box represents</a:t>
            </a:r>
          </a:p>
          <a:p>
            <a:pPr lvl="1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object’s name</a:t>
            </a:r>
          </a:p>
          <a:p>
            <a:pPr lvl="1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attributes</a:t>
            </a:r>
          </a:p>
          <a:p>
            <a:pPr lvl="1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behavio</a:t>
            </a:r>
            <a:r>
              <a:rPr lang="en-US" altLang="zh-TW" sz="2100" dirty="0" smtClean="0"/>
              <a:t>rs</a:t>
            </a:r>
            <a:endParaRPr lang="en-US" altLang="zh-TW" sz="2100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092325"/>
            <a:ext cx="4443412" cy="3587750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D233D-0393-4181-A8D6-523998858610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The OO Development Process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Describing classes using OO representation requires three perspectives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b="1" i="1" dirty="0" smtClean="0"/>
              <a:t>Static views</a:t>
            </a:r>
            <a:r>
              <a:rPr lang="en-US" altLang="zh-TW" sz="2800" dirty="0" smtClean="0"/>
              <a:t>: descriptions of the object, attributes, behaviors, and relationships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b="1" i="1" dirty="0" smtClean="0"/>
              <a:t>Dynamic views</a:t>
            </a:r>
            <a:r>
              <a:rPr lang="en-US" altLang="zh-TW" sz="2800" dirty="0" smtClean="0"/>
              <a:t>: describe communication, control/timing, and the state and changes in state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b="1" i="1" dirty="0" smtClean="0"/>
              <a:t>Restrictions</a:t>
            </a:r>
            <a:r>
              <a:rPr lang="en-US" altLang="zh-TW" sz="2800" dirty="0" smtClean="0"/>
              <a:t>: describe constraints on the structure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212ED-95AE-4F11-B85B-FC20BD8A9AB6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OO Requirements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Usually done in user’s language and discusses the concepts and scenarios likely in the application domain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 concepts include information services and responsibilities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Domain knowledge enables the developers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to understand the context in which the system will be used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to describe the requirements in a way that the user will understand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F308BD-E7CE-4A39-9FA0-CD996DA6B56F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Session0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2490CE50-553F-44F8-A3E6-1E72B88BD0A9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DD7A0AC2-A136-4650-98BE-BD174426471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916</Words>
  <Application>Microsoft Office PowerPoint</Application>
  <PresentationFormat>On-screen Show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DejaVu Sans</vt:lpstr>
      <vt:lpstr>Droid Sans Fallback</vt:lpstr>
      <vt:lpstr>新細明體</vt:lpstr>
      <vt:lpstr>Times New Roman</vt:lpstr>
      <vt:lpstr>Office Theme</vt:lpstr>
      <vt:lpstr>00_Session0</vt:lpstr>
      <vt:lpstr>1_Office Theme</vt:lpstr>
      <vt:lpstr>PowerPoint Presentation</vt:lpstr>
      <vt:lpstr>Lecture Objectives</vt:lpstr>
      <vt:lpstr>Lecture Topics</vt:lpstr>
      <vt:lpstr>OO Design</vt:lpstr>
      <vt:lpstr>Terminology</vt:lpstr>
      <vt:lpstr>Objects and Classes</vt:lpstr>
      <vt:lpstr>Objects and Classes (continued)</vt:lpstr>
      <vt:lpstr>The OO Development Process</vt:lpstr>
      <vt:lpstr>OO Requirements</vt:lpstr>
      <vt:lpstr>OO Design</vt:lpstr>
      <vt:lpstr>OO Coding and Testing</vt:lpstr>
      <vt:lpstr>OO Coding and Testing (continued)</vt:lpstr>
      <vt:lpstr>Models </vt:lpstr>
      <vt:lpstr>Aims of Modelling</vt:lpstr>
      <vt:lpstr>Modelling </vt:lpstr>
      <vt:lpstr>Unified Modelling Language (UML)</vt:lpstr>
      <vt:lpstr>Unified Modelling Language (UML)</vt:lpstr>
      <vt:lpstr>Unified Modelling Language (UML)</vt:lpstr>
      <vt:lpstr>Building Blocks of the UML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83</cp:revision>
  <cp:lastPrinted>1601-01-01T00:00:00Z</cp:lastPrinted>
  <dcterms:created xsi:type="dcterms:W3CDTF">2001-11-07T07:26:19Z</dcterms:created>
  <dcterms:modified xsi:type="dcterms:W3CDTF">2019-01-11T05:27:37Z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110</vt:i4>
  </property>
</Properties>
</file>