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85" r:id="rId2"/>
    <p:sldMasterId id="2147483698" r:id="rId3"/>
  </p:sldMasterIdLst>
  <p:notesMasterIdLst>
    <p:notesMasterId r:id="rId24"/>
  </p:notesMasterIdLst>
  <p:sldIdLst>
    <p:sldId id="256" r:id="rId4"/>
    <p:sldId id="257" r:id="rId5"/>
    <p:sldId id="25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64" r:id="rId22"/>
    <p:sldId id="365" r:id="rId2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6F20229-0C4E-49E8-B5FD-302470107E0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642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7FD2DB-34A3-46D3-AA79-1F891EFA35B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67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F93B65-3A4B-4BBC-83E6-4D8219A8459F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0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E0891B-DC54-4E1C-8C2B-C0A3D6DDDB9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17D946-AB8C-451C-8956-D136C945CF7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F77008-48F8-4804-8776-CD8ECF00C792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4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047FE1-501E-42DB-952A-F4BF0BFAB81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960F7F-CEE4-48C9-8D2B-E295D5408AD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9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92AD20-9784-425A-9F7B-B58319B81E2A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5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7843D3-C71E-48DA-9CBE-E8EE194A6997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6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166C96-8362-4C65-AD75-9E9E86216EB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4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B4D20B-2724-4875-AE87-4B5008DFAD8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B5F930-9007-4BFD-BBDE-F9F5E1997A06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spcBef>
                <a:spcPct val="0"/>
              </a:spcBef>
              <a:buClrTx/>
              <a:buFontTx/>
              <a:buNone/>
            </a:pPr>
            <a:fld id="{270EC4F6-FDFC-4033-AD10-A70C899E8BE9}" type="slidenum">
              <a:rPr lang="en-IN"/>
              <a:pPr algn="r" eaLnBrk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56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B4D20B-2724-4875-AE87-4B5008DFAD8C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1ED6CA-504C-4411-96F9-22D71C767181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63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4F41EB-0148-4888-AB36-D4BE0E5AA26D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773D8B-31E2-4860-87A0-DD381391495B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6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81491F-3168-433D-A2E3-160C36004D4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ED593B-C0F8-4051-9514-0A6D3938F4BE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2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EE3574-86F6-4748-85EE-E851CD4FACB8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DE61AA-8A0D-4D21-8F27-C924E2996769}" type="slidenum">
              <a:rPr lang="en-IN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sz="1400" smtClean="0">
              <a:ea typeface="新細明體" panose="02020500000000000000" pitchFamily="18" charset="-12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DCAA-0DBF-4010-8317-EB1E776706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1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7EC8C-4211-403E-8C13-DD27B947061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5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274638"/>
            <a:ext cx="2055812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8213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D6E7-7C7A-4D1B-A0F6-7288928AAEA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5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6ADAD-6106-49A0-9D75-62CF12E8429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38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D748E-03C2-4C08-9D84-EB339914A67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07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588BE-5B14-438E-967B-E80DAE36109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9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DE91F-4C84-42CD-B296-2FAD070ACA2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87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F7EE-BCC1-41EB-94FD-BE1A59F4375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C2A1-48A6-47A6-80C2-049E4A8AFDE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05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E99D5-1731-4E9A-B74B-55264635F2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5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3D781-E303-4422-B4E0-2C6DB4A4B21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xfrm>
            <a:off x="8683625" y="6308725"/>
            <a:ext cx="606425" cy="361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7F9E02E-8A0D-4AE4-AB90-E33D0134C3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431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139DF-C4C4-4C36-A60B-E28840E245A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3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E6723-3E37-4274-880D-C33309BFA9F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2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3B677-98C4-425D-A40E-ED6DB0CE720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80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69225" cy="146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2D91-27B2-44CD-909A-5C21F88C05D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998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17" y="1122363"/>
            <a:ext cx="6858366" cy="2387600"/>
          </a:xfrm>
        </p:spPr>
        <p:txBody>
          <a:bodyPr anchor="b"/>
          <a:lstStyle>
            <a:lvl1pPr algn="ctr"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817" y="3602038"/>
            <a:ext cx="6858366" cy="1655762"/>
          </a:xfrm>
        </p:spPr>
        <p:txBody>
          <a:bodyPr/>
          <a:lstStyle>
            <a:lvl1pPr marL="0" indent="0" algn="ctr">
              <a:buNone/>
              <a:defRPr sz="2215"/>
            </a:lvl1pPr>
            <a:lvl2pPr marL="421950" indent="0" algn="ctr">
              <a:buNone/>
              <a:defRPr sz="1846"/>
            </a:lvl2pPr>
            <a:lvl3pPr marL="843900" indent="0" algn="ctr">
              <a:buNone/>
              <a:defRPr sz="1661"/>
            </a:lvl3pPr>
            <a:lvl4pPr marL="1265850" indent="0" algn="ctr">
              <a:buNone/>
              <a:defRPr sz="1477"/>
            </a:lvl4pPr>
            <a:lvl5pPr marL="1687800" indent="0" algn="ctr">
              <a:buNone/>
              <a:defRPr sz="1477"/>
            </a:lvl5pPr>
            <a:lvl6pPr marL="2109749" indent="0" algn="ctr">
              <a:buNone/>
              <a:defRPr sz="1477"/>
            </a:lvl6pPr>
            <a:lvl7pPr marL="2531699" indent="0" algn="ctr">
              <a:buNone/>
              <a:defRPr sz="1477"/>
            </a:lvl7pPr>
            <a:lvl8pPr marL="2953649" indent="0" algn="ctr">
              <a:buNone/>
              <a:defRPr sz="1477"/>
            </a:lvl8pPr>
            <a:lvl9pPr marL="3375599" indent="0" algn="ctr">
              <a:buNone/>
              <a:defRPr sz="1477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02ADE-C6C1-4814-AEA5-3BCAA2062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30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705D9-04DB-4D8A-BE45-FA592FF884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0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54" y="1709739"/>
            <a:ext cx="7886902" cy="2852737"/>
          </a:xfrm>
        </p:spPr>
        <p:txBody>
          <a:bodyPr anchor="b"/>
          <a:lstStyle>
            <a:lvl1pPr>
              <a:defRPr sz="553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154" y="4589464"/>
            <a:ext cx="7886902" cy="1500187"/>
          </a:xfrm>
        </p:spPr>
        <p:txBody>
          <a:bodyPr/>
          <a:lstStyle>
            <a:lvl1pPr marL="0" indent="0">
              <a:buNone/>
              <a:defRPr sz="2215"/>
            </a:lvl1pPr>
            <a:lvl2pPr marL="421950" indent="0">
              <a:buNone/>
              <a:defRPr sz="1846"/>
            </a:lvl2pPr>
            <a:lvl3pPr marL="843900" indent="0">
              <a:buNone/>
              <a:defRPr sz="1661"/>
            </a:lvl3pPr>
            <a:lvl4pPr marL="1265850" indent="0">
              <a:buNone/>
              <a:defRPr sz="1477"/>
            </a:lvl4pPr>
            <a:lvl5pPr marL="1687800" indent="0">
              <a:buNone/>
              <a:defRPr sz="1477"/>
            </a:lvl5pPr>
            <a:lvl6pPr marL="2109749" indent="0">
              <a:buNone/>
              <a:defRPr sz="1477"/>
            </a:lvl6pPr>
            <a:lvl7pPr marL="2531699" indent="0">
              <a:buNone/>
              <a:defRPr sz="1477"/>
            </a:lvl7pPr>
            <a:lvl8pPr marL="2953649" indent="0">
              <a:buNone/>
              <a:defRPr sz="1477"/>
            </a:lvl8pPr>
            <a:lvl9pPr marL="3375599" indent="0">
              <a:buNone/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10B8-7019-4AF7-88B1-3BA3E5124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27" y="1604964"/>
            <a:ext cx="4040883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64" y="1604964"/>
            <a:ext cx="4042349" cy="3971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5D6E-830E-4860-BDEF-79993563A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64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5" y="365126"/>
            <a:ext cx="788690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15" y="1681163"/>
            <a:ext cx="3867995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15" y="2505075"/>
            <a:ext cx="386799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873" y="1681163"/>
            <a:ext cx="3887043" cy="82391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1950" indent="0">
              <a:buNone/>
              <a:defRPr sz="1846" b="1"/>
            </a:lvl2pPr>
            <a:lvl3pPr marL="843900" indent="0">
              <a:buNone/>
              <a:defRPr sz="1661" b="1"/>
            </a:lvl3pPr>
            <a:lvl4pPr marL="1265850" indent="0">
              <a:buNone/>
              <a:defRPr sz="1477" b="1"/>
            </a:lvl4pPr>
            <a:lvl5pPr marL="1687800" indent="0">
              <a:buNone/>
              <a:defRPr sz="1477" b="1"/>
            </a:lvl5pPr>
            <a:lvl6pPr marL="2109749" indent="0">
              <a:buNone/>
              <a:defRPr sz="1477" b="1"/>
            </a:lvl6pPr>
            <a:lvl7pPr marL="2531699" indent="0">
              <a:buNone/>
              <a:defRPr sz="1477" b="1"/>
            </a:lvl7pPr>
            <a:lvl8pPr marL="2953649" indent="0">
              <a:buNone/>
              <a:defRPr sz="1477" b="1"/>
            </a:lvl8pPr>
            <a:lvl9pPr marL="3375599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873" y="2505075"/>
            <a:ext cx="388704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F225-F0F3-4E2B-A9EE-1A5F7C1751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0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5025A-3037-4230-8D1C-8222A59E0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8EB25-5083-4211-8E26-0F22676B61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295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F9CB-7008-4EFB-8572-25CE9B4CDE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50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>
              <a:defRPr sz="2953"/>
            </a:lvl1pPr>
            <a:lvl2pPr>
              <a:defRPr sz="2584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05DC-10D9-485C-9172-B0F0329D99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279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4" y="457200"/>
            <a:ext cx="2949347" cy="1600200"/>
          </a:xfrm>
        </p:spPr>
        <p:txBody>
          <a:bodyPr anchor="b"/>
          <a:lstStyle>
            <a:lvl1pPr>
              <a:defRPr sz="295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043" y="987426"/>
            <a:ext cx="4629873" cy="4873625"/>
          </a:xfrm>
        </p:spPr>
        <p:txBody>
          <a:bodyPr/>
          <a:lstStyle>
            <a:lvl1pPr marL="0" indent="0">
              <a:buNone/>
              <a:defRPr sz="2953"/>
            </a:lvl1pPr>
            <a:lvl2pPr marL="421950" indent="0">
              <a:buNone/>
              <a:defRPr sz="2584"/>
            </a:lvl2pPr>
            <a:lvl3pPr marL="843900" indent="0">
              <a:buNone/>
              <a:defRPr sz="2215"/>
            </a:lvl3pPr>
            <a:lvl4pPr marL="1265850" indent="0">
              <a:buNone/>
              <a:defRPr sz="1846"/>
            </a:lvl4pPr>
            <a:lvl5pPr marL="1687800" indent="0">
              <a:buNone/>
              <a:defRPr sz="1846"/>
            </a:lvl5pPr>
            <a:lvl6pPr marL="2109749" indent="0">
              <a:buNone/>
              <a:defRPr sz="1846"/>
            </a:lvl6pPr>
            <a:lvl7pPr marL="2531699" indent="0">
              <a:buNone/>
              <a:defRPr sz="1846"/>
            </a:lvl7pPr>
            <a:lvl8pPr marL="2953649" indent="0">
              <a:buNone/>
              <a:defRPr sz="1846"/>
            </a:lvl8pPr>
            <a:lvl9pPr marL="3375599" indent="0">
              <a:buNone/>
              <a:defRPr sz="1846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14" y="2057400"/>
            <a:ext cx="2949347" cy="3811588"/>
          </a:xfrm>
        </p:spPr>
        <p:txBody>
          <a:bodyPr/>
          <a:lstStyle>
            <a:lvl1pPr marL="0" indent="0">
              <a:buNone/>
              <a:defRPr sz="1477"/>
            </a:lvl1pPr>
            <a:lvl2pPr marL="421950" indent="0">
              <a:buNone/>
              <a:defRPr sz="1292"/>
            </a:lvl2pPr>
            <a:lvl3pPr marL="843900" indent="0">
              <a:buNone/>
              <a:defRPr sz="1107"/>
            </a:lvl3pPr>
            <a:lvl4pPr marL="1265850" indent="0">
              <a:buNone/>
              <a:defRPr sz="923"/>
            </a:lvl4pPr>
            <a:lvl5pPr marL="1687800" indent="0">
              <a:buNone/>
              <a:defRPr sz="923"/>
            </a:lvl5pPr>
            <a:lvl6pPr marL="2109749" indent="0">
              <a:buNone/>
              <a:defRPr sz="923"/>
            </a:lvl6pPr>
            <a:lvl7pPr marL="2531699" indent="0">
              <a:buNone/>
              <a:defRPr sz="923"/>
            </a:lvl7pPr>
            <a:lvl8pPr marL="2953649" indent="0">
              <a:buNone/>
              <a:defRPr sz="923"/>
            </a:lvl8pPr>
            <a:lvl9pPr marL="3375599" indent="0">
              <a:buNone/>
              <a:defRPr sz="9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AA0E5-E070-49AF-B4C4-A66A3E0F5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7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2752-CE04-4250-8200-21607F1BE3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6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407" y="273050"/>
            <a:ext cx="2055606" cy="5303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27" y="273050"/>
            <a:ext cx="6027626" cy="5303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8CC2-CB04-47DA-B48B-A43108D182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5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522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8046-D355-4680-9771-CF05E9C686A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2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273AF-35B2-4F29-9096-B9A0DB89E43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45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A106D-88F9-48DD-872C-A28D50910C3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B22F7-C42C-437B-9751-E37A4E4FDBF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93116-FC32-4602-AD3F-6CB97FB682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5B4F0-0F7A-49C2-B24D-0D7B05DD9B2A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5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515100" y="6654800"/>
            <a:ext cx="2343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©Ramaiah University of Applied Sciences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8791575" y="6324600"/>
            <a:ext cx="350838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8356600" y="6324600"/>
            <a:ext cx="134778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fld id="{AF0201E5-DF58-491F-9E21-148273944ED9}" type="slidenum">
              <a:rPr lang="en-IN" sz="22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1">
                <a:buSzPct val="100000"/>
                <a:defRPr/>
              </a:pPr>
              <a:t>‹#›</a:t>
            </a:fld>
            <a:endParaRPr lang="en-IN" sz="2200" smtClean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5875" y="6654800"/>
            <a:ext cx="21161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00" smtClean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Faculty of Engineering &amp; Technology</a:t>
            </a: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1035" name="Text Box 10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0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1F2383F5-941B-4EEC-904B-F0767DA9730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pic>
        <p:nvPicPr>
          <p:cNvPr id="103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6264275"/>
            <a:ext cx="3381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8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25146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29718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34290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3886200" indent="-228600" algn="l" defTabSz="449263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defTabSz="449263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</a:t>
            </a:r>
            <a:r>
              <a:rPr lang="en-IN" sz="1015" dirty="0" err="1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Ramaiah</a:t>
            </a:r>
            <a:r>
              <a:rPr lang="en-IN" sz="1015" dirty="0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University of Applied Sciences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8791575" y="6342063"/>
            <a:ext cx="323850" cy="363537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2055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92C441-4C6C-414C-945C-A878E86D14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0"/>
            <a:ext cx="9140825" cy="15081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6705600"/>
            <a:ext cx="9140825" cy="150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378575" y="6654800"/>
            <a:ext cx="24971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© Ramaiah University of Applied Sciences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8791575" y="6324600"/>
            <a:ext cx="349250" cy="5318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8455025" y="6324600"/>
            <a:ext cx="105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-1588" y="6654800"/>
            <a:ext cx="1963738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064" tIns="41532" rIns="83064" bIns="41532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>
              <a:buSzPct val="100000"/>
              <a:defRPr/>
            </a:pPr>
            <a:r>
              <a:rPr lang="en-IN" sz="1015" smtClean="0">
                <a:solidFill>
                  <a:srgbClr val="FFFFFF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Faculty of Engineering &amp; Technology</a:t>
            </a: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5932488"/>
            <a:ext cx="4540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32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4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0450" y="6356350"/>
            <a:ext cx="409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D75D793-F8DF-4E8E-A0E3-8C9BD1EFF3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algn="ctr" defTabSz="414338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3207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7426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6462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86574" indent="-210975" algn="ctr" defTabSz="414625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6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5913" indent="-315913" algn="l" defTabSz="414338" rtl="0" eaLnBrk="0" fontAlgn="base" hangingPunct="0">
        <a:lnSpc>
          <a:spcPct val="94000"/>
        </a:lnSpc>
        <a:spcBef>
          <a:spcPts val="13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684213" indent="-263525" algn="l" defTabSz="414338" rtl="0" eaLnBrk="0" fontAlgn="base" hangingPunct="0">
        <a:lnSpc>
          <a:spcPct val="94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054100" indent="-209550" algn="l" defTabSz="414338" rtl="0" eaLnBrk="0" fontAlgn="base" hangingPunct="0">
        <a:lnSpc>
          <a:spcPct val="94000"/>
        </a:lnSpc>
        <a:spcBef>
          <a:spcPts val="7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476375" indent="-209550" algn="l" defTabSz="414338" rtl="0" eaLnBrk="0" fontAlgn="base" hangingPunct="0">
        <a:lnSpc>
          <a:spcPct val="94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1898650" indent="-209550" algn="l" defTabSz="414338" rtl="0" eaLnBrk="0" fontAlgn="base" hangingPunct="0">
        <a:lnSpc>
          <a:spcPct val="94000"/>
        </a:lnSpc>
        <a:spcBef>
          <a:spcPts val="2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3207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316462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586574" indent="-210975" algn="l" defTabSz="843900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19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585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7800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7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6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64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599" algn="l" defTabSz="843900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335881" y="1208220"/>
            <a:ext cx="6611938" cy="124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30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Lecture </a:t>
            </a:r>
            <a:r>
              <a:rPr lang="en-IN" sz="30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07: Use Case Diagram</a:t>
            </a:r>
            <a:endParaRPr lang="en-IN" sz="30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CSC210A  Software Development Fundamentals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 dirty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B. Tech. </a:t>
            </a:r>
            <a:r>
              <a:rPr lang="en-IN" sz="1500" dirty="0" smtClean="0">
                <a:solidFill>
                  <a:srgbClr val="0000CC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2017</a:t>
            </a: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sz="1500" dirty="0">
              <a:solidFill>
                <a:srgbClr val="0000CC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828800" y="3006725"/>
            <a:ext cx="56261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lnSpc>
                <a:spcPct val="94000"/>
              </a:lnSpc>
              <a:spcBef>
                <a:spcPts val="13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9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4213" indent="-263525">
              <a:lnSpc>
                <a:spcPct val="94000"/>
              </a:lnSpc>
              <a:spcBef>
                <a:spcPts val="10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5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 marL="1054100" indent="-209550">
              <a:lnSpc>
                <a:spcPct val="94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 marL="1476375" indent="-209550">
              <a:lnSpc>
                <a:spcPct val="94000"/>
              </a:lnSpc>
              <a:spcBef>
                <a:spcPts val="5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 marL="1898650" indent="-209550">
              <a:lnSpc>
                <a:spcPct val="94000"/>
              </a:lnSpc>
              <a:spcBef>
                <a:spcPts val="2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3558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8130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2702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727450" indent="-209550" defTabSz="449263" eaLnBrk="0" fontAlgn="base" hangingPunct="0">
              <a:lnSpc>
                <a:spcPct val="94000"/>
              </a:lnSpc>
              <a:spcBef>
                <a:spcPts val="2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r>
              <a:rPr lang="en-IN" sz="2600" b="1">
                <a:solidFill>
                  <a:srgbClr val="8B8B8B"/>
                </a:solidFill>
                <a:latin typeface="Calibri" panose="020F0502020204030204" pitchFamily="34" charset="0"/>
                <a:ea typeface="新細明體" panose="02020500000000000000" pitchFamily="18" charset="-120"/>
              </a:rPr>
              <a:t>			</a:t>
            </a:r>
          </a:p>
          <a:p>
            <a:pPr algn="ctr" eaLnBrk="1">
              <a:lnSpc>
                <a:spcPct val="100000"/>
              </a:lnSpc>
              <a:spcBef>
                <a:spcPts val="525"/>
              </a:spcBef>
              <a:buClrTx/>
              <a:buFontTx/>
              <a:buNone/>
            </a:pPr>
            <a:endParaRPr lang="en-IN" sz="2600" b="1">
              <a:solidFill>
                <a:srgbClr val="8B8B8B"/>
              </a:solidFill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16B7E0-7BCB-4BAE-A780-4D9815BBEA4D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3850" y="3567112"/>
            <a:ext cx="6096000" cy="315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>
              <a:buSzPct val="100000"/>
              <a:defRPr/>
            </a:pPr>
            <a:r>
              <a:rPr lang="en-I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Course Leader(s):</a:t>
            </a:r>
          </a:p>
          <a:p>
            <a:pPr algn="ctr" eaLnBrk="1">
              <a:buSzPct val="100000"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Ms.Sahana.P.Shankar</a:t>
            </a:r>
            <a:endParaRPr lang="en-IN" sz="2800" b="1" dirty="0" smtClean="0">
              <a:solidFill>
                <a:schemeClr val="tx1"/>
              </a:solidFill>
              <a:latin typeface="Calibri" panose="020F0502020204030204" pitchFamily="34" charset="0"/>
              <a:ea typeface="DejaVu Sans" charset="0"/>
              <a:cs typeface="DejaVu Sans" charset="0"/>
            </a:endParaRPr>
          </a:p>
          <a:p>
            <a:pPr algn="ctr" eaLnBrk="1"/>
            <a:r>
              <a:rPr lang="en-IN" sz="1800" smtClean="0">
                <a:solidFill>
                  <a:srgbClr val="0000CC"/>
                </a:solidFill>
                <a:latin typeface="Calibri" panose="020F0502020204030204" pitchFamily="34" charset="0"/>
              </a:rPr>
              <a:t>sahana.cs.et@msruas.ac.in</a:t>
            </a:r>
            <a:endParaRPr lang="en-IN" sz="1800" dirty="0" smtClean="0">
              <a:solidFill>
                <a:srgbClr val="0000CC"/>
              </a:solidFill>
              <a:latin typeface="Calibri" panose="020F0502020204030204" pitchFamily="34" charset="0"/>
            </a:endParaRPr>
          </a:p>
          <a:p>
            <a:pPr marL="0" lvl="0" indent="0" algn="ctr" eaLnBrk="1">
              <a:buSzPct val="100000"/>
              <a:tabLst/>
              <a:defRPr/>
            </a:pPr>
            <a:r>
              <a:rPr lang="en-IN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DejaVu Sans" charset="0"/>
                <a:cs typeface="DejaVu Sans" charset="0"/>
              </a:rPr>
              <a:t>Ms. Supriya, M. S.</a:t>
            </a:r>
          </a:p>
          <a:p>
            <a:pPr algn="ctr" eaLnBrk="1"/>
            <a:r>
              <a:rPr lang="en-IN" sz="1800" dirty="0" smtClean="0">
                <a:solidFill>
                  <a:srgbClr val="0000CC"/>
                </a:solidFill>
                <a:latin typeface="Calibri" panose="020F0502020204030204" pitchFamily="34" charset="0"/>
              </a:rPr>
              <a:t>supriya.cs.et@msruas.ac.in</a:t>
            </a:r>
            <a:endParaRPr lang="en-IN" sz="1800" u="sng" dirty="0">
              <a:latin typeface="Calibri" panose="020F0502020204030204" pitchFamily="34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Use Cases</a:t>
            </a: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5913" indent="-31273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63588" algn="l"/>
                <a:tab pos="1212850" algn="l"/>
                <a:tab pos="1662113" algn="l"/>
                <a:tab pos="2111375" algn="l"/>
                <a:tab pos="2560638" algn="l"/>
                <a:tab pos="3009900" algn="l"/>
                <a:tab pos="3459163" algn="l"/>
                <a:tab pos="3908425" algn="l"/>
                <a:tab pos="4357688" algn="l"/>
                <a:tab pos="4806950" algn="l"/>
                <a:tab pos="5256213" algn="l"/>
                <a:tab pos="5705475" algn="l"/>
                <a:tab pos="6154738" algn="l"/>
                <a:tab pos="6604000" algn="l"/>
                <a:tab pos="7053263" algn="l"/>
                <a:tab pos="7502525" algn="l"/>
                <a:tab pos="7951788" algn="l"/>
                <a:tab pos="8401050" algn="l"/>
                <a:tab pos="8850313" algn="l"/>
                <a:tab pos="92995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588"/>
              </a:spcBef>
              <a:buSzPct val="100000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Common information that can be added to a use case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pre-condition 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Describes what the system should ensure is true before the system allows the use case to begin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Useful for telling the programmers what conditions they don't have to check for in their code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guarantee 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Describes what the system will ensure at the end of the use case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Success guarantees hold after a successful scenario; minimal guarantees hold after any scenario</a:t>
            </a:r>
          </a:p>
          <a:p>
            <a:pPr marL="314325" indent="-311150" algn="just" eaLnBrk="1" hangingPunct="1">
              <a:spcBef>
                <a:spcPts val="5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4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trigger </a:t>
            </a:r>
          </a:p>
          <a:p>
            <a:pPr lvl="1" algn="just" eaLnBrk="1" hangingPunct="1">
              <a:spcBef>
                <a:spcPts val="5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0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Specifies the event that gets the use case started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505AB3-F147-4F71-9F5C-C8893EE2893D}" type="slidenum">
              <a:rPr lang="en-IN"/>
              <a:pPr>
                <a:defRPr/>
              </a:pPr>
              <a:t>10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Actors</a:t>
            </a:r>
            <a:r>
              <a:rPr lang="en-US" altLang="zh-TW" sz="37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An actor 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1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Represents a coherent set of roles that users of Use Cases play when interacting with the Use Cases</a:t>
            </a:r>
          </a:p>
          <a:p>
            <a:pPr lvl="1" algn="just" eaLnBrk="1" hangingPunct="1">
              <a:spcBef>
                <a:spcPts val="42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1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Is anyone or anything that interacts with the system causing it to respond to events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Typically, an actor represents a role that a human, a hardware device, or even another system plays with a system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They live outside the system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It is also possible to relate actors using </a:t>
            </a:r>
          </a:p>
          <a:p>
            <a:pPr marL="315913" indent="-312738" algn="just" eaLnBrk="1" hangingPunct="1">
              <a:spcBef>
                <a:spcPts val="450"/>
              </a:spcBef>
              <a:buSzPct val="100000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2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generalizations</a:t>
            </a:r>
          </a:p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Actors are rendered as stick figures</a:t>
            </a:r>
          </a:p>
          <a:p>
            <a:pPr algn="just" eaLnBrk="1" hangingPunct="1">
              <a:spcBef>
                <a:spcPts val="450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132263"/>
            <a:ext cx="2657475" cy="2039937"/>
          </a:xfrm>
          <a:prstGeom prst="rect">
            <a:avLst/>
          </a:prstGeom>
          <a:noFill/>
          <a:ln w="88920">
            <a:solidFill>
              <a:srgbClr val="FFFFFF"/>
            </a:solidFill>
            <a:miter lim="800000"/>
            <a:headEnd/>
            <a:tailEnd/>
          </a:ln>
          <a:effectLst>
            <a:outerShdw algn="ctr" rotWithShape="0">
              <a:srgbClr val="000000">
                <a:alpha val="4303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9C81E-7201-4306-83D5-FAA0F51B5C20}" type="slidenum">
              <a:rPr lang="en-IN"/>
              <a:pPr>
                <a:defRPr/>
              </a:pPr>
              <a:t>11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Identifying Participants 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What users or groups use the system to perform a task?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What users or groups are needed so that the system can perform its functions?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What external systems use the system to perform a task?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What external systems, users, or groups send information to the system?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What external systems, users, or groups receive information from the system?</a:t>
            </a:r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EEBC1-E38E-420F-8C3A-7C5A241A4CAC}" type="slidenum">
              <a:rPr lang="en-IN"/>
              <a:pPr>
                <a:defRPr/>
              </a:pPr>
              <a:t>12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Actors 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i="1" dirty="0" smtClean="0"/>
              <a:t>Initiator </a:t>
            </a:r>
            <a:r>
              <a:rPr lang="en-US" altLang="zh-TW" sz="2200" dirty="0" smtClean="0"/>
              <a:t>versus</a:t>
            </a:r>
            <a:r>
              <a:rPr lang="en-US" altLang="zh-TW" sz="2200" i="1" dirty="0" smtClean="0"/>
              <a:t> participant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When there is more than one actor in a Use Case, the one that generates the stimulus is called the </a:t>
            </a:r>
            <a:r>
              <a:rPr lang="en-US" altLang="zh-TW" b="1" dirty="0" smtClean="0"/>
              <a:t>initiator</a:t>
            </a:r>
            <a:r>
              <a:rPr lang="en-US" altLang="zh-TW" dirty="0" smtClean="0"/>
              <a:t> and the others are </a:t>
            </a:r>
            <a:r>
              <a:rPr lang="en-US" altLang="zh-TW" b="1" dirty="0" smtClean="0"/>
              <a:t>participants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b="1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i="1" dirty="0" smtClean="0"/>
              <a:t>Primary </a:t>
            </a:r>
            <a:r>
              <a:rPr lang="en-US" altLang="zh-TW" sz="2200" dirty="0" smtClean="0"/>
              <a:t>versus</a:t>
            </a:r>
            <a:r>
              <a:rPr lang="en-US" altLang="zh-TW" sz="2200" i="1" dirty="0" smtClean="0"/>
              <a:t> secondary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The actor that directly interacts with the system is called the </a:t>
            </a:r>
            <a:r>
              <a:rPr lang="en-US" altLang="zh-TW" b="1" dirty="0" smtClean="0"/>
              <a:t>primary actor</a:t>
            </a:r>
            <a:r>
              <a:rPr lang="en-US" altLang="zh-TW" dirty="0" smtClean="0"/>
              <a:t>, others are called </a:t>
            </a:r>
            <a:r>
              <a:rPr lang="en-US" altLang="zh-TW" b="1" dirty="0" smtClean="0"/>
              <a:t>secondary actors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EADF3B-7825-479C-B288-CDE81B2B09A2}" type="slidenum">
              <a:rPr lang="en-IN"/>
              <a:pPr>
                <a:defRPr/>
              </a:pPr>
              <a:t>13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04813"/>
            <a:ext cx="8229600" cy="10541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Use Cases and Actors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Actors may be connected to Use Cases </a:t>
            </a:r>
            <a:r>
              <a:rPr lang="en-US" altLang="zh-TW" sz="2200" dirty="0" smtClean="0">
                <a:solidFill>
                  <a:srgbClr val="FF0000"/>
                </a:solidFill>
              </a:rPr>
              <a:t>only by association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An association between an actor and a Use Case indicates that the actor and the Use Case communicate with one another, each one possibly sending and receiving messages</a:t>
            </a:r>
            <a:endParaRPr lang="en-US" altLang="zh-TW" sz="2100" dirty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76575"/>
            <a:ext cx="4752975" cy="2743200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0ECC1-C196-46E2-8642-8D6C9C20C8D0}" type="slidenum">
              <a:rPr lang="en-IN"/>
              <a:pPr>
                <a:defRPr/>
              </a:pPr>
              <a:t>14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Example for High Level Use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7CB82-0F20-4F5D-90CA-B91FBF311DF0}" type="slidenum">
              <a:rPr lang="en-IN"/>
              <a:pPr>
                <a:defRPr/>
              </a:pPr>
              <a:t>15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55332"/>
              </p:ext>
            </p:extLst>
          </p:nvPr>
        </p:nvGraphicFramePr>
        <p:xfrm>
          <a:off x="838200" y="1263650"/>
          <a:ext cx="6781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/>
                <a:gridCol w="3390900"/>
              </a:tblGrid>
              <a:tr h="30259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Use Case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Buy items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02591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Actors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Customer, Cashier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65285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Calibri" panose="020F0502020204030204" pitchFamily="34" charset="0"/>
                          <a:ea typeface="新細明體" panose="02020500000000000000" pitchFamily="18" charset="-120"/>
                        </a:rPr>
                        <a:t>A Customer arrives at a checkout with Items to purchase. The Cashier records the purchase items and collects payment. On completion, the Customer leaves with the items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Include and Extend Stereotypes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Include: rendered using the </a:t>
            </a:r>
            <a:r>
              <a:rPr lang="en-US" altLang="zh-TW" sz="2200" b="1" i="1" dirty="0" smtClean="0"/>
              <a:t>“include” </a:t>
            </a:r>
            <a:r>
              <a:rPr lang="en-US" altLang="zh-TW" sz="2200" dirty="0" smtClean="0"/>
              <a:t>stereotype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behavior of a Use Case includes that of a base Use Case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included Use Case </a:t>
            </a:r>
            <a:r>
              <a:rPr lang="en-US" altLang="zh-TW" sz="2100" b="1" dirty="0" smtClean="0"/>
              <a:t>never stands alone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Only instantiated as part of some larger base that includes it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Extend: rendered using the </a:t>
            </a:r>
            <a:r>
              <a:rPr lang="en-US" altLang="zh-TW" sz="2200" b="1" i="1" dirty="0" smtClean="0"/>
              <a:t>“extend” </a:t>
            </a:r>
            <a:r>
              <a:rPr lang="en-US" altLang="zh-TW" sz="2200" dirty="0" smtClean="0"/>
              <a:t>stereotype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behavior of a Use Case extends that of a base Use Case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base Use Case may stand alone 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Under certain conditions, its behavior may be extended by the behavior of another Use Case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1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0BB6FD-55E8-44A5-B9A8-6859D840B9CB}" type="slidenum">
              <a:rPr lang="en-IN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Include and Extend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73313"/>
            <a:ext cx="8001000" cy="2755900"/>
          </a:xfrm>
          <a:prstGeom prst="rect">
            <a:avLst/>
          </a:prstGeom>
          <a:solidFill>
            <a:srgbClr val="EDEDED"/>
          </a:solidFill>
          <a:ln w="88920">
            <a:solidFill>
              <a:srgbClr val="FFFFFF"/>
            </a:solidFill>
            <a:miter lim="800000"/>
            <a:headEnd/>
            <a:tailEnd/>
          </a:ln>
          <a:effectLst>
            <a:outerShdw algn="ctr" rotWithShape="0">
              <a:srgbClr val="000000">
                <a:alpha val="45029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CC38C4-C96A-4610-BB22-DFA8F56CEC5E}" type="slidenum">
              <a:rPr lang="en-IN"/>
              <a:pPr>
                <a:defRPr/>
              </a:pPr>
              <a:t>17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Include and Extend Stereotypes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477000" cy="4430713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10DDCC-84A3-49B7-854C-4F32FDC3B1F4}" type="slidenum">
              <a:rPr lang="en-IN"/>
              <a:pPr>
                <a:defRPr/>
              </a:pPr>
              <a:t>18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The building blocks of UML used in Use Case diagram are: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Elements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Actor : Any external entity, including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Hardware like scanner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Servers and Clients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Human users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Use Case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Functionality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>
                <a:solidFill>
                  <a:srgbClr val="376092"/>
                </a:solidFill>
                <a:latin typeface="Calibri" panose="020F0502020204030204" pitchFamily="34" charset="0"/>
              </a:rPr>
              <a:t>Lecture</a:t>
            </a: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 Objectives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At the end of </a:t>
            </a:r>
            <a:r>
              <a:rPr lang="en-US" altLang="zh-TW" smtClean="0"/>
              <a:t>this lecture, </a:t>
            </a:r>
            <a:r>
              <a:rPr lang="en-US" altLang="zh-TW" dirty="0" smtClean="0"/>
              <a:t>student will be able to 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Identify the basic building blocks of UML Use Case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Explain the concepts of object oriented analysis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Model and analyze a software system with Use Case diagrams</a:t>
            </a:r>
          </a:p>
          <a:p>
            <a:pPr lvl="1" algn="just" ea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–"/>
            </a:pPr>
            <a:r>
              <a:rPr lang="en-US" altLang="zh-TW" sz="1900" dirty="0" smtClean="0"/>
              <a:t>Design the context of given software system with object oriented approach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19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71C31C-3245-4965-BEB0-4D6013972F39}" type="slidenum">
              <a:rPr lang="en-IN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7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Summary 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800" dirty="0" smtClean="0"/>
              <a:t>Relationships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Dependency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Between Use Cases</a:t>
            </a:r>
          </a:p>
          <a:p>
            <a:pPr lvl="4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500" dirty="0" smtClean="0"/>
              <a:t>Includes</a:t>
            </a:r>
          </a:p>
          <a:p>
            <a:pPr lvl="4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500" dirty="0" smtClean="0"/>
              <a:t>Extends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Association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Between Actor and Use Case</a:t>
            </a:r>
          </a:p>
          <a:p>
            <a:pPr lvl="2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Generalization</a:t>
            </a:r>
          </a:p>
          <a:p>
            <a:pPr lvl="3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sz="2400" dirty="0" smtClean="0"/>
              <a:t>Between Actors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51203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>
                <a:solidFill>
                  <a:srgbClr val="376092"/>
                </a:solidFill>
                <a:latin typeface="Calibri" panose="020F0502020204030204" pitchFamily="34" charset="0"/>
              </a:rPr>
              <a:t>Lecture Topics</a:t>
            </a:r>
            <a:endParaRPr lang="en-US" altLang="zh-TW" sz="3600" dirty="0" smtClean="0">
              <a:solidFill>
                <a:srgbClr val="37609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Behavioral diagrams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Use Case diagram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Elements in Use Case diagram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Relationships in Use Case diagram</a:t>
            </a:r>
          </a:p>
          <a:p>
            <a:pPr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B00C7-4933-4D22-92D3-A287037A82A3}" type="slidenum">
              <a:rPr lang="en-IN"/>
              <a:pPr>
                <a:defRPr/>
              </a:pPr>
              <a:t>3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Behavioral Diagrams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89063"/>
            <a:ext cx="82296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88988" indent="-42068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The diagrams to visualize, specify, construct, and document the </a:t>
            </a:r>
            <a:r>
              <a:rPr lang="en-US" altLang="zh-TW" sz="2200" i="1" dirty="0" smtClean="0">
                <a:solidFill>
                  <a:srgbClr val="FF0000"/>
                </a:solidFill>
              </a:rPr>
              <a:t>dynamic aspects of the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The dynamic aspects of a house encompasses airflow through the rooms of a house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The UML includes </a:t>
            </a:r>
            <a:r>
              <a:rPr lang="en-US" altLang="zh-TW" sz="2200" b="1" dirty="0" smtClean="0"/>
              <a:t>five </a:t>
            </a:r>
            <a:r>
              <a:rPr lang="en-US" altLang="zh-TW" sz="2200" dirty="0" smtClean="0"/>
              <a:t>behavioral diagrams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Use Case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Sequence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Collaboration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State chart diagram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Activity diagram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4E3C22-85CC-4E5A-82AD-45146DD77821}" type="slidenum">
              <a:rPr lang="en-IN"/>
              <a:pPr>
                <a:defRPr/>
              </a:pPr>
              <a:t>4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Use Case Diagram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685800" indent="-261938"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 Use Case diagram lets you view the whole system as a black box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2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You can see </a:t>
            </a: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what's outside the system and how that system reacts to the things outside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200" i="1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You can't see </a:t>
            </a: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how that system works on the inside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314325" lvl="1" indent="-314325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Use Case diagrams commonly contain 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Use Cases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Actors </a:t>
            </a:r>
          </a:p>
          <a:p>
            <a:pPr lvl="1" algn="just" eaLnBrk="1" hangingPunct="1">
              <a:spcBef>
                <a:spcPts val="4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zh-TW" sz="2200" dirty="0" smtClean="0">
                <a:latin typeface="Calibri" panose="020F0502020204030204" pitchFamily="34" charset="0"/>
                <a:ea typeface="新細明體" panose="02020500000000000000" pitchFamily="18" charset="-120"/>
              </a:rPr>
              <a:t>Dependency, generalization, and association relationships</a:t>
            </a:r>
          </a:p>
          <a:p>
            <a:pPr eaLnBrk="1" hangingPunct="1">
              <a:spcBef>
                <a:spcPts val="1425"/>
              </a:spcBef>
              <a:buSzPct val="100000"/>
              <a:defRPr/>
            </a:pPr>
            <a:endParaRPr lang="en-US" altLang="zh-TW" sz="2200" dirty="0" smtClean="0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5160-648A-4A79-836F-8D3837A49D3E}" type="slidenum">
              <a:rPr lang="en-IN"/>
              <a:pPr>
                <a:defRPr/>
              </a:pPr>
              <a:t>5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A Use Case Diagram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741488"/>
            <a:ext cx="5624513" cy="3651250"/>
          </a:xfrm>
          <a:prstGeom prst="rect">
            <a:avLst/>
          </a:prstGeom>
          <a:solidFill>
            <a:srgbClr val="FFFFFF"/>
          </a:solidFill>
          <a:ln w="76320">
            <a:solidFill>
              <a:srgbClr val="29292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1113-0716-43E7-9294-0513F4798205}" type="slidenum">
              <a:rPr lang="en-IN"/>
              <a:pPr>
                <a:defRPr/>
              </a:pPr>
              <a:t>6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Common Uses of Use Case Diagrams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30350"/>
            <a:ext cx="8229600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To model the context of a system (</a:t>
            </a:r>
            <a:r>
              <a:rPr lang="en-US" altLang="zh-TW" b="1" dirty="0" smtClean="0"/>
              <a:t>from the actors</a:t>
            </a:r>
            <a:r>
              <a:rPr lang="en-US" altLang="zh-TW" dirty="0" smtClean="0"/>
              <a:t>)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Emphasizes the actors that surround the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Involves drawing a line around the whole system and asserting which actors lie outside the system and interact with it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Which actors carry out which use cases?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588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To model the requirements of a system (</a:t>
            </a:r>
            <a:r>
              <a:rPr lang="en-US" altLang="zh-TW" b="1" dirty="0" smtClean="0"/>
              <a:t>from the events</a:t>
            </a:r>
            <a:r>
              <a:rPr lang="en-US" altLang="zh-TW" dirty="0" smtClean="0"/>
              <a:t>)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Specify what that system should do (from a point of view of outside the system), independent of how that system should do it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Specify  the desired behavior of the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Which use cases include other use cases?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200" dirty="0" smtClean="0"/>
          </a:p>
          <a:p>
            <a:pPr eaLnBrk="1" hangingPunct="1">
              <a:lnSpc>
                <a:spcPct val="100000"/>
              </a:lnSpc>
              <a:spcBef>
                <a:spcPts val="588"/>
              </a:spcBef>
              <a:buClrTx/>
              <a:buFontTx/>
              <a:buNone/>
            </a:pPr>
            <a:endParaRPr lang="en-US" altLang="zh-TW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EC8010-3529-4E10-9A16-342BD5A9A77D}" type="slidenum">
              <a:rPr lang="en-IN"/>
              <a:pPr>
                <a:defRPr/>
              </a:pPr>
              <a:t>7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4"/>
          <p:cNvSpPr>
            <a:spLocks noChangeArrowheads="1"/>
          </p:cNvSpPr>
          <p:nvPr/>
        </p:nvSpPr>
        <p:spPr bwMode="auto">
          <a:xfrm>
            <a:off x="7391400" y="2514600"/>
            <a:ext cx="1344613" cy="6318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0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Elements of a Use Case Diagram</a:t>
            </a: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457200" y="1458913"/>
            <a:ext cx="82296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Use Cases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Sequences of actions, including variants, that the interacting system can perform together with the system actors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Actor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A coherent set of roles played by a user when interacting with the 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System boundary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The limit between the physical system and the actors  that interact with it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en-US" altLang="zh-TW" sz="2100" dirty="0"/>
          </a:p>
        </p:txBody>
      </p:sp>
      <p:sp>
        <p:nvSpPr>
          <p:cNvPr id="20485" name="AutoShape 3"/>
          <p:cNvSpPr>
            <a:spLocks noChangeArrowheads="1"/>
          </p:cNvSpPr>
          <p:nvPr/>
        </p:nvSpPr>
        <p:spPr bwMode="auto">
          <a:xfrm>
            <a:off x="7596188" y="2514600"/>
            <a:ext cx="1066800" cy="631825"/>
          </a:xfrm>
          <a:custGeom>
            <a:avLst/>
            <a:gdLst>
              <a:gd name="T0" fmla="*/ 1066800 w 1066800"/>
              <a:gd name="T1" fmla="*/ 315913 h 631825"/>
              <a:gd name="T2" fmla="*/ 533400 w 1066800"/>
              <a:gd name="T3" fmla="*/ 631825 h 631825"/>
              <a:gd name="T4" fmla="*/ 0 w 1066800"/>
              <a:gd name="T5" fmla="*/ 315913 h 631825"/>
              <a:gd name="T6" fmla="*/ 533400 w 1066800"/>
              <a:gd name="T7" fmla="*/ 0 h 6318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066800"/>
              <a:gd name="T13" fmla="*/ 0 h 631825"/>
              <a:gd name="T14" fmla="*/ 1066800 w 1066800"/>
              <a:gd name="T15" fmla="*/ 631825 h 6318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6800" h="631825">
                <a:moveTo>
                  <a:pt x="0" y="879"/>
                </a:moveTo>
                <a:lnTo>
                  <a:pt x="1482" y="879"/>
                </a:lnTo>
                <a:lnTo>
                  <a:pt x="180" y="90"/>
                </a:lnTo>
                <a:lnTo>
                  <a:pt x="1482" y="879"/>
                </a:lnTo>
                <a:lnTo>
                  <a:pt x="270" y="90"/>
                </a:lnTo>
                <a:lnTo>
                  <a:pt x="0" y="879"/>
                </a:lnTo>
                <a:close/>
              </a:path>
            </a:pathLst>
          </a:custGeom>
          <a:solidFill>
            <a:srgbClr val="DCE6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>
                <a:latin typeface="Times New Roman" panose="02020603050405020304" pitchFamily="18" charset="0"/>
              </a:rPr>
              <a:t>Use Case </a:t>
            </a:r>
          </a:p>
          <a:p>
            <a:pPr algn="ctr" eaLnBrk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IN" sz="150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7807325" y="5327650"/>
            <a:ext cx="773113" cy="7731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4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F700EA-86DD-476C-BF63-D3ED24629E14}" type="slidenum">
              <a:rPr lang="en-IN"/>
              <a:pPr>
                <a:defRPr/>
              </a:pPr>
              <a:t>8</a:t>
            </a:fld>
            <a:endParaRPr lang="en-IN"/>
          </a:p>
        </p:txBody>
      </p:sp>
      <p:grpSp>
        <p:nvGrpSpPr>
          <p:cNvPr id="20488" name="Group 3"/>
          <p:cNvGrpSpPr>
            <a:grpSpLocks/>
          </p:cNvGrpSpPr>
          <p:nvPr/>
        </p:nvGrpSpPr>
        <p:grpSpPr bwMode="auto">
          <a:xfrm>
            <a:off x="7596188" y="3960813"/>
            <a:ext cx="1139825" cy="844550"/>
            <a:chOff x="7596188" y="3961331"/>
            <a:chExt cx="1139825" cy="844033"/>
          </a:xfrm>
        </p:grpSpPr>
        <p:grpSp>
          <p:nvGrpSpPr>
            <p:cNvPr id="20489" name="Group 5"/>
            <p:cNvGrpSpPr>
              <a:grpSpLocks/>
            </p:cNvGrpSpPr>
            <p:nvPr/>
          </p:nvGrpSpPr>
          <p:grpSpPr bwMode="auto">
            <a:xfrm>
              <a:off x="7995443" y="4119055"/>
              <a:ext cx="341313" cy="396028"/>
              <a:chOff x="5073" y="2634"/>
              <a:chExt cx="215" cy="258"/>
            </a:xfrm>
          </p:grpSpPr>
          <p:grpSp>
            <p:nvGrpSpPr>
              <p:cNvPr id="20492" name="Group 7"/>
              <p:cNvGrpSpPr>
                <a:grpSpLocks/>
              </p:cNvGrpSpPr>
              <p:nvPr/>
            </p:nvGrpSpPr>
            <p:grpSpPr bwMode="auto">
              <a:xfrm>
                <a:off x="5073" y="2768"/>
                <a:ext cx="215" cy="124"/>
                <a:chOff x="5073" y="2768"/>
                <a:chExt cx="215" cy="124"/>
              </a:xfrm>
            </p:grpSpPr>
            <p:sp>
              <p:nvSpPr>
                <p:cNvPr id="204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072" y="2768"/>
                  <a:ext cx="110" cy="124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7" name="Line 9"/>
                <p:cNvSpPr>
                  <a:spLocks noChangeShapeType="1"/>
                </p:cNvSpPr>
                <p:nvPr/>
              </p:nvSpPr>
              <p:spPr bwMode="auto">
                <a:xfrm>
                  <a:off x="5182" y="2768"/>
                  <a:ext cx="106" cy="124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93" name="Group 10"/>
              <p:cNvGrpSpPr>
                <a:grpSpLocks/>
              </p:cNvGrpSpPr>
              <p:nvPr/>
            </p:nvGrpSpPr>
            <p:grpSpPr bwMode="auto">
              <a:xfrm>
                <a:off x="5074" y="2634"/>
                <a:ext cx="213" cy="127"/>
                <a:chOff x="5074" y="2634"/>
                <a:chExt cx="213" cy="127"/>
              </a:xfrm>
            </p:grpSpPr>
            <p:sp>
              <p:nvSpPr>
                <p:cNvPr id="20494" name="Line 11"/>
                <p:cNvSpPr>
                  <a:spLocks noChangeShapeType="1"/>
                </p:cNvSpPr>
                <p:nvPr/>
              </p:nvSpPr>
              <p:spPr bwMode="auto">
                <a:xfrm>
                  <a:off x="5181" y="2634"/>
                  <a:ext cx="0" cy="127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95" name="Line 12"/>
                <p:cNvSpPr>
                  <a:spLocks noChangeShapeType="1"/>
                </p:cNvSpPr>
                <p:nvPr/>
              </p:nvSpPr>
              <p:spPr bwMode="auto">
                <a:xfrm>
                  <a:off x="5074" y="2682"/>
                  <a:ext cx="213" cy="0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490" name="Rectangle 13"/>
            <p:cNvSpPr>
              <a:spLocks noChangeArrowheads="1"/>
            </p:cNvSpPr>
            <p:nvPr/>
          </p:nvSpPr>
          <p:spPr bwMode="auto">
            <a:xfrm>
              <a:off x="7596188" y="4498366"/>
              <a:ext cx="1139825" cy="306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lnSpc>
                  <a:spcPct val="83000"/>
                </a:lnSpc>
                <a:spcBef>
                  <a:spcPts val="14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3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>
                <a:lnSpc>
                  <a:spcPct val="83000"/>
                </a:lnSpc>
                <a:spcBef>
                  <a:spcPts val="113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2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>
                <a:lnSpc>
                  <a:spcPct val="83000"/>
                </a:lnSpc>
                <a:spcBef>
                  <a:spcPts val="8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9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>
                <a:lnSpc>
                  <a:spcPct val="83000"/>
                </a:lnSpc>
                <a:spcBef>
                  <a:spcPts val="57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19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>
                <a:lnSpc>
                  <a:spcPct val="83000"/>
                </a:lnSpc>
                <a:spcBef>
                  <a:spcPts val="288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449263" eaLnBrk="0" fontAlgn="base" hangingPunct="0">
                <a:lnSpc>
                  <a:spcPct val="83000"/>
                </a:lnSpc>
                <a:spcBef>
                  <a:spcPts val="2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000">
                  <a:solidFill>
                    <a:srgbClr val="000000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>
                <a:lnSpc>
                  <a:spcPct val="100000"/>
                </a:lnSpc>
                <a:spcBef>
                  <a:spcPts val="738"/>
                </a:spcBef>
                <a:buClrTx/>
                <a:buFontTx/>
                <a:buNone/>
              </a:pPr>
              <a:r>
                <a:rPr lang="en-IN" sz="1500">
                  <a:latin typeface="Times New Roman" panose="02020603050405020304" pitchFamily="18" charset="0"/>
                </a:rPr>
                <a:t>Actor name</a:t>
              </a:r>
            </a:p>
          </p:txBody>
        </p:sp>
        <p:sp>
          <p:nvSpPr>
            <p:cNvPr id="20491" name="Oval 2"/>
            <p:cNvSpPr>
              <a:spLocks noChangeArrowheads="1"/>
            </p:cNvSpPr>
            <p:nvPr/>
          </p:nvSpPr>
          <p:spPr bwMode="auto">
            <a:xfrm>
              <a:off x="8059737" y="3961331"/>
              <a:ext cx="192881" cy="13176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zh-TW" sz="3600" dirty="0" smtClean="0">
                <a:solidFill>
                  <a:srgbClr val="376092"/>
                </a:solidFill>
                <a:latin typeface="Calibri" panose="020F0502020204030204" pitchFamily="34" charset="0"/>
              </a:rPr>
              <a:t>Use Case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458913"/>
            <a:ext cx="82296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14325" indent="-314325">
              <a:lnSpc>
                <a:spcPct val="8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3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685800" indent="-261938">
              <a:lnSpc>
                <a:spcPct val="8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2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>
              <a:lnSpc>
                <a:spcPct val="8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>
              <a:lnSpc>
                <a:spcPct val="8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19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>
              <a:lnSpc>
                <a:spcPct val="8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62000" algn="l"/>
                <a:tab pos="1211263" algn="l"/>
                <a:tab pos="1660525" algn="l"/>
                <a:tab pos="2109788" algn="l"/>
                <a:tab pos="2559050" algn="l"/>
                <a:tab pos="3008313" algn="l"/>
                <a:tab pos="3457575" algn="l"/>
                <a:tab pos="3906838" algn="l"/>
                <a:tab pos="4356100" algn="l"/>
                <a:tab pos="4805363" algn="l"/>
                <a:tab pos="5254625" algn="l"/>
                <a:tab pos="5703888" algn="l"/>
                <a:tab pos="6153150" algn="l"/>
                <a:tab pos="6602413" algn="l"/>
                <a:tab pos="7051675" algn="l"/>
                <a:tab pos="7500938" algn="l"/>
                <a:tab pos="7950200" algn="l"/>
                <a:tab pos="8399463" algn="l"/>
                <a:tab pos="8848725" algn="l"/>
                <a:tab pos="92979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 Use Case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A technique for capturing the functional requirements of a system</a:t>
            </a:r>
          </a:p>
          <a:p>
            <a:pPr lvl="1" algn="just" eaLnBrk="1" hangingPunct="1">
              <a:lnSpc>
                <a:spcPct val="100000"/>
              </a:lnSpc>
              <a:spcBef>
                <a:spcPts val="425"/>
              </a:spcBef>
              <a:buFont typeface="Arial" panose="020B0604020202020204" pitchFamily="34" charset="0"/>
              <a:buChar char="–"/>
            </a:pPr>
            <a:r>
              <a:rPr lang="en-US" altLang="zh-TW" sz="2100" dirty="0" smtClean="0"/>
              <a:t>Represent an external view of the system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A Use Case </a:t>
            </a:r>
            <a:r>
              <a:rPr lang="en-US" altLang="zh-TW" sz="2200" b="1" dirty="0" smtClean="0"/>
              <a:t>does not </a:t>
            </a:r>
            <a:r>
              <a:rPr lang="en-US" altLang="zh-TW" sz="2200" dirty="0" smtClean="0"/>
              <a:t>describe</a:t>
            </a:r>
          </a:p>
          <a:p>
            <a:pPr lvl="1" algn="just" eaLnBrk="1" hangingPunct="1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–"/>
            </a:pPr>
            <a:r>
              <a:rPr lang="en-US" altLang="zh-TW" dirty="0" smtClean="0"/>
              <a:t>User interfaces, performance goals, non-functional requirements</a:t>
            </a:r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 smtClean="0"/>
          </a:p>
          <a:p>
            <a:pPr algn="just" eaLnBrk="1" hangingPunct="1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en-US" altLang="zh-TW" sz="2200" dirty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076700"/>
            <a:ext cx="3897312" cy="2251075"/>
          </a:xfrm>
          <a:prstGeom prst="rect">
            <a:avLst/>
          </a:prstGeom>
          <a:noFill/>
          <a:ln w="889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479868-AC50-4333-892E-2D82761326C0}" type="slidenum">
              <a:rPr lang="en-IN"/>
              <a:pPr>
                <a:defRPr/>
              </a:pPr>
              <a:t>9</a:t>
            </a:fld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_Session0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2490CE50-553F-44F8-A3E6-1E72B88BD0A9}"/>
    </a:ext>
  </a:ext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0_Session0.ppt [Compatibility Mode]" id="{1B33D5AC-C5B9-4C9A-820B-4016E449A6F3}" vid="{DD7A0AC2-A136-4650-98BE-BD1744264712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966</Words>
  <Application>Microsoft Office PowerPoint</Application>
  <PresentationFormat>On-screen Show (4:3)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DejaVu Sans</vt:lpstr>
      <vt:lpstr>Droid Sans Fallback</vt:lpstr>
      <vt:lpstr>新細明體</vt:lpstr>
      <vt:lpstr>Times New Roman</vt:lpstr>
      <vt:lpstr>Office Theme</vt:lpstr>
      <vt:lpstr>00_Session0</vt:lpstr>
      <vt:lpstr>1_Office Theme</vt:lpstr>
      <vt:lpstr>PowerPoint Presentation</vt:lpstr>
      <vt:lpstr>Lecture Objectives</vt:lpstr>
      <vt:lpstr>Lecture Topics</vt:lpstr>
      <vt:lpstr>Behavioral Diagrams</vt:lpstr>
      <vt:lpstr>Use Case Diagram</vt:lpstr>
      <vt:lpstr>A Use Case Diagram</vt:lpstr>
      <vt:lpstr>Common Uses of Use Case Diagrams</vt:lpstr>
      <vt:lpstr>Elements of a Use Case Diagram</vt:lpstr>
      <vt:lpstr>Use Case</vt:lpstr>
      <vt:lpstr>Use Cases</vt:lpstr>
      <vt:lpstr>Actors </vt:lpstr>
      <vt:lpstr>Identifying Participants </vt:lpstr>
      <vt:lpstr>Actors </vt:lpstr>
      <vt:lpstr>Use Cases and Actors </vt:lpstr>
      <vt:lpstr>Example for High Level Use Case</vt:lpstr>
      <vt:lpstr>Include and Extend Stereotypes</vt:lpstr>
      <vt:lpstr>Include and Extend</vt:lpstr>
      <vt:lpstr>Include and Extend Stereotypes</vt:lpstr>
      <vt:lpstr>Summary 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ELF File Format</dc:title>
  <dc:subject/>
  <dc:creator>shieyuan</dc:creator>
  <cp:keywords/>
  <dc:description/>
  <cp:lastModifiedBy>Sahana.P.Shankar</cp:lastModifiedBy>
  <cp:revision>81</cp:revision>
  <cp:lastPrinted>1601-01-01T00:00:00Z</cp:lastPrinted>
  <dcterms:created xsi:type="dcterms:W3CDTF">2001-11-07T07:26:19Z</dcterms:created>
  <dcterms:modified xsi:type="dcterms:W3CDTF">2019-01-11T05:28:15Z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NCTU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110</vt:i4>
  </property>
</Properties>
</file>