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85" r:id="rId2"/>
    <p:sldMasterId id="2147483698" r:id="rId3"/>
  </p:sldMasterIdLst>
  <p:notesMasterIdLst>
    <p:notesMasterId r:id="rId28"/>
  </p:notesMasterIdLst>
  <p:sldIdLst>
    <p:sldId id="256" r:id="rId4"/>
    <p:sldId id="257" r:id="rId5"/>
    <p:sldId id="25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4" r:id="rId2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7CB0EB6-DF33-4314-AA32-076D1498ED7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62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DBDD53-8539-4D33-9DE7-15BE753BDDF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A16547-F1D4-41F2-8ED4-45B23DE333D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6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4666EE-1C30-4371-A754-4D55CB39428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BC1506-814D-48E3-A346-ED161771496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6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47395C-B48B-4EBA-8180-91B5A2903E4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42F0C3-5F69-4416-B640-94AB6875BB5B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7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33CFFB-69EF-424C-84FE-9BC18FFC179F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57B591-91BC-43C4-ABB1-91D87574E6A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2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36CC19-C94E-44F4-A5BA-74C514EF45BB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73B5E9-703D-41AC-A72C-2A5B6FD3E99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0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D5068F-8B5A-46F4-B80D-07E5175D93C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E7B122-F2CA-46CD-8C99-53937351375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D91D559-8394-40CD-836A-5A7E4B2B9415}" type="slidenum">
              <a:rPr lang="en-IN"/>
              <a:pPr algn="r"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45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A7EC83-540B-4C25-BB2B-224BB432531B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B15E26-19F9-4754-96E9-6473398F725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58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7FA887-B824-4461-B860-39E4E9D53B8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717E42-4931-42DF-921A-0405E4B232C5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1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73DEB1-98E6-4B69-BC08-ED3925E13A51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B311EA-38A6-4B77-9531-B324423A9D43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E9691F-C01F-460E-ABDD-734225C2D21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559569-32E1-4BE2-8884-28E85528AF9F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4039EE-93E7-41ED-9B19-864100916041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AE5C2C-E36D-46FE-BBEC-F341F0091F2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7585AF-A0DD-47FE-BD9F-611A9DC8C332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8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9FB7DA-6AA6-4AFB-B4D9-B6A477D9EF8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45318-5440-4F70-87F2-93416A18096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6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AAAF2-FCB4-4D04-B6E6-0485ED6AEE0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3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F3D4-6392-414A-8306-28EC4E6E9FC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7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D023E-6087-434C-B045-AD43D2DE2C2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1B4F1-D922-452D-AA8E-9494BC57CA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8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F2CF-1189-4A6A-8E64-F2347B42D0A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1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36F73-725D-48CC-B487-3A56CE7775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87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36855-D537-4E76-8AE6-F8177D86E0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65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83630-1588-4564-B215-A56277A3AB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5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893D-BD73-4B96-B5C1-AE018638DF9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4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6EE1-063D-4525-AE0C-18951ED51B2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5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xfrm>
            <a:off x="8683625" y="6308725"/>
            <a:ext cx="606425" cy="361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14FB40-A93E-465C-BF43-D806A338736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D54C8-482D-47B4-B296-029AA2E087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35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8DB6-083A-44D5-9CC7-4056E1CEFB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16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5DA9A-9014-4FE5-B20D-D6692834C8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72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384C6-6DAC-4745-B4E5-1525F535183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47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ED68D-0219-4900-A6F2-5BD1136442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0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13EFB-9E85-4EC0-9C8D-2B711A5BC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42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86FD7-EF82-4A73-8759-329F68418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34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6537D-AF02-4C0F-9354-931A660C77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25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F895F-C5D8-4E8A-BB7F-7873CB9DD8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67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A2D86-5D5A-4890-8DA5-FA651B221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4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10A7-9BC2-4411-A04D-A167331D3FA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9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735D1-FA22-4A5A-90C3-06AD9AD3CF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49A3F-FCBA-4FD5-A9E2-F2E27B642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1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897E2-2436-48DE-8FCD-4CF0FC41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48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65CA1-94CB-412C-986F-65736C864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32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CB437-6C52-4E59-967B-5C2BB2886F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AC852-7540-417E-A155-D3002E1A59C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2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83517-53AF-4DEB-A89D-2871A97EEB8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D5BB-89A0-44BB-A180-CF5EE409E6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83984-FCAA-4D2E-931E-E9D83122830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6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A3C68-9094-44FF-A425-63A616F59A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D5CA7-C1D4-4C76-91CD-5484EC029A6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515100" y="6654800"/>
            <a:ext cx="23431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©Ramaiah University of Applied Sciences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8791575" y="6324600"/>
            <a:ext cx="350838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356600" y="6324600"/>
            <a:ext cx="13477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fld id="{FB87518C-ABBE-4E84-8784-00AAFEED5AFF}" type="slidenum">
              <a:rPr lang="en-IN" sz="22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1">
                <a:buSzPct val="100000"/>
                <a:defRPr/>
              </a:pPr>
              <a:t>‹#›</a:t>
            </a:fld>
            <a:endParaRPr lang="en-IN" sz="2200" smtClean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-15875" y="6654800"/>
            <a:ext cx="21161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Faculty of Engineering &amp; Technology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65532961-5949-4007-997F-AB72CC16535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264275"/>
            <a:ext cx="3381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83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defTabSz="449263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</a:t>
            </a:r>
            <a:r>
              <a:rPr lang="en-IN" sz="1015" dirty="0" err="1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Ramaiah</a:t>
            </a: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University of Applied Sciences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8791575" y="6342063"/>
            <a:ext cx="323850" cy="363537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265978-2E57-45A8-BD8F-5A974FAF28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Ramaiah University of Applied Sciences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8791575" y="6324600"/>
            <a:ext cx="349250" cy="531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8455025" y="6324600"/>
            <a:ext cx="105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E8BF89-64F2-4144-9951-39F3BE4FF6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335881" y="1041533"/>
            <a:ext cx="6611938" cy="124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4000"/>
              </a:lnSpc>
              <a:spcBef>
                <a:spcPts val="13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4213" indent="-263525">
              <a:lnSpc>
                <a:spcPct val="94000"/>
              </a:lnSpc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054100" indent="-209550">
              <a:lnSpc>
                <a:spcPct val="94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476375" indent="-209550">
              <a:lnSpc>
                <a:spcPct val="94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1898650" indent="-209550">
              <a:lnSpc>
                <a:spcPct val="9400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3558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8130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702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7274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Lecture </a:t>
            </a:r>
            <a:r>
              <a:rPr lang="en-IN" sz="3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10: State Chart Diagrams</a:t>
            </a:r>
            <a:endParaRPr lang="en-IN" sz="30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CSC210A  Software Development Fundamentals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B. Tech. </a:t>
            </a:r>
            <a:r>
              <a:rPr lang="en-IN" sz="150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2017</a:t>
            </a: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D0EB55-32DF-4BB6-8F13-D911AD172D94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567112"/>
            <a:ext cx="6096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>
              <a:buSzPct val="100000"/>
              <a:defRPr/>
            </a:pPr>
            <a:r>
              <a:rPr lang="en-I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Course Leader(s):</a:t>
            </a:r>
          </a:p>
          <a:p>
            <a:pPr algn="ctr" eaLnBrk="1">
              <a:buSzPct val="100000"/>
              <a:defRPr/>
            </a:pPr>
            <a:r>
              <a:rPr lang="en-IN" sz="4000" b="1" dirty="0" err="1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Ms.Sahana.P.Shankar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algn="ctr" eaLnBrk="1"/>
            <a:r>
              <a:rPr lang="en-IN" sz="2800" dirty="0">
                <a:solidFill>
                  <a:srgbClr val="0000CC"/>
                </a:solidFill>
                <a:latin typeface="Calibri" panose="020F0502020204030204" pitchFamily="34" charset="0"/>
              </a:rPr>
              <a:t>sahana.cs.et@msruas.ac.in</a:t>
            </a:r>
          </a:p>
          <a:p>
            <a:pPr marL="0" lvl="0" indent="0" algn="ctr" eaLnBrk="1">
              <a:buSzPct val="100000"/>
              <a:tabLst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</a:t>
            </a: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. Supriya, M. S.</a:t>
            </a:r>
          </a:p>
          <a:p>
            <a:pPr algn="ctr" eaLnBrk="1"/>
            <a:r>
              <a:rPr lang="en-IN" sz="1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supriya.cs.et@msruas.ac.in</a:t>
            </a:r>
            <a:endParaRPr lang="en-IN" sz="1800" u="sng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State Machine Diagrams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3035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final state indicates that the state machine is completed, implying the deletion of the controller object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When an event occurs in a state,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You can take only one transition out of it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If you use multiple transitions with the same event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The guards must be mutually exclusive 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If an event occurs and no transition is valid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The event is ignored</a:t>
            </a:r>
            <a:endParaRPr lang="en-US" altLang="zh-TW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221D1-83FD-454E-8E5D-3F22417B88CD}" type="slidenum">
              <a:rPr lang="en-IN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Internal Activities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30350"/>
            <a:ext cx="82296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Internal activities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To react to events without transition in states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Putting the event, guard, and activity inside the state box itself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An internal activity is similar to a self-transition: a transition that loops back to the same state</a:t>
            </a:r>
            <a:endParaRPr lang="en-US" altLang="zh-TW" sz="2400" dirty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221163"/>
            <a:ext cx="342900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C1E12-C0BD-4065-BC9E-27897894AD7F}" type="slidenum">
              <a:rPr lang="en-IN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Super-states</a:t>
            </a:r>
            <a:r>
              <a:rPr lang="en-US" altLang="zh-TW" sz="41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Make Several states that share common transitions and internal activities as </a:t>
            </a:r>
            <a:r>
              <a:rPr lang="en-US" altLang="zh-TW" sz="2400" i="1" dirty="0" smtClean="0"/>
              <a:t>sub-states</a:t>
            </a:r>
            <a:r>
              <a:rPr lang="en-US" altLang="zh-TW" sz="2400" dirty="0" smtClean="0"/>
              <a:t> and move the shared behavior into a </a:t>
            </a:r>
            <a:r>
              <a:rPr lang="en-US" altLang="zh-TW" sz="2400" i="1" dirty="0" smtClean="0"/>
              <a:t>super-state</a:t>
            </a:r>
            <a:endParaRPr lang="en-US" altLang="zh-TW" sz="2400" i="1" dirty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141663"/>
            <a:ext cx="5334000" cy="3446462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75D70-DD11-42D6-BCBA-4F8D9F30222E}" type="slidenum">
              <a:rPr lang="en-IN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Concurrent States</a:t>
            </a: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States can be broken into several orthogonal state diagrams that run concurrently</a:t>
            </a:r>
          </a:p>
          <a:p>
            <a:pPr eaLnBrk="1" hangingPunct="1">
              <a:spcBef>
                <a:spcPts val="413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Figure shows a pathetically simple</a:t>
            </a:r>
          </a:p>
          <a:p>
            <a:pPr marL="315913" indent="-312738" eaLnBrk="1" hangingPunct="1">
              <a:spcBef>
                <a:spcPts val="413"/>
              </a:spcBef>
              <a:buSzPct val="100000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alarm clock that can play either </a:t>
            </a:r>
          </a:p>
          <a:p>
            <a:pPr marL="315913" indent="-312738" eaLnBrk="1" hangingPunct="1">
              <a:spcBef>
                <a:spcPts val="413"/>
              </a:spcBef>
              <a:buSzPct val="100000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CDs or the radio and show either </a:t>
            </a:r>
          </a:p>
          <a:p>
            <a:pPr marL="315913" indent="-312738" eaLnBrk="1" hangingPunct="1">
              <a:spcBef>
                <a:spcPts val="413"/>
              </a:spcBef>
              <a:buSzPct val="100000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the current time or the alarm time</a:t>
            </a:r>
          </a:p>
          <a:p>
            <a:pPr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choices CD/radio and </a:t>
            </a:r>
          </a:p>
          <a:p>
            <a:pPr marL="315913" indent="-312738" eaLnBrk="1" hangingPunct="1">
              <a:spcBef>
                <a:spcPts val="413"/>
              </a:spcBef>
              <a:buSzPct val="100000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current/alarm time are orthogonal </a:t>
            </a:r>
          </a:p>
          <a:p>
            <a:pPr marL="315913" indent="-312738" eaLnBrk="1" hangingPunct="1">
              <a:spcBef>
                <a:spcPts val="413"/>
              </a:spcBef>
              <a:buSzPct val="100000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choices</a:t>
            </a:r>
          </a:p>
          <a:p>
            <a:pPr eaLnBrk="1" hangingPunct="1">
              <a:spcBef>
                <a:spcPts val="588"/>
              </a:spcBef>
              <a:buSzPct val="100000"/>
              <a:defRPr/>
            </a:pPr>
            <a:endParaRPr lang="en-US" altLang="zh-TW" sz="20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914" y="2514600"/>
            <a:ext cx="3432711" cy="3382962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B3C03-B8C3-4F8B-8740-C4108401093C}" type="slidenum">
              <a:rPr lang="en-IN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Activity Diagram</a:t>
            </a: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57200" y="1530350"/>
            <a:ext cx="82296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Address the dynamic view of a system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An activity diagram is a special kind of a state-chart diagram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It shows the flow from activity to activity within a system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Activity diagrams </a:t>
            </a:r>
          </a:p>
          <a:p>
            <a:pPr marL="685800" lvl="1" indent="-261938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Are used in </a:t>
            </a:r>
            <a:r>
              <a:rPr lang="en-US" altLang="zh-TW" sz="24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modelling the function 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of a system</a:t>
            </a:r>
          </a:p>
          <a:p>
            <a:pPr marL="685800" lvl="1" indent="-261938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Emphasize the flow of control among objects</a:t>
            </a:r>
          </a:p>
          <a:p>
            <a:pPr marL="685800" lvl="1" indent="-261938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Collection of vertices and arcs</a:t>
            </a:r>
          </a:p>
          <a:p>
            <a:pPr marL="685800" lvl="1" indent="-261938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technique to describe procedural logic, business process, and work flow</a:t>
            </a:r>
          </a:p>
          <a:p>
            <a:pPr marL="685800" lvl="1" indent="-261938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They support parallel behavior (unlike flowcharts)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12BBC-9A02-4146-B5A3-7D7000B5FC3E}" type="slidenum">
              <a:rPr lang="en-IN"/>
              <a:pPr>
                <a:defRPr/>
              </a:pPr>
              <a:t>14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98425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Activity Diagram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zh-TW" sz="220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zh-TW" sz="220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177925"/>
            <a:ext cx="6592887" cy="5133975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CF4C9-79E6-48D7-A122-FAA09ACA9DE5}" type="slidenum">
              <a:rPr lang="en-IN"/>
              <a:pPr>
                <a:defRPr/>
              </a:pPr>
              <a:t>15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Activity Diagram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5913" indent="-312738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052513" indent="-209550"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zh-TW" sz="2400" dirty="0" smtClean="0"/>
              <a:t>Activity diagrams commonly contain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b="1" dirty="0" smtClean="0"/>
              <a:t>Action states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Executable atomic computations 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They can not be further decomposed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nodes on an activity diagram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b="1" dirty="0" smtClean="0"/>
              <a:t>Activity states 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Can be further decomposed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Their activity can be represented by other activity diagrams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513012"/>
            <a:ext cx="2362200" cy="1546225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108574"/>
            <a:ext cx="4752975" cy="1195388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4E934-F5D4-463E-AB50-497EF8D22414}" type="slidenum">
              <a:rPr lang="en-IN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Activity Diagram</a:t>
            </a: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57200" y="1530350"/>
            <a:ext cx="82296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052513" indent="-209550"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85800" algn="l"/>
                <a:tab pos="1133475" algn="l"/>
                <a:tab pos="1582738" algn="l"/>
                <a:tab pos="2032000" algn="l"/>
                <a:tab pos="2481263" algn="l"/>
                <a:tab pos="2930525" algn="l"/>
                <a:tab pos="3379788" algn="l"/>
                <a:tab pos="3829050" algn="l"/>
                <a:tab pos="4278313" algn="l"/>
                <a:tab pos="4727575" algn="l"/>
                <a:tab pos="5176838" algn="l"/>
                <a:tab pos="5626100" algn="l"/>
                <a:tab pos="6075363" algn="l"/>
                <a:tab pos="6524625" algn="l"/>
                <a:tab pos="6973888" algn="l"/>
                <a:tab pos="7423150" algn="l"/>
                <a:tab pos="7872413" algn="l"/>
                <a:tab pos="8321675" algn="l"/>
                <a:tab pos="8770938" algn="l"/>
                <a:tab pos="9220200" algn="l"/>
                <a:tab pos="9669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Transitions</a:t>
            </a:r>
          </a:p>
          <a:p>
            <a:pPr lvl="2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To specify the flow of control from one action/activity state to the next action/activity state </a:t>
            </a:r>
          </a:p>
          <a:p>
            <a:pPr lvl="2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Represented as a simple directed line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400" b="1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Objects</a:t>
            </a:r>
          </a:p>
          <a:p>
            <a:pPr lvl="2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Objects may be involved in the flow of control associated with an activity diagram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315913" indent="-312738" algn="just" eaLnBrk="1" hangingPunct="1">
              <a:spcBef>
                <a:spcPts val="450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07B29-078A-4A18-BE57-6C3828E1C1D7}" type="slidenum">
              <a:rPr lang="en-IN"/>
              <a:pPr>
                <a:defRPr/>
              </a:pPr>
              <a:t>17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Activity Diagrams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Fork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fork has one incoming flow and several outgoing concurrent flows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Join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With a join, the outgoing flow is taken only when all the incoming flows reach the join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Decision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decision, called branch in UML 1, has a single incoming flow and several guarded out-bound flows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712110-D2D2-42CE-BB56-367460B9FF38}" type="slidenum">
              <a:rPr lang="en-IN"/>
              <a:pPr>
                <a:defRPr/>
              </a:pPr>
              <a:t>18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Activity Diagrams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Guard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Each outbound flow has a guard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Boolean condition placed inside square brackets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Each time you reach a decision, you can take only one of the outbound flows, so the guards should be mutually exclusive</a:t>
            </a:r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400" dirty="0" smtClean="0"/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Merge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merge has multiple input flows and a single output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merge marks the end of conditional behavior started by a decision</a:t>
            </a:r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Lecture Objectives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At the end of </a:t>
            </a:r>
            <a:r>
              <a:rPr lang="en-US" altLang="zh-TW" smtClean="0"/>
              <a:t>this lecture, </a:t>
            </a:r>
            <a:r>
              <a:rPr lang="en-US" altLang="zh-TW" dirty="0" smtClean="0"/>
              <a:t>student will be able to 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Identify the basic building blocks of UML </a:t>
            </a:r>
            <a:r>
              <a:rPr lang="en-US" altLang="zh-TW" sz="1900" dirty="0" smtClean="0"/>
              <a:t>State diagrams</a:t>
            </a:r>
            <a:endParaRPr lang="en-US" altLang="zh-TW" sz="1900" dirty="0"/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Explain the concepts of object oriented </a:t>
            </a:r>
            <a:r>
              <a:rPr lang="en-US" altLang="zh-TW" sz="1900" dirty="0" smtClean="0"/>
              <a:t>design</a:t>
            </a:r>
            <a:endParaRPr lang="en-US" altLang="zh-TW" sz="1900" dirty="0"/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Model </a:t>
            </a:r>
            <a:r>
              <a:rPr lang="en-US" altLang="zh-TW" sz="1900" dirty="0" smtClean="0"/>
              <a:t>the behavior of objects in a </a:t>
            </a:r>
            <a:r>
              <a:rPr lang="en-US" altLang="zh-TW" sz="1900" dirty="0"/>
              <a:t>software system with </a:t>
            </a:r>
            <a:r>
              <a:rPr lang="en-US" altLang="zh-TW" sz="1900" dirty="0" smtClean="0"/>
              <a:t>State diagrams</a:t>
            </a:r>
            <a:endParaRPr lang="en-US" altLang="zh-TW" sz="1900" dirty="0"/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/>
              <a:t>Design the </a:t>
            </a:r>
            <a:r>
              <a:rPr lang="en-US" altLang="zh-TW" sz="1900" dirty="0" smtClean="0"/>
              <a:t>behavior of objects in a given </a:t>
            </a:r>
            <a:r>
              <a:rPr lang="en-US" altLang="zh-TW" sz="1900" dirty="0"/>
              <a:t>software system with object oriented 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77C2F7-A3B7-43E4-8A06-68067D34DC6E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4663"/>
            <a:ext cx="8229600" cy="6604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 Simple Activity Diagram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247775"/>
            <a:ext cx="6046787" cy="4994275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Tokens 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initial node creates a token, which then passes to the next action, which executes and then passes the token to the next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At a fork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One token comes in, and the fork produces a token on each of its outward flows</a:t>
            </a:r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On a join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As each inbound token arrives, nothing happens until all the tokens appear at the join; then a token is produced on the outward flow</a:t>
            </a:r>
            <a:endParaRPr lang="en-US" altLang="zh-TW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Interaction Overview Diagrams</a:t>
            </a: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Interaction overview diagrams 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grafting 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together of activity diagrams and sequence diagrams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314325" lvl="1" indent="-314325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They are either 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Activity diagrams in which the activities are replaced by little sequence diagrams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sequence diagram broken up with activity diagram notation used to show control flow</a:t>
            </a:r>
          </a:p>
          <a:p>
            <a:pPr eaLnBrk="1" hangingPunct="1">
              <a:spcBef>
                <a:spcPts val="588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These are new for UML 2</a:t>
            </a:r>
          </a:p>
          <a:p>
            <a:pPr eaLnBrk="1" hangingPunct="1">
              <a:spcBef>
                <a:spcPts val="588"/>
              </a:spcBef>
              <a:buSzPct val="100000"/>
              <a:defRPr/>
            </a:pPr>
            <a:endParaRPr lang="en-US" altLang="zh-TW" sz="30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Interaction Overview Diagrams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247775"/>
            <a:ext cx="6723063" cy="4906963"/>
          </a:xfrm>
          <a:prstGeom prst="rect">
            <a:avLst/>
          </a:prstGeom>
          <a:noFill/>
          <a:ln w="88920">
            <a:solidFill>
              <a:srgbClr val="FFFFFF"/>
            </a:solidFill>
            <a:miter lim="800000"/>
            <a:headEnd/>
            <a:tailEnd/>
          </a:ln>
          <a:effectLst>
            <a:outerShdw algn="ctr" rotWithShape="0">
              <a:srgbClr val="000000">
                <a:alpha val="4303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Summary 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State diagrams </a:t>
            </a:r>
            <a:r>
              <a:rPr lang="en-US" altLang="zh-TW" sz="2400" i="1" dirty="0"/>
              <a:t>are good </a:t>
            </a:r>
            <a:r>
              <a:rPr lang="en-US" altLang="zh-TW" sz="2400" dirty="0"/>
              <a:t>at </a:t>
            </a:r>
            <a:r>
              <a:rPr lang="en-US" altLang="zh-TW" sz="2400" dirty="0" smtClean="0"/>
              <a:t>describing </a:t>
            </a:r>
            <a:r>
              <a:rPr lang="en-US" altLang="zh-TW" sz="2400" dirty="0"/>
              <a:t>the behavior of an object across several use cases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State diagrams </a:t>
            </a:r>
            <a:r>
              <a:rPr lang="en-US" altLang="zh-TW" sz="2400" i="1" dirty="0"/>
              <a:t>are not very good </a:t>
            </a:r>
            <a:r>
              <a:rPr lang="en-US" altLang="zh-TW" sz="2400" dirty="0"/>
              <a:t>at </a:t>
            </a:r>
            <a:r>
              <a:rPr lang="en-US" altLang="zh-TW" sz="2400" dirty="0" smtClean="0"/>
              <a:t>describing </a:t>
            </a:r>
            <a:r>
              <a:rPr lang="en-US" altLang="zh-TW" sz="2400" dirty="0"/>
              <a:t>behavior that involves a number of objects collaborating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400" dirty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 State machine </a:t>
            </a:r>
            <a:r>
              <a:rPr lang="en-US" altLang="zh-TW" sz="2400" dirty="0" smtClean="0"/>
              <a:t>specifies </a:t>
            </a:r>
            <a:r>
              <a:rPr lang="en-US" altLang="zh-TW" sz="2400" dirty="0"/>
              <a:t>the sequences of states an object goes through during its lifetime in response to events, together with its responses to those </a:t>
            </a:r>
            <a:r>
              <a:rPr lang="en-US" altLang="zh-TW" sz="2400" dirty="0" smtClean="0"/>
              <a:t>events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 state-chart diagram shows a </a:t>
            </a:r>
            <a:r>
              <a:rPr lang="en-US" altLang="zh-TW" sz="2400" i="1" dirty="0"/>
              <a:t>state machine</a:t>
            </a:r>
            <a:r>
              <a:rPr lang="en-US" altLang="zh-TW" sz="2400" dirty="0"/>
              <a:t>, consisting of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/>
              <a:t>States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/>
              <a:t>Transitions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/>
              <a:t>Events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Activities</a:t>
            </a:r>
            <a:endParaRPr lang="en-US" altLang="zh-TW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>
                <a:solidFill>
                  <a:srgbClr val="376092"/>
                </a:solidFill>
                <a:latin typeface="Calibri" panose="020F0502020204030204" pitchFamily="34" charset="0"/>
              </a:rPr>
              <a:t>Lecture Topics</a:t>
            </a:r>
            <a:endParaRPr lang="en-US" altLang="zh-TW" sz="3600" dirty="0" smtClean="0">
              <a:solidFill>
                <a:srgbClr val="376092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State diagrams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State chart diagram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State machine and transitions 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Activity diagram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Interaction overview diagrams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/>
              <a:t>Elements in State </a:t>
            </a:r>
            <a:r>
              <a:rPr lang="en-US" altLang="zh-TW" sz="2200" dirty="0" smtClean="0"/>
              <a:t>diagram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/>
              <a:t>Relationships in State </a:t>
            </a:r>
            <a:r>
              <a:rPr lang="en-US" altLang="zh-TW" sz="2200" dirty="0" smtClean="0"/>
              <a:t>diagram</a:t>
            </a:r>
            <a:endParaRPr lang="en-US" altLang="zh-TW" sz="2200" dirty="0"/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D9234-EE42-4AEA-96B0-20855D6ACFD8}" type="slidenum">
              <a:rPr lang="en-IN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State-chart Diagram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State-chart diagrams address the dynamic view of a system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 state-chart diagram shows a </a:t>
            </a:r>
            <a:r>
              <a:rPr lang="en-US" altLang="zh-TW" sz="2400" i="1" dirty="0" smtClean="0"/>
              <a:t>state machine</a:t>
            </a:r>
            <a:r>
              <a:rPr lang="en-US" altLang="zh-TW" sz="2400" dirty="0" smtClean="0"/>
              <a:t>, consisting of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States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Transitions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Events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Activities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They used to model the behavior of an interface, class or collaboration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 object-oriented approaches, you </a:t>
            </a:r>
            <a:r>
              <a:rPr lang="en-US" altLang="zh-TW" sz="2400" i="1" dirty="0" smtClean="0"/>
              <a:t>draw a state machine diagram for a single class </a:t>
            </a:r>
            <a:r>
              <a:rPr lang="en-US" altLang="zh-TW" sz="2400" dirty="0" smtClean="0"/>
              <a:t>to show the lifetime behavior of a single object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AD8B6-4307-4BCC-91F4-F321FFBE4913}" type="slidenum">
              <a:rPr lang="en-IN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State-chart Diagram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State diagrams </a:t>
            </a:r>
            <a:r>
              <a:rPr lang="en-US" altLang="zh-TW" sz="2400" i="1" dirty="0" smtClean="0"/>
              <a:t>are good </a:t>
            </a:r>
            <a:r>
              <a:rPr lang="en-US" altLang="zh-TW" sz="2400" dirty="0" smtClean="0"/>
              <a:t>at 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Describing the behavior of an object across several use cases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State diagrams </a:t>
            </a:r>
            <a:r>
              <a:rPr lang="en-US" altLang="zh-TW" sz="2400" i="1" dirty="0" smtClean="0"/>
              <a:t>are not very good </a:t>
            </a:r>
            <a:r>
              <a:rPr lang="en-US" altLang="zh-TW" sz="2400" dirty="0" smtClean="0"/>
              <a:t>at 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Describing behavior that involves a number of objects collaborating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 State machine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behavior that specifies the sequences of states an object goes through during its lifetime in response to events, together with its responses to those events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4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90FF6-5130-4630-AB34-2D26E86FE436}" type="slidenum">
              <a:rPr lang="en-IN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State Machine 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 state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Condition or situation during the life of an object during which it satisfies some condition, performs some activity, or waits for some event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An event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The specification of a significant occurrence that has a location in time and space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An action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Executable atomic computation that results in a change in state of the model or the return of a value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Transition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Indicates  a movement from one state to another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200" dirty="0" smtClean="0"/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375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781DD-B5C9-45C5-9CE8-E97EF3606B80}" type="slidenum">
              <a:rPr lang="en-IN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Transition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57200" y="1530350"/>
            <a:ext cx="82296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5913" indent="-312738"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841375" indent="-420688"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588"/>
              </a:spcBef>
              <a:buSzPct val="100000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Each transition has a label that comes in three parts</a:t>
            </a:r>
          </a:p>
          <a:p>
            <a:pPr marL="685800" indent="-260350" algn="just" eaLnBrk="1" hangingPunct="1">
              <a:spcBef>
                <a:spcPts val="450"/>
              </a:spcBef>
              <a:buSzPct val="100000"/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trigger-signature [guard]/activity</a:t>
            </a:r>
          </a:p>
          <a:p>
            <a:pPr marL="314325" indent="-311150"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trigger-signature 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single event that triggers a potential change of state</a:t>
            </a:r>
          </a:p>
          <a:p>
            <a:pPr marL="314325" indent="-311150"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guard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If  present, is a Boolean condition that must be true for the transition to be taken</a:t>
            </a:r>
          </a:p>
          <a:p>
            <a:pPr marL="314325" indent="-311150"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 activity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Some behavior that's executed during the transition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It may be any behavioral expression</a:t>
            </a:r>
          </a:p>
          <a:p>
            <a:pPr algn="just" eaLnBrk="1" hangingPunct="1">
              <a:spcBef>
                <a:spcPts val="588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F0BDD-6359-4A70-BD3D-F42AAC24C6A2}" type="slidenum">
              <a:rPr lang="en-IN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Transition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30350"/>
            <a:ext cx="82296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5913" indent="-312738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r>
              <a:rPr lang="en-US" altLang="zh-TW" sz="2400" dirty="0" smtClean="0"/>
              <a:t>All three parts to a transition are optional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missing activity indicates that you don't do anything during the transition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missing guard indicates that you always take the transition if the event occurs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missing trigger-signature is rare but does occur. It indicates that you take the transition immediately, which you see mostly with activity states</a:t>
            </a:r>
            <a:endParaRPr lang="en-US" altLang="zh-TW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93A8-2EC7-4870-AFDE-D71EB17625E6}" type="slidenum">
              <a:rPr lang="en-IN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latin typeface="Calibri" panose="020F0502020204030204" pitchFamily="34" charset="0"/>
              </a:rPr>
              <a:t>State Machine 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92125" y="1177925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5913" indent="-312738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zh-TW" sz="2400" dirty="0" smtClean="0"/>
              <a:t>Graphically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state is rendered as a rectangle with rounded corners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 transition is rendered as a solid directed line</a:t>
            </a:r>
          </a:p>
          <a:p>
            <a:pPr algn="just" eaLnBrk="1" hangingPunct="1">
              <a:lnSpc>
                <a:spcPct val="100000"/>
              </a:lnSpc>
              <a:spcBef>
                <a:spcPts val="375"/>
              </a:spcBef>
              <a:buClrTx/>
              <a:buFontTx/>
              <a:buNone/>
            </a:pPr>
            <a:endParaRPr lang="en-US" altLang="zh-TW" sz="1900" dirty="0" smtClean="0"/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1900" dirty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514600"/>
            <a:ext cx="6875462" cy="3657600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07114-A7D6-49CC-83D6-CAB92AE6A5B6}" type="slidenum">
              <a:rPr lang="en-IN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_Session0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2490CE50-553F-44F8-A3E6-1E72B88BD0A9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DD7A0AC2-A136-4650-98BE-BD174426471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1120</Words>
  <Application>Microsoft Office PowerPoint</Application>
  <PresentationFormat>On-screen Show (4:3)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DejaVu Sans</vt:lpstr>
      <vt:lpstr>Droid Sans Fallback</vt:lpstr>
      <vt:lpstr>新細明體</vt:lpstr>
      <vt:lpstr>Times New Roman</vt:lpstr>
      <vt:lpstr>Office Theme</vt:lpstr>
      <vt:lpstr>00_Session0</vt:lpstr>
      <vt:lpstr>1_Office Theme</vt:lpstr>
      <vt:lpstr>PowerPoint Presentation</vt:lpstr>
      <vt:lpstr>Lecture Objectives</vt:lpstr>
      <vt:lpstr>Lecture Topics</vt:lpstr>
      <vt:lpstr>State-chart Diagram</vt:lpstr>
      <vt:lpstr>State-chart Diagram</vt:lpstr>
      <vt:lpstr>State Machine </vt:lpstr>
      <vt:lpstr>Transition </vt:lpstr>
      <vt:lpstr>Transition</vt:lpstr>
      <vt:lpstr>State Machine </vt:lpstr>
      <vt:lpstr>State Machine Diagrams</vt:lpstr>
      <vt:lpstr>Internal Activities</vt:lpstr>
      <vt:lpstr>Super-states </vt:lpstr>
      <vt:lpstr>Concurrent States</vt:lpstr>
      <vt:lpstr>Activity Diagram</vt:lpstr>
      <vt:lpstr>Activity Diagram</vt:lpstr>
      <vt:lpstr>Activity Diagram</vt:lpstr>
      <vt:lpstr>Activity Diagram</vt:lpstr>
      <vt:lpstr>Activity Diagrams</vt:lpstr>
      <vt:lpstr>Activity Diagrams</vt:lpstr>
      <vt:lpstr>A Simple Activity Diagram</vt:lpstr>
      <vt:lpstr>Tokens </vt:lpstr>
      <vt:lpstr>Interaction Overview Diagrams</vt:lpstr>
      <vt:lpstr>Interaction Overview Diagrams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ELF File Format</dc:title>
  <dc:subject/>
  <dc:creator>shieyuan</dc:creator>
  <cp:keywords/>
  <dc:description/>
  <cp:lastModifiedBy>Sahana.P.Shankar</cp:lastModifiedBy>
  <cp:revision>76</cp:revision>
  <cp:lastPrinted>1601-01-01T00:00:00Z</cp:lastPrinted>
  <dcterms:created xsi:type="dcterms:W3CDTF">2001-11-07T07:26:19Z</dcterms:created>
  <dcterms:modified xsi:type="dcterms:W3CDTF">2019-01-11T05:29:22Z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NCTU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110</vt:i4>
  </property>
</Properties>
</file>