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80" r:id="rId3"/>
    <p:sldId id="342" r:id="rId4"/>
    <p:sldId id="339" r:id="rId5"/>
    <p:sldId id="366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30" r:id="rId21"/>
    <p:sldId id="377" r:id="rId22"/>
    <p:sldId id="367" r:id="rId23"/>
    <p:sldId id="392" r:id="rId24"/>
    <p:sldId id="393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>
        <p:scale>
          <a:sx n="76" d="100"/>
          <a:sy n="76" d="100"/>
        </p:scale>
        <p:origin x="-31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9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Qt-based Rich GUI Console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hu-HU" dirty="0"/>
              <a:t>F</a:t>
            </a:r>
            <a:r>
              <a:rPr lang="en-US" dirty="0" err="1"/>
              <a:t>eatures</a:t>
            </a:r>
            <a:r>
              <a:rPr lang="en-US" dirty="0"/>
              <a:t> provided by a rich text</a:t>
            </a:r>
            <a:r>
              <a:rPr lang="hu-HU" dirty="0"/>
              <a:t> </a:t>
            </a:r>
            <a:r>
              <a:rPr lang="en-US" dirty="0"/>
              <a:t>widget, like embedded images, multiline editing, and syntax highlighting.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Qt console can launch multiple </a:t>
            </a:r>
            <a:r>
              <a:rPr lang="en-US" dirty="0" err="1"/>
              <a:t>IPython</a:t>
            </a:r>
            <a:r>
              <a:rPr lang="en-US" dirty="0"/>
              <a:t> processes in tabs, enabling you to switch</a:t>
            </a:r>
            <a:r>
              <a:rPr lang="hu-HU" dirty="0"/>
              <a:t> </a:t>
            </a:r>
            <a:r>
              <a:rPr lang="en-US" dirty="0"/>
              <a:t>between tasks.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116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Matplotlib Integration and </a:t>
            </a:r>
            <a:r>
              <a:rPr lang="en-US" b="1" dirty="0" err="1"/>
              <a:t>Pylab</a:t>
            </a:r>
            <a:r>
              <a:rPr lang="en-US" b="1" dirty="0"/>
              <a:t> Mode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If </a:t>
            </a:r>
            <a:r>
              <a:rPr lang="hu-HU" dirty="0"/>
              <a:t>we</a:t>
            </a:r>
            <a:r>
              <a:rPr lang="en-US" dirty="0"/>
              <a:t> create a matplotlib plot window in the regular Python shell, </a:t>
            </a:r>
            <a:r>
              <a:rPr lang="hu-HU" dirty="0"/>
              <a:t>It is not possible to </a:t>
            </a:r>
            <a:r>
              <a:rPr lang="en-US" dirty="0"/>
              <a:t>find</a:t>
            </a:r>
            <a:r>
              <a:rPr lang="hu-HU" dirty="0"/>
              <a:t> </a:t>
            </a:r>
            <a:r>
              <a:rPr lang="en-US" dirty="0"/>
              <a:t>that the GUI event loop “takes control” of the Python session until the plot window is</a:t>
            </a:r>
            <a:r>
              <a:rPr lang="hu-HU" dirty="0"/>
              <a:t> </a:t>
            </a:r>
            <a:r>
              <a:rPr lang="en-US" dirty="0"/>
              <a:t>closed. </a:t>
            </a:r>
            <a:r>
              <a:rPr lang="hu-HU" dirty="0"/>
              <a:t>It</a:t>
            </a:r>
            <a:r>
              <a:rPr lang="en-US" dirty="0"/>
              <a:t> won’t work for interactive data analysis and visualization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IPython has </a:t>
            </a:r>
            <a:r>
              <a:rPr lang="en-US" dirty="0"/>
              <a:t>implemented special handling for each GUI framework so that it will work seamlessly</a:t>
            </a:r>
            <a:r>
              <a:rPr lang="hu-HU" dirty="0"/>
              <a:t> </a:t>
            </a:r>
            <a:r>
              <a:rPr lang="en-US" dirty="0"/>
              <a:t>with the shell.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typical way to launch </a:t>
            </a:r>
            <a:r>
              <a:rPr lang="en-US" dirty="0" err="1"/>
              <a:t>IPython</a:t>
            </a:r>
            <a:r>
              <a:rPr lang="en-US" dirty="0"/>
              <a:t> with matplotlib integration is by adding the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  </a:t>
            </a:r>
            <a:r>
              <a:rPr lang="en-US" dirty="0"/>
              <a:t> --</a:t>
            </a:r>
            <a:r>
              <a:rPr lang="en-US" dirty="0" err="1"/>
              <a:t>pylab</a:t>
            </a:r>
            <a:r>
              <a:rPr lang="en-US" dirty="0"/>
              <a:t> flag (two dashes).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937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Input and Output Variables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 err="1"/>
              <a:t>IPython</a:t>
            </a:r>
            <a:r>
              <a:rPr lang="en-US" dirty="0"/>
              <a:t> stores references to both the input (the text that you type) and</a:t>
            </a:r>
            <a:r>
              <a:rPr lang="hu-HU" dirty="0"/>
              <a:t> </a:t>
            </a:r>
            <a:r>
              <a:rPr lang="en-US" dirty="0"/>
              <a:t>output (the object that is returned) in special variables.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Input variables are stored in variables named like _</a:t>
            </a:r>
            <a:r>
              <a:rPr lang="en-US" dirty="0" err="1"/>
              <a:t>iX</a:t>
            </a:r>
            <a:r>
              <a:rPr lang="en-US" dirty="0"/>
              <a:t>, where X is the input line number.</a:t>
            </a:r>
            <a:r>
              <a:rPr lang="hu-HU" dirty="0"/>
              <a:t> </a:t>
            </a:r>
            <a:r>
              <a:rPr lang="en-US" dirty="0"/>
              <a:t>For each such input variables there is a corresponding output variable _X.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Several magic functions allow you to work with the input and output history. %hist is</a:t>
            </a:r>
            <a:r>
              <a:rPr lang="hu-HU" dirty="0"/>
              <a:t> </a:t>
            </a:r>
            <a:r>
              <a:rPr lang="en-US" dirty="0"/>
              <a:t>capable of printing all or part of the input history</a:t>
            </a:r>
            <a:r>
              <a:rPr lang="hu-HU" dirty="0"/>
              <a:t>, </a:t>
            </a:r>
            <a:r>
              <a:rPr lang="en-US" dirty="0"/>
              <a:t>%reset is for clearing the interactive namespace</a:t>
            </a:r>
            <a:r>
              <a:rPr lang="hu-HU" dirty="0"/>
              <a:t>, </a:t>
            </a:r>
            <a:r>
              <a:rPr lang="en-US" dirty="0"/>
              <a:t>%</a:t>
            </a:r>
            <a:r>
              <a:rPr lang="en-US" dirty="0" err="1"/>
              <a:t>xdel</a:t>
            </a:r>
            <a:r>
              <a:rPr lang="en-US" dirty="0"/>
              <a:t> magic function</a:t>
            </a:r>
            <a:r>
              <a:rPr lang="hu-HU" dirty="0"/>
              <a:t> </a:t>
            </a:r>
            <a:r>
              <a:rPr lang="en-US" dirty="0"/>
              <a:t>is intended for removing all references to a particular</a:t>
            </a:r>
            <a:r>
              <a:rPr lang="hu-HU" dirty="0"/>
              <a:t> </a:t>
            </a:r>
            <a:r>
              <a:rPr lang="en-US" dirty="0"/>
              <a:t>object from the </a:t>
            </a:r>
            <a:r>
              <a:rPr lang="en-US" dirty="0" err="1"/>
              <a:t>IPython</a:t>
            </a:r>
            <a:r>
              <a:rPr lang="en-US" dirty="0"/>
              <a:t> machinery.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  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655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Logging the Input and Output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en-US" dirty="0" err="1"/>
              <a:t>IPython</a:t>
            </a:r>
            <a:r>
              <a:rPr lang="en-US" dirty="0"/>
              <a:t> can log the entire console session including input and output.</a:t>
            </a:r>
            <a:r>
              <a:rPr lang="hu-HU" dirty="0"/>
              <a:t> </a:t>
            </a:r>
            <a:r>
              <a:rPr lang="en-US" dirty="0"/>
              <a:t>Logging is turned on by typing %</a:t>
            </a:r>
            <a:r>
              <a:rPr lang="en-US" dirty="0" err="1"/>
              <a:t>logstart</a:t>
            </a:r>
            <a:endParaRPr lang="hu-HU" dirty="0"/>
          </a:p>
          <a:p>
            <a:pPr>
              <a:buFontTx/>
              <a:buChar char="-"/>
            </a:pPr>
            <a:r>
              <a:rPr lang="en-US" dirty="0" err="1"/>
              <a:t>IPython</a:t>
            </a:r>
            <a:r>
              <a:rPr lang="en-US" dirty="0"/>
              <a:t> logging can be enabled at any time and it will record your entire session (including</a:t>
            </a:r>
            <a:r>
              <a:rPr lang="hu-HU" dirty="0"/>
              <a:t> </a:t>
            </a:r>
            <a:r>
              <a:rPr lang="en-US" dirty="0"/>
              <a:t>previous commands)</a:t>
            </a:r>
            <a:r>
              <a:rPr lang="hu-HU" dirty="0"/>
              <a:t> </a:t>
            </a:r>
            <a:r>
              <a:rPr lang="en-US" dirty="0"/>
              <a:t>as well as the</a:t>
            </a:r>
            <a:r>
              <a:rPr lang="hu-HU" dirty="0"/>
              <a:t> </a:t>
            </a:r>
            <a:r>
              <a:rPr lang="en-US" dirty="0"/>
              <a:t>companion functions %logoff, %logon, %</a:t>
            </a:r>
            <a:r>
              <a:rPr lang="en-US" dirty="0" err="1"/>
              <a:t>logstate</a:t>
            </a:r>
            <a:r>
              <a:rPr lang="en-US" dirty="0"/>
              <a:t>, and %</a:t>
            </a:r>
            <a:r>
              <a:rPr lang="en-US" dirty="0" err="1"/>
              <a:t>logstop</a:t>
            </a:r>
            <a:r>
              <a:rPr lang="en-US" dirty="0"/>
              <a:t>.</a:t>
            </a:r>
            <a:r>
              <a:rPr lang="hu-HU" dirty="0"/>
              <a:t>    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142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Interacting with the Operating System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hu-HU" dirty="0"/>
              <a:t>The</a:t>
            </a:r>
            <a:r>
              <a:rPr lang="en-US" dirty="0"/>
              <a:t> important feature of </a:t>
            </a:r>
            <a:r>
              <a:rPr lang="en-US" dirty="0" err="1"/>
              <a:t>IPython</a:t>
            </a:r>
            <a:r>
              <a:rPr lang="en-US" dirty="0"/>
              <a:t> is that it provides very strong integration with</a:t>
            </a:r>
            <a:r>
              <a:rPr lang="hu-HU" dirty="0"/>
              <a:t> </a:t>
            </a:r>
            <a:r>
              <a:rPr lang="en-US" dirty="0"/>
              <a:t>the operating system shell.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Starting a line in </a:t>
            </a:r>
            <a:r>
              <a:rPr lang="en-US" dirty="0" err="1"/>
              <a:t>IPython</a:t>
            </a:r>
            <a:r>
              <a:rPr lang="en-US" dirty="0"/>
              <a:t> with an exclamation point !, or bang, tells </a:t>
            </a:r>
            <a:r>
              <a:rPr lang="en-US" dirty="0" err="1"/>
              <a:t>IPython</a:t>
            </a:r>
            <a:r>
              <a:rPr lang="en-US" dirty="0"/>
              <a:t> to execute</a:t>
            </a:r>
            <a:r>
              <a:rPr lang="hu-HU" dirty="0"/>
              <a:t> </a:t>
            </a:r>
            <a:r>
              <a:rPr lang="en-US" dirty="0"/>
              <a:t>everything after the bang in the system shell.</a:t>
            </a:r>
            <a:endParaRPr lang="hu-HU" dirty="0"/>
          </a:p>
          <a:p>
            <a:pPr>
              <a:buFontTx/>
              <a:buChar char="-"/>
            </a:pPr>
            <a:r>
              <a:rPr lang="en-US" dirty="0" err="1"/>
              <a:t>IPython</a:t>
            </a:r>
            <a:r>
              <a:rPr lang="en-US" dirty="0"/>
              <a:t> has a simple directory bookmarking system to enable you to save aliases for</a:t>
            </a:r>
            <a:r>
              <a:rPr lang="hu-HU" dirty="0"/>
              <a:t> </a:t>
            </a:r>
            <a:r>
              <a:rPr lang="en-US" dirty="0"/>
              <a:t>common directories so that you can jump around very easily.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921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Software Development Tools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 err="1"/>
              <a:t>IPython</a:t>
            </a:r>
            <a:r>
              <a:rPr lang="en-US" dirty="0"/>
              <a:t> is well suited as a software development environment</a:t>
            </a:r>
            <a:r>
              <a:rPr lang="hu-HU" dirty="0"/>
              <a:t> as it </a:t>
            </a:r>
            <a:r>
              <a:rPr lang="en-US" dirty="0"/>
              <a:t>has</a:t>
            </a:r>
            <a:r>
              <a:rPr lang="hu-HU" dirty="0"/>
              <a:t> </a:t>
            </a:r>
            <a:r>
              <a:rPr lang="en-US" dirty="0"/>
              <a:t>closely integrated and enhanced the built-in Python </a:t>
            </a:r>
            <a:r>
              <a:rPr lang="en-US" dirty="0" err="1"/>
              <a:t>pdb</a:t>
            </a:r>
            <a:r>
              <a:rPr lang="en-US" dirty="0"/>
              <a:t> debugger</a:t>
            </a:r>
            <a:r>
              <a:rPr lang="hu-HU" dirty="0"/>
              <a:t> and </a:t>
            </a:r>
            <a:r>
              <a:rPr lang="en-US" dirty="0"/>
              <a:t>has easy-to-use code timing and profiling tools.</a:t>
            </a:r>
            <a:endParaRPr lang="hu-HU" dirty="0"/>
          </a:p>
          <a:p>
            <a:pPr>
              <a:buFontTx/>
              <a:buChar char="-"/>
            </a:pPr>
            <a:r>
              <a:rPr lang="en-US" u="sng" dirty="0"/>
              <a:t>Interactive Debugger</a:t>
            </a:r>
            <a:r>
              <a:rPr lang="hu-HU" u="sng" dirty="0"/>
              <a:t>:</a:t>
            </a:r>
            <a:r>
              <a:rPr lang="hu-HU" dirty="0"/>
              <a:t> It</a:t>
            </a:r>
            <a:r>
              <a:rPr lang="en-US" dirty="0"/>
              <a:t> enhances </a:t>
            </a:r>
            <a:r>
              <a:rPr lang="en-US" dirty="0" err="1"/>
              <a:t>pdb</a:t>
            </a:r>
            <a:r>
              <a:rPr lang="en-US" dirty="0"/>
              <a:t> with tab completion, syntax highlighting, and context</a:t>
            </a:r>
            <a:r>
              <a:rPr lang="hu-HU" dirty="0"/>
              <a:t> </a:t>
            </a:r>
            <a:r>
              <a:rPr lang="en-US" dirty="0"/>
              <a:t>for each line in exception tracebacks. The %debug command, when entered immediately after an exception,</a:t>
            </a:r>
            <a:r>
              <a:rPr lang="hu-HU" dirty="0"/>
              <a:t> </a:t>
            </a:r>
            <a:r>
              <a:rPr lang="en-US" dirty="0"/>
              <a:t>invokes the “post-mortem” debugger and drops you into the stack frame where</a:t>
            </a:r>
            <a:r>
              <a:rPr lang="hu-HU" dirty="0"/>
              <a:t> </a:t>
            </a:r>
            <a:r>
              <a:rPr lang="en-US" dirty="0"/>
              <a:t>the exception was raised</a:t>
            </a:r>
            <a:r>
              <a:rPr lang="hu-HU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For larger-scale or longer-running data analysis applications, you may wish to measure</a:t>
            </a:r>
            <a:r>
              <a:rPr lang="hu-HU" dirty="0"/>
              <a:t> </a:t>
            </a:r>
            <a:r>
              <a:rPr lang="en-US" dirty="0"/>
              <a:t>the execution time of various components or of individual statements or function calls</a:t>
            </a:r>
            <a:r>
              <a:rPr lang="hu-HU" dirty="0"/>
              <a:t>: </a:t>
            </a:r>
            <a:r>
              <a:rPr lang="en-US" dirty="0"/>
              <a:t>Timing Code: %time </a:t>
            </a:r>
            <a:r>
              <a:rPr lang="hu-HU" dirty="0"/>
              <a:t>, </a:t>
            </a:r>
            <a:r>
              <a:rPr lang="en-US" dirty="0"/>
              <a:t>%</a:t>
            </a:r>
            <a:r>
              <a:rPr lang="en-US" dirty="0" err="1"/>
              <a:t>timeit</a:t>
            </a:r>
            <a:r>
              <a:rPr lang="hu-HU" dirty="0"/>
              <a:t>, %prun and %run -p</a:t>
            </a:r>
          </a:p>
        </p:txBody>
      </p:sp>
    </p:spTree>
    <p:extLst>
      <p:ext uri="{BB962C8B-B14F-4D97-AF65-F5344CB8AC3E}">
        <p14:creationId xmlns:p14="http://schemas.microsoft.com/office/powerpoint/2010/main" val="55954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 err="1"/>
              <a:t>IPython</a:t>
            </a:r>
            <a:r>
              <a:rPr lang="en-US" b="1" dirty="0"/>
              <a:t> HTML Notebook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built a web technology−based</a:t>
            </a:r>
            <a:r>
              <a:rPr lang="hu-HU" dirty="0"/>
              <a:t> </a:t>
            </a:r>
            <a:r>
              <a:rPr lang="en-US" dirty="0"/>
              <a:t>interactive computational document format that is commonly known as the </a:t>
            </a:r>
            <a:r>
              <a:rPr lang="en-US" dirty="0" err="1"/>
              <a:t>IPython</a:t>
            </a:r>
            <a:r>
              <a:rPr lang="hu-HU" dirty="0"/>
              <a:t> </a:t>
            </a:r>
            <a:r>
              <a:rPr lang="en-US" dirty="0"/>
              <a:t>Notebook.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tool for interactive computing and an ideal</a:t>
            </a:r>
            <a:r>
              <a:rPr lang="hu-HU" dirty="0"/>
              <a:t> </a:t>
            </a:r>
            <a:r>
              <a:rPr lang="en-US" dirty="0"/>
              <a:t>medium for reproducible research and teaching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JSON-based .</a:t>
            </a:r>
            <a:r>
              <a:rPr lang="en-US" dirty="0" err="1"/>
              <a:t>ipynb</a:t>
            </a:r>
            <a:r>
              <a:rPr lang="en-US" dirty="0"/>
              <a:t> document format that enables easy sharing of code, output,</a:t>
            </a:r>
            <a:r>
              <a:rPr lang="hu-HU" dirty="0"/>
              <a:t> </a:t>
            </a:r>
            <a:r>
              <a:rPr lang="en-US" dirty="0"/>
              <a:t>and figures.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On most platforms, your primary web browser will automatically open to the notebook</a:t>
            </a:r>
            <a:r>
              <a:rPr lang="hu-HU" dirty="0"/>
              <a:t> </a:t>
            </a:r>
            <a:r>
              <a:rPr lang="en-US" dirty="0"/>
              <a:t>dashboard. In some cases you may have to navigate to the listed URL.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securely connect to notebooks running on cloud service providers like</a:t>
            </a:r>
            <a:r>
              <a:rPr lang="hu-HU" dirty="0"/>
              <a:t> </a:t>
            </a:r>
            <a:r>
              <a:rPr lang="en-US" dirty="0"/>
              <a:t>Amazon EC2.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Advanced </a:t>
            </a:r>
            <a:r>
              <a:rPr lang="en-US" b="1" dirty="0" err="1"/>
              <a:t>IPython</a:t>
            </a:r>
            <a:r>
              <a:rPr lang="en-US" b="1" dirty="0"/>
              <a:t> Features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For many objects, like </a:t>
            </a:r>
            <a:r>
              <a:rPr lang="en-US" dirty="0" err="1"/>
              <a:t>dicts</a:t>
            </a:r>
            <a:r>
              <a:rPr lang="en-US" dirty="0"/>
              <a:t>, lists, and tuples, the built-in</a:t>
            </a:r>
            <a:r>
              <a:rPr lang="hu-HU" dirty="0"/>
              <a:t> </a:t>
            </a:r>
            <a:r>
              <a:rPr lang="en-US" dirty="0" smtClean="0"/>
              <a:t>print </a:t>
            </a:r>
            <a:r>
              <a:rPr lang="en-US" dirty="0"/>
              <a:t>module is used to do the nice formatting. In user-defined classes, however, you</a:t>
            </a:r>
            <a:r>
              <a:rPr lang="hu-HU" dirty="0"/>
              <a:t> </a:t>
            </a:r>
            <a:r>
              <a:rPr lang="en-US" dirty="0"/>
              <a:t>have to generate the desired string output yourself.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Most aspects of the appearance (colors, prompt, spacing between lines, etc.) and behavior</a:t>
            </a:r>
            <a:r>
              <a:rPr lang="hu-HU" dirty="0"/>
              <a:t> </a:t>
            </a:r>
            <a:r>
              <a:rPr lang="en-US" dirty="0"/>
              <a:t>of the </a:t>
            </a:r>
            <a:r>
              <a:rPr lang="en-US" dirty="0" err="1"/>
              <a:t>IPython</a:t>
            </a:r>
            <a:r>
              <a:rPr lang="en-US" dirty="0"/>
              <a:t> shell are configurable through an extensive configuration system.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All of these configuration options are specified in a special ipython_config.py file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62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Data visualization using Bokeh</a:t>
            </a:r>
            <a:r>
              <a:rPr lang="hu-HU" b="1" dirty="0"/>
              <a:t> Package</a:t>
            </a:r>
          </a:p>
          <a:p>
            <a:pPr>
              <a:buFontTx/>
              <a:buChar char="-"/>
            </a:pPr>
            <a:r>
              <a:rPr lang="en-US" dirty="0"/>
              <a:t>Bokeh is a data visualization library in Python that provides high-performance interactive charts and plots.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Bokeh output can be obtained in various mediums like notebook, html and server. It is possible to embed bokeh plots in Django and flask apps.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Following types of graphs are generated: Scatter Markers, Single line, Bar Chart, Box Plot, Histogram, Scatter plot</a:t>
            </a:r>
          </a:p>
        </p:txBody>
      </p:sp>
    </p:spTree>
    <p:extLst>
      <p:ext uri="{BB962C8B-B14F-4D97-AF65-F5344CB8AC3E}">
        <p14:creationId xmlns:p14="http://schemas.microsoft.com/office/powerpoint/2010/main" val="3248477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Primer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dirty="0"/>
              <a:t>It</a:t>
            </a:r>
            <a:r>
              <a:rPr lang="en-US" dirty="0"/>
              <a:t> is a (primarily 2D) desktop plotting package designed for creating publication-quality plots. </a:t>
            </a:r>
            <a:endParaRPr lang="hu-HU" dirty="0"/>
          </a:p>
          <a:p>
            <a:pPr>
              <a:buFontTx/>
              <a:buChar char="-"/>
            </a:pPr>
            <a:r>
              <a:rPr lang="en-US" dirty="0" err="1"/>
              <a:t>IPython</a:t>
            </a:r>
            <a:r>
              <a:rPr lang="en-US" dirty="0"/>
              <a:t> combined with matplotlib a</a:t>
            </a:r>
            <a:r>
              <a:rPr lang="hu-HU" dirty="0"/>
              <a:t> </a:t>
            </a:r>
            <a:r>
              <a:rPr lang="en-US" dirty="0"/>
              <a:t>very functional and productive environment for scientific computing</a:t>
            </a:r>
            <a:r>
              <a:rPr lang="hu-HU" dirty="0"/>
              <a:t> and </a:t>
            </a:r>
            <a:r>
              <a:rPr lang="en-US" dirty="0"/>
              <a:t>has interactive features like zooming and panning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It </a:t>
            </a:r>
            <a:r>
              <a:rPr lang="en-US" dirty="0"/>
              <a:t>export graphics to the common vector</a:t>
            </a:r>
            <a:r>
              <a:rPr lang="hu-HU" dirty="0"/>
              <a:t> </a:t>
            </a:r>
            <a:r>
              <a:rPr lang="en-US" dirty="0"/>
              <a:t>and raster graphics formats: PDF, SVG, JPG, PNG, BMP, GIF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It</a:t>
            </a:r>
            <a:r>
              <a:rPr lang="en-US" dirty="0"/>
              <a:t> has several add-on toolkits, such as mplot3d for 3D plots and </a:t>
            </a:r>
            <a:r>
              <a:rPr lang="en-US" dirty="0" err="1"/>
              <a:t>basemap</a:t>
            </a:r>
            <a:r>
              <a:rPr lang="hu-HU" dirty="0"/>
              <a:t> </a:t>
            </a:r>
            <a:r>
              <a:rPr lang="en-US" dirty="0"/>
              <a:t>for mapping and projections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most common is through </a:t>
            </a:r>
            <a:r>
              <a:rPr lang="en-US" dirty="0" err="1"/>
              <a:t>pylab</a:t>
            </a:r>
            <a:r>
              <a:rPr lang="hu-HU" dirty="0"/>
              <a:t> </a:t>
            </a:r>
            <a:r>
              <a:rPr lang="en-US" dirty="0"/>
              <a:t>mode in </a:t>
            </a:r>
            <a:r>
              <a:rPr lang="en-US" dirty="0" err="1"/>
              <a:t>IPython</a:t>
            </a:r>
            <a:r>
              <a:rPr lang="en-US" dirty="0"/>
              <a:t> by running </a:t>
            </a:r>
            <a:r>
              <a:rPr lang="en-US" b="1" dirty="0" err="1"/>
              <a:t>ipython</a:t>
            </a:r>
            <a:r>
              <a:rPr lang="en-US" b="1" dirty="0"/>
              <a:t> --</a:t>
            </a:r>
            <a:r>
              <a:rPr lang="en-US" b="1" dirty="0" err="1"/>
              <a:t>pylab</a:t>
            </a:r>
            <a:r>
              <a:rPr lang="en-US" b="1" dirty="0"/>
              <a:t>.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making a simple plot:</a:t>
            </a:r>
            <a:r>
              <a:rPr lang="hu-HU" dirty="0"/>
              <a:t> </a:t>
            </a:r>
            <a:r>
              <a:rPr lang="en-US" dirty="0"/>
              <a:t>plot(</a:t>
            </a:r>
            <a:r>
              <a:rPr lang="en-US" dirty="0" err="1"/>
              <a:t>np.arange</a:t>
            </a:r>
            <a:r>
              <a:rPr lang="en-US" dirty="0"/>
              <a:t>(10))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en-US" dirty="0"/>
              <a:t>Interactive </a:t>
            </a:r>
            <a:r>
              <a:rPr lang="hu-HU" dirty="0"/>
              <a:t>V</a:t>
            </a:r>
            <a:r>
              <a:rPr lang="en-US" dirty="0" err="1"/>
              <a:t>isualisations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Data Processing and Visualization packages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matplotlib API Primer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hu-HU" sz="2400" dirty="0"/>
              <a:t> </a:t>
            </a:r>
            <a:endParaRPr lang="en-US" sz="2400" dirty="0"/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You can</a:t>
            </a:r>
            <a:r>
              <a:rPr lang="hu-HU" dirty="0"/>
              <a:t> </a:t>
            </a:r>
            <a:r>
              <a:rPr lang="en-US" dirty="0"/>
              <a:t>close it by using the mouse or entering close().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Matplotlib API functions like plot and</a:t>
            </a:r>
            <a:r>
              <a:rPr lang="hu-HU" dirty="0"/>
              <a:t> </a:t>
            </a:r>
            <a:r>
              <a:rPr lang="en-US" dirty="0"/>
              <a:t>close are all in the </a:t>
            </a:r>
            <a:r>
              <a:rPr lang="en-US" dirty="0" err="1"/>
              <a:t>matplotlib.pyplot</a:t>
            </a:r>
            <a:r>
              <a:rPr lang="en-US" dirty="0"/>
              <a:t> module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xmlns="" id="{6412E8BA-353C-46DF-98AD-4DD430735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227551"/>
            <a:ext cx="5384800" cy="3271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394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Figures and Subplots</a:t>
            </a:r>
          </a:p>
          <a:p>
            <a:pPr>
              <a:buFontTx/>
              <a:buChar char="-"/>
            </a:pPr>
            <a:r>
              <a:rPr lang="en-US" dirty="0"/>
              <a:t>Plots in matplotlib reside within a Figure object.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creating a figure with multiple subplots according to a particular layout is such</a:t>
            </a:r>
            <a:r>
              <a:rPr lang="hu-HU" dirty="0"/>
              <a:t> </a:t>
            </a:r>
            <a:r>
              <a:rPr lang="en-US" dirty="0"/>
              <a:t>a common task, there is a convenience method, </a:t>
            </a:r>
            <a:r>
              <a:rPr lang="en-US" dirty="0" err="1"/>
              <a:t>plt.subplots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matplotlib leaves a certain amount of padding around the outside of the</a:t>
            </a:r>
            <a:r>
              <a:rPr lang="hu-HU" dirty="0"/>
              <a:t> </a:t>
            </a:r>
            <a:r>
              <a:rPr lang="en-US" dirty="0"/>
              <a:t>subplots and spacing between subplots. This spacing is all specified relative to the</a:t>
            </a:r>
            <a:r>
              <a:rPr lang="hu-HU" dirty="0"/>
              <a:t> </a:t>
            </a:r>
            <a:r>
              <a:rPr lang="en-US" dirty="0"/>
              <a:t>height and width of the plot, so that if you resize the plot either programmatically or</a:t>
            </a:r>
            <a:r>
              <a:rPr lang="hu-HU" dirty="0"/>
              <a:t> </a:t>
            </a:r>
            <a:r>
              <a:rPr lang="en-US" dirty="0"/>
              <a:t>manually using the GUI window, the plot will dynamically adjust itself.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6628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Figures and Subplots</a:t>
            </a:r>
          </a:p>
          <a:p>
            <a:pPr>
              <a:buFontTx/>
              <a:buChar char="-"/>
            </a:pPr>
            <a:r>
              <a:rPr lang="en-US" dirty="0"/>
              <a:t>accepts arrays of X and Y coordinates and optionally</a:t>
            </a:r>
            <a:r>
              <a:rPr lang="hu-HU" dirty="0"/>
              <a:t> </a:t>
            </a:r>
            <a:r>
              <a:rPr lang="en-US" dirty="0"/>
              <a:t>a string abbreviation indicating color and line style.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Any</a:t>
            </a:r>
            <a:r>
              <a:rPr lang="hu-HU" dirty="0"/>
              <a:t> </a:t>
            </a:r>
            <a:r>
              <a:rPr lang="en-US" dirty="0"/>
              <a:t>color on the spectrum can be used by specifying its RGB value (for example, '#CECE</a:t>
            </a:r>
            <a:r>
              <a:rPr lang="hu-HU" dirty="0"/>
              <a:t> </a:t>
            </a:r>
            <a:r>
              <a:rPr lang="en-US" dirty="0"/>
              <a:t>CE’).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Line plots can additionally have markers to highlight the actual data points.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For most kinds of plot decorations, there are two main ways to do things: using the</a:t>
            </a:r>
            <a:r>
              <a:rPr lang="hu-HU" dirty="0"/>
              <a:t> </a:t>
            </a:r>
            <a:r>
              <a:rPr lang="en-US" dirty="0"/>
              <a:t>procedural </a:t>
            </a:r>
            <a:r>
              <a:rPr lang="en-US" dirty="0" err="1"/>
              <a:t>pyplot</a:t>
            </a:r>
            <a:r>
              <a:rPr lang="en-US" dirty="0"/>
              <a:t> interface (which will be very familiar to MATLAB users) and the</a:t>
            </a:r>
            <a:r>
              <a:rPr lang="hu-HU" dirty="0"/>
              <a:t> </a:t>
            </a:r>
            <a:r>
              <a:rPr lang="en-US" dirty="0"/>
              <a:t>more object-oriented native matplotlib API.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Legends are another critical element for identifying plot elements.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In addition to the standard plot types, you may wish to draw your own plot annotations,</a:t>
            </a:r>
            <a:r>
              <a:rPr lang="hu-HU" dirty="0"/>
              <a:t> </a:t>
            </a:r>
            <a:r>
              <a:rPr lang="en-US" dirty="0"/>
              <a:t>which could consist of text, arrows, or other shapes.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18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Figures and Subplots</a:t>
            </a:r>
          </a:p>
          <a:p>
            <a:pPr>
              <a:buFontTx/>
              <a:buChar char="-"/>
            </a:pPr>
            <a:r>
              <a:rPr lang="en-US" dirty="0"/>
              <a:t>The active figure can be saved to file using </a:t>
            </a:r>
            <a:r>
              <a:rPr lang="en-US" dirty="0" err="1"/>
              <a:t>plt.savefig</a:t>
            </a:r>
            <a:r>
              <a:rPr lang="en-US" dirty="0"/>
              <a:t>. This method is equivalent to</a:t>
            </a:r>
            <a:r>
              <a:rPr lang="hu-HU" dirty="0"/>
              <a:t> </a:t>
            </a:r>
            <a:r>
              <a:rPr lang="en-US" dirty="0"/>
              <a:t>the figure object’s </a:t>
            </a:r>
            <a:r>
              <a:rPr lang="en-US" dirty="0" err="1"/>
              <a:t>savefig</a:t>
            </a:r>
            <a:r>
              <a:rPr lang="en-US" dirty="0"/>
              <a:t> instance method</a:t>
            </a:r>
            <a:endParaRPr lang="hu-HU" dirty="0"/>
          </a:p>
          <a:p>
            <a:pPr>
              <a:buFontTx/>
              <a:buChar char="-"/>
            </a:pPr>
            <a:r>
              <a:rPr lang="en-US" dirty="0" err="1"/>
              <a:t>savefig</a:t>
            </a:r>
            <a:r>
              <a:rPr lang="en-US" dirty="0"/>
              <a:t> doesn’t have to write to disk; it can also write to any file-like object, such as a</a:t>
            </a:r>
            <a:r>
              <a:rPr lang="hu-HU" dirty="0"/>
              <a:t> </a:t>
            </a:r>
            <a:r>
              <a:rPr lang="en-US" dirty="0" err="1"/>
              <a:t>StringIO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matplotlib comes configured with color schemes and defaults that are geared primarily</a:t>
            </a:r>
            <a:r>
              <a:rPr lang="hu-HU" dirty="0"/>
              <a:t> </a:t>
            </a:r>
            <a:r>
              <a:rPr lang="en-US" dirty="0"/>
              <a:t>toward preparing figures for publication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There are two main ways to</a:t>
            </a:r>
            <a:r>
              <a:rPr lang="hu-HU" dirty="0"/>
              <a:t> </a:t>
            </a:r>
            <a:r>
              <a:rPr lang="en-US" dirty="0"/>
              <a:t>interact with the matplotlib configuration system. The first is programmatically from</a:t>
            </a:r>
            <a:r>
              <a:rPr lang="hu-HU" dirty="0"/>
              <a:t> </a:t>
            </a:r>
            <a:r>
              <a:rPr lang="en-US" dirty="0"/>
              <a:t>Python using the </a:t>
            </a:r>
            <a:r>
              <a:rPr lang="en-US" dirty="0" err="1"/>
              <a:t>rc</a:t>
            </a:r>
            <a:r>
              <a:rPr lang="en-US" dirty="0"/>
              <a:t> method.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For more extensive customization and to see a list of all the options, matplotlib comes</a:t>
            </a:r>
            <a:r>
              <a:rPr lang="hu-HU" dirty="0"/>
              <a:t> </a:t>
            </a:r>
            <a:r>
              <a:rPr lang="en-US" dirty="0"/>
              <a:t>with a configuration file </a:t>
            </a:r>
            <a:r>
              <a:rPr lang="en-US" dirty="0" err="1"/>
              <a:t>matplotlibrc</a:t>
            </a:r>
            <a:r>
              <a:rPr lang="en-US" dirty="0"/>
              <a:t> in the matplotlib/</a:t>
            </a:r>
            <a:r>
              <a:rPr lang="en-US" dirty="0" err="1"/>
              <a:t>mpl</a:t>
            </a:r>
            <a:r>
              <a:rPr lang="en-US" dirty="0"/>
              <a:t>-data directory.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494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Basic concepts of Interactive Visualization via IPython</a:t>
            </a:r>
          </a:p>
          <a:p>
            <a:endParaRPr lang="hu-HU" dirty="0"/>
          </a:p>
          <a:p>
            <a:r>
              <a:rPr lang="hu-HU" dirty="0"/>
              <a:t>Basic concepts of </a:t>
            </a:r>
            <a:r>
              <a:rPr lang="hu-HU" dirty="0" smtClean="0"/>
              <a:t>Vis</a:t>
            </a:r>
            <a:r>
              <a:rPr lang="en-US" dirty="0" smtClean="0"/>
              <a:t>u</a:t>
            </a:r>
            <a:r>
              <a:rPr lang="hu-HU" smtClean="0"/>
              <a:t>alization </a:t>
            </a:r>
            <a:r>
              <a:rPr lang="hu-HU" dirty="0"/>
              <a:t>and Data </a:t>
            </a:r>
            <a:r>
              <a:rPr lang="hu-HU"/>
              <a:t>Processing via  matplotlib API 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lvl="1"/>
            <a:r>
              <a:rPr lang="hu-HU" sz="2400" dirty="0"/>
              <a:t>Interactive Visualisations (IPython Basics, </a:t>
            </a:r>
            <a:r>
              <a:rPr lang="en-US" sz="2400" dirty="0"/>
              <a:t>Matplotlib Integration and </a:t>
            </a:r>
            <a:r>
              <a:rPr lang="en-US" sz="2400" dirty="0" err="1"/>
              <a:t>Pylab</a:t>
            </a:r>
            <a:r>
              <a:rPr lang="en-US" sz="2400" dirty="0"/>
              <a:t> Mode</a:t>
            </a:r>
            <a:r>
              <a:rPr lang="hu-HU" sz="2400" dirty="0"/>
              <a:t>, Interactive Debugger, Advanced IPython Features, </a:t>
            </a:r>
            <a:r>
              <a:rPr lang="en-US" sz="2400" dirty="0" err="1"/>
              <a:t>IPython</a:t>
            </a:r>
            <a:r>
              <a:rPr lang="en-US" sz="2400" dirty="0"/>
              <a:t> </a:t>
            </a:r>
            <a:r>
              <a:rPr lang="hu-HU" sz="2400" dirty="0"/>
              <a:t>HTML </a:t>
            </a:r>
            <a:r>
              <a:rPr lang="en-US" sz="2400" dirty="0"/>
              <a:t>notebooks, packages such as Bokeh</a:t>
            </a:r>
            <a:r>
              <a:rPr lang="hu-HU" sz="2400" dirty="0"/>
              <a:t>)</a:t>
            </a:r>
          </a:p>
          <a:p>
            <a:pPr lvl="1"/>
            <a:endParaRPr lang="hu-HU" sz="2400" dirty="0"/>
          </a:p>
          <a:p>
            <a:pPr lvl="1"/>
            <a:r>
              <a:rPr lang="hu-HU" sz="2400" dirty="0"/>
              <a:t>Visualisation (</a:t>
            </a:r>
            <a:r>
              <a:rPr lang="en-US" sz="2400" dirty="0"/>
              <a:t>A Brief matplotlib API Primer</a:t>
            </a:r>
            <a:r>
              <a:rPr lang="hu-HU" sz="2400" dirty="0"/>
              <a:t>, Figures and Subplots, </a:t>
            </a:r>
            <a:r>
              <a:rPr lang="en-US" sz="2400" dirty="0"/>
              <a:t>Colors, Markers, and Line Styles</a:t>
            </a:r>
            <a:r>
              <a:rPr lang="hu-HU" sz="2400" dirty="0"/>
              <a:t>, Ticks, Labels, and Legends, </a:t>
            </a:r>
            <a:r>
              <a:rPr lang="en-US" sz="2400" dirty="0"/>
              <a:t>Annotations and Drawing on a Subplot</a:t>
            </a:r>
            <a:r>
              <a:rPr lang="hu-HU" sz="2400" dirty="0"/>
              <a:t>, Saving Plots to File, matplotlib Configuration, </a:t>
            </a:r>
            <a:r>
              <a:rPr lang="en-US" sz="2400" dirty="0"/>
              <a:t>Plotting 2D charts and plots, Surface 3D plots and Square Map plots using matplotlib and </a:t>
            </a:r>
            <a:r>
              <a:rPr lang="hu-HU" sz="2400" dirty="0"/>
              <a:t>Python Visualization Tool Ecosystem (Chaco, mayavi, Other Packages))</a:t>
            </a:r>
          </a:p>
          <a:p>
            <a:pPr lvl="1"/>
            <a:endParaRPr lang="hu-HU" sz="2400" dirty="0"/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includes a rich GUI console with inline plotting</a:t>
            </a:r>
          </a:p>
          <a:p>
            <a:pPr>
              <a:buFontTx/>
              <a:buChar char="-"/>
            </a:pPr>
            <a:r>
              <a:rPr lang="en-US" dirty="0"/>
              <a:t>a web-based interactive notebook format, and a lightweight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fast parallel computing</a:t>
            </a:r>
            <a:r>
              <a:rPr lang="hu-HU" dirty="0"/>
              <a:t> </a:t>
            </a:r>
            <a:r>
              <a:rPr lang="en-US" dirty="0"/>
              <a:t>engine</a:t>
            </a:r>
            <a:r>
              <a:rPr lang="hu-HU" dirty="0"/>
              <a:t> and highly customizable</a:t>
            </a:r>
          </a:p>
          <a:p>
            <a:pPr>
              <a:buFontTx/>
              <a:buChar char="-"/>
            </a:pPr>
            <a:r>
              <a:rPr lang="en-US" dirty="0"/>
              <a:t>launching the regular Python</a:t>
            </a:r>
            <a:r>
              <a:rPr lang="hu-HU" dirty="0"/>
              <a:t> </a:t>
            </a:r>
            <a:r>
              <a:rPr lang="en-US" dirty="0"/>
              <a:t>interpreter except with the </a:t>
            </a:r>
            <a:r>
              <a:rPr lang="en-US" dirty="0" err="1"/>
              <a:t>ipython</a:t>
            </a:r>
            <a:r>
              <a:rPr lang="en-US" dirty="0"/>
              <a:t> command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When typing just a variable into </a:t>
            </a:r>
            <a:r>
              <a:rPr lang="en-US" dirty="0" err="1"/>
              <a:t>IPython</a:t>
            </a:r>
            <a:r>
              <a:rPr lang="en-US" dirty="0"/>
              <a:t>, it renders a string representation</a:t>
            </a:r>
            <a:r>
              <a:rPr lang="hu-HU" dirty="0"/>
              <a:t> </a:t>
            </a:r>
            <a:r>
              <a:rPr lang="en-US" dirty="0"/>
              <a:t>of the object</a:t>
            </a:r>
            <a:endParaRPr lang="hu-HU" dirty="0"/>
          </a:p>
          <a:p>
            <a:pPr>
              <a:buFontTx/>
              <a:buChar char="-"/>
            </a:pPr>
            <a:r>
              <a:rPr lang="en-US" dirty="0" err="1"/>
              <a:t>IPython</a:t>
            </a:r>
            <a:r>
              <a:rPr lang="en-US" dirty="0"/>
              <a:t> also provides facilities to make it easy to execute arbitrary blocks of code and whole Python scripts.</a:t>
            </a:r>
          </a:p>
          <a:p>
            <a:pPr>
              <a:buFontTx/>
              <a:buChar char="-"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42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Feature</a:t>
            </a:r>
          </a:p>
          <a:p>
            <a:pPr>
              <a:buFontTx/>
              <a:buChar char="-"/>
            </a:pPr>
            <a:r>
              <a:rPr lang="hu-HU" u="sng" dirty="0"/>
              <a:t>T</a:t>
            </a:r>
            <a:r>
              <a:rPr lang="en-US" u="sng" dirty="0"/>
              <a:t>ab completion</a:t>
            </a:r>
            <a:r>
              <a:rPr lang="hu-HU" dirty="0"/>
              <a:t>:</a:t>
            </a:r>
            <a:r>
              <a:rPr lang="en-US" dirty="0"/>
              <a:t> a feature common to most interactive data analysis environments.</a:t>
            </a:r>
            <a:r>
              <a:rPr lang="hu-HU" dirty="0"/>
              <a:t> </a:t>
            </a:r>
            <a:r>
              <a:rPr lang="en-US" dirty="0"/>
              <a:t>pressing &lt;Tab&gt; will search the namespace for</a:t>
            </a:r>
            <a:r>
              <a:rPr lang="hu-HU" dirty="0"/>
              <a:t> </a:t>
            </a:r>
            <a:r>
              <a:rPr lang="en-US" dirty="0"/>
              <a:t>any variables (objects, functions, etc.) matching the characters you have typed</a:t>
            </a:r>
            <a:endParaRPr lang="hu-HU" dirty="0"/>
          </a:p>
          <a:p>
            <a:pPr>
              <a:buFontTx/>
              <a:buChar char="-"/>
            </a:pPr>
            <a:r>
              <a:rPr lang="en-US" u="sng" dirty="0"/>
              <a:t>Introspection</a:t>
            </a:r>
            <a:r>
              <a:rPr lang="hu-HU" dirty="0"/>
              <a:t>: </a:t>
            </a:r>
            <a:r>
              <a:rPr lang="en-US" dirty="0"/>
              <a:t>Using a question mark (?) before or after a variable will display some general information</a:t>
            </a:r>
            <a:r>
              <a:rPr lang="hu-HU" dirty="0"/>
              <a:t> </a:t>
            </a:r>
            <a:r>
              <a:rPr lang="en-US" dirty="0"/>
              <a:t>about the object</a:t>
            </a:r>
            <a:r>
              <a:rPr lang="hu-HU" dirty="0"/>
              <a:t>. It </a:t>
            </a:r>
            <a:r>
              <a:rPr lang="en-US" dirty="0"/>
              <a:t>is referred to as object introspection.</a:t>
            </a:r>
            <a:endParaRPr lang="hu-HU" dirty="0"/>
          </a:p>
          <a:p>
            <a:pPr>
              <a:buFontTx/>
              <a:buChar char="-"/>
            </a:pPr>
            <a:r>
              <a:rPr lang="en-US" u="sng" dirty="0"/>
              <a:t>%run Command</a:t>
            </a:r>
            <a:r>
              <a:rPr lang="hu-HU" dirty="0"/>
              <a:t>: </a:t>
            </a:r>
            <a:r>
              <a:rPr lang="en-US" dirty="0"/>
              <a:t>Any file can be run as a Python program inside the environment of your </a:t>
            </a:r>
            <a:r>
              <a:rPr lang="en-US" dirty="0" err="1"/>
              <a:t>IPython</a:t>
            </a:r>
            <a:r>
              <a:rPr lang="en-US" dirty="0"/>
              <a:t> session</a:t>
            </a:r>
            <a:r>
              <a:rPr lang="hu-HU" dirty="0"/>
              <a:t> </a:t>
            </a:r>
            <a:r>
              <a:rPr lang="en-US" dirty="0"/>
              <a:t>using the %run command.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203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Executing Code from the Clipboard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hu-HU" dirty="0"/>
              <a:t>Copy and Paste Python code for Ipython causing the </a:t>
            </a:r>
            <a:r>
              <a:rPr lang="en-US" dirty="0" err="1"/>
              <a:t>IndentationError</a:t>
            </a:r>
            <a:r>
              <a:rPr lang="en-US" dirty="0"/>
              <a:t>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we should instead use the </a:t>
            </a:r>
            <a:r>
              <a:rPr lang="en-US" b="1" dirty="0"/>
              <a:t>%paste </a:t>
            </a:r>
            <a:r>
              <a:rPr lang="en-US" dirty="0"/>
              <a:t>and </a:t>
            </a:r>
            <a:r>
              <a:rPr lang="en-US" b="1" dirty="0"/>
              <a:t>%</a:t>
            </a:r>
            <a:r>
              <a:rPr lang="en-US" b="1" dirty="0" err="1"/>
              <a:t>cpaste</a:t>
            </a:r>
            <a:r>
              <a:rPr lang="en-US" b="1" dirty="0"/>
              <a:t> </a:t>
            </a:r>
            <a:r>
              <a:rPr lang="en-US" dirty="0"/>
              <a:t>magic</a:t>
            </a:r>
            <a:r>
              <a:rPr lang="hu-HU" dirty="0"/>
              <a:t> </a:t>
            </a:r>
            <a:r>
              <a:rPr lang="en-US" dirty="0"/>
              <a:t>functions. %paste takes whatever text is in the clipboard and executes it as a single block</a:t>
            </a:r>
            <a:r>
              <a:rPr lang="hu-HU" dirty="0"/>
              <a:t> </a:t>
            </a:r>
            <a:r>
              <a:rPr lang="en-US" dirty="0"/>
              <a:t>in the shell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With the %</a:t>
            </a:r>
            <a:r>
              <a:rPr lang="en-US" dirty="0" err="1"/>
              <a:t>cpaste</a:t>
            </a:r>
            <a:r>
              <a:rPr lang="en-US" dirty="0"/>
              <a:t> block, you have the freedom to paste as much code as you like before</a:t>
            </a:r>
            <a:r>
              <a:rPr lang="hu-HU" dirty="0"/>
              <a:t> </a:t>
            </a:r>
            <a:r>
              <a:rPr lang="en-US" dirty="0"/>
              <a:t>executing it. You might decide to use %</a:t>
            </a:r>
            <a:r>
              <a:rPr lang="en-US" dirty="0" err="1"/>
              <a:t>cpaste</a:t>
            </a:r>
            <a:r>
              <a:rPr lang="en-US" dirty="0"/>
              <a:t> in order to look at the pasted code before</a:t>
            </a:r>
            <a:r>
              <a:rPr lang="hu-HU" dirty="0"/>
              <a:t> </a:t>
            </a:r>
            <a:r>
              <a:rPr lang="en-US" dirty="0"/>
              <a:t>executing it.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893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 err="1"/>
              <a:t>IPython</a:t>
            </a:r>
            <a:r>
              <a:rPr lang="en-US" b="1" dirty="0"/>
              <a:t> interaction with editors and IDEs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Some text editors, such as Emacs and vim, have 3rd party extensions enabling blocks</a:t>
            </a:r>
            <a:r>
              <a:rPr lang="hu-HU" dirty="0"/>
              <a:t> </a:t>
            </a:r>
            <a:r>
              <a:rPr lang="en-US" dirty="0"/>
              <a:t>of code to be sent directly from the editor to a running </a:t>
            </a:r>
            <a:r>
              <a:rPr lang="en-US" dirty="0" err="1"/>
              <a:t>IPython</a:t>
            </a:r>
            <a:r>
              <a:rPr lang="en-US" dirty="0"/>
              <a:t> shell.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Some IDEs, such as the </a:t>
            </a:r>
            <a:r>
              <a:rPr lang="en-US" dirty="0" err="1"/>
              <a:t>PyDev</a:t>
            </a:r>
            <a:r>
              <a:rPr lang="en-US" dirty="0"/>
              <a:t> plugin for Eclipse and Python Tools for Visual Studio</a:t>
            </a:r>
            <a:r>
              <a:rPr lang="hu-HU" dirty="0"/>
              <a:t> </a:t>
            </a:r>
            <a:r>
              <a:rPr lang="en-US" dirty="0"/>
              <a:t>from Microsoft have integration with the </a:t>
            </a:r>
            <a:r>
              <a:rPr lang="en-US" dirty="0" err="1"/>
              <a:t>IPython</a:t>
            </a:r>
            <a:r>
              <a:rPr lang="en-US" dirty="0"/>
              <a:t> terminal application.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329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Exceptions and Tracebacks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If an exception is raised while %run-</a:t>
            </a:r>
            <a:r>
              <a:rPr lang="en-US" dirty="0" err="1"/>
              <a:t>ing</a:t>
            </a:r>
            <a:r>
              <a:rPr lang="en-US" dirty="0"/>
              <a:t> a script or executing any statement, </a:t>
            </a:r>
            <a:r>
              <a:rPr lang="en-US" dirty="0" err="1"/>
              <a:t>IPython</a:t>
            </a:r>
            <a:r>
              <a:rPr lang="en-US" dirty="0"/>
              <a:t> will</a:t>
            </a:r>
            <a:r>
              <a:rPr lang="hu-HU" dirty="0"/>
              <a:t> </a:t>
            </a:r>
            <a:r>
              <a:rPr lang="en-US" dirty="0"/>
              <a:t>by default print a full call stack trace (traceback) with a few lines of context around the</a:t>
            </a:r>
            <a:r>
              <a:rPr lang="hu-HU" dirty="0"/>
              <a:t> </a:t>
            </a:r>
            <a:r>
              <a:rPr lang="en-US" dirty="0"/>
              <a:t>position at each point in the stack.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>
              <a:buFontTx/>
              <a:buChar char="-"/>
            </a:pPr>
            <a:r>
              <a:rPr lang="en-US" dirty="0"/>
              <a:t>The amount of context shown</a:t>
            </a:r>
            <a:r>
              <a:rPr lang="hu-HU" dirty="0"/>
              <a:t> </a:t>
            </a:r>
            <a:r>
              <a:rPr lang="en-US" dirty="0"/>
              <a:t>can be controlled using the %</a:t>
            </a:r>
            <a:r>
              <a:rPr lang="en-US" dirty="0" err="1"/>
              <a:t>xmode</a:t>
            </a:r>
            <a:r>
              <a:rPr lang="en-US" dirty="0"/>
              <a:t> magic command, from minimal (same as the standard</a:t>
            </a:r>
            <a:r>
              <a:rPr lang="hu-HU" dirty="0"/>
              <a:t> </a:t>
            </a:r>
            <a:r>
              <a:rPr lang="en-US" dirty="0"/>
              <a:t>Python interpreter) to verbose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273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Magic Commands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F</a:t>
            </a:r>
            <a:r>
              <a:rPr lang="en-US" dirty="0" err="1"/>
              <a:t>aciliate</a:t>
            </a:r>
            <a:r>
              <a:rPr lang="en-US" dirty="0"/>
              <a:t> common tasks and enable you to easily control the behavior of the</a:t>
            </a:r>
            <a:r>
              <a:rPr lang="hu-HU" dirty="0"/>
              <a:t> </a:t>
            </a:r>
            <a:r>
              <a:rPr lang="en-US" dirty="0" err="1"/>
              <a:t>IPython</a:t>
            </a:r>
            <a:r>
              <a:rPr lang="en-US" dirty="0"/>
              <a:t> system.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 magic command is any command prefixed by </a:t>
            </a:r>
            <a:r>
              <a:rPr lang="en-US" dirty="0" smtClean="0"/>
              <a:t>the </a:t>
            </a:r>
            <a:r>
              <a:rPr lang="en-US" dirty="0"/>
              <a:t>percent symbol</a:t>
            </a:r>
            <a:r>
              <a:rPr lang="hu-HU" dirty="0"/>
              <a:t> </a:t>
            </a:r>
            <a:r>
              <a:rPr lang="en-US" b="1" dirty="0"/>
              <a:t>%.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Magic commands can be viewed as command line programs to be run within the </a:t>
            </a:r>
            <a:r>
              <a:rPr lang="en-US" dirty="0" err="1"/>
              <a:t>Ipython</a:t>
            </a:r>
            <a:r>
              <a:rPr lang="hu-HU" dirty="0"/>
              <a:t> </a:t>
            </a:r>
            <a:r>
              <a:rPr lang="en-US" dirty="0"/>
              <a:t>system.</a:t>
            </a:r>
            <a:endParaRPr lang="hu-HU" dirty="0"/>
          </a:p>
          <a:p>
            <a:pPr>
              <a:buFontTx/>
              <a:buChar char="-"/>
            </a:pPr>
            <a:r>
              <a:rPr lang="hu-HU" u="sng" dirty="0"/>
              <a:t>A</a:t>
            </a:r>
            <a:r>
              <a:rPr lang="en-US" u="sng" dirty="0" err="1"/>
              <a:t>utomagic</a:t>
            </a:r>
            <a:r>
              <a:rPr lang="hu-HU" u="sng" dirty="0"/>
              <a:t>: </a:t>
            </a:r>
            <a:r>
              <a:rPr lang="en-US" dirty="0"/>
              <a:t>Magic functions can be used by default without the percent sign, as long as no variable</a:t>
            </a:r>
            <a:r>
              <a:rPr lang="hu-HU" dirty="0"/>
              <a:t> </a:t>
            </a:r>
            <a:r>
              <a:rPr lang="en-US" dirty="0"/>
              <a:t>is defined with the same name as the magic function in question. </a:t>
            </a:r>
          </a:p>
        </p:txBody>
      </p:sp>
    </p:spTree>
    <p:extLst>
      <p:ext uri="{BB962C8B-B14F-4D97-AF65-F5344CB8AC3E}">
        <p14:creationId xmlns:p14="http://schemas.microsoft.com/office/powerpoint/2010/main" val="205453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14508</TotalTime>
  <Words>1924</Words>
  <Application>Microsoft Office PowerPoint</Application>
  <PresentationFormat>Custom</PresentationFormat>
  <Paragraphs>148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Python for Data Science</vt:lpstr>
      <vt:lpstr>Lecture Objectives</vt:lpstr>
      <vt:lpstr>Topics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matplotlib API Primer   </vt:lpstr>
      <vt:lpstr>matplotlib API Primer   </vt:lpstr>
      <vt:lpstr>matplotlib API Basics   </vt:lpstr>
      <vt:lpstr>matplotlib API Basics   </vt:lpstr>
      <vt:lpstr>matplotlib API Basics   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DELL</cp:lastModifiedBy>
  <cp:revision>548</cp:revision>
  <dcterms:created xsi:type="dcterms:W3CDTF">2015-10-21T06:04:19Z</dcterms:created>
  <dcterms:modified xsi:type="dcterms:W3CDTF">2021-09-23T05:12:40Z</dcterms:modified>
</cp:coreProperties>
</file>