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80" r:id="rId3"/>
    <p:sldId id="342" r:id="rId4"/>
    <p:sldId id="339" r:id="rId5"/>
    <p:sldId id="393" r:id="rId6"/>
    <p:sldId id="400" r:id="rId7"/>
    <p:sldId id="401" r:id="rId8"/>
    <p:sldId id="394" r:id="rId9"/>
    <p:sldId id="395" r:id="rId10"/>
    <p:sldId id="396" r:id="rId11"/>
    <p:sldId id="397" r:id="rId12"/>
    <p:sldId id="398" r:id="rId13"/>
    <p:sldId id="399" r:id="rId14"/>
    <p:sldId id="402" r:id="rId15"/>
    <p:sldId id="3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1600" b="1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12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r>
              <a:rPr lang="hu-HU" dirty="0"/>
              <a:t> 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Data Processing Using Arrays</a:t>
            </a:r>
          </a:p>
          <a:p>
            <a:pPr>
              <a:buFontTx/>
              <a:buChar char="-"/>
            </a:pPr>
            <a:r>
              <a:rPr lang="en-US" dirty="0"/>
              <a:t>enables you to express many kinds of data processing tasks as</a:t>
            </a:r>
            <a:r>
              <a:rPr lang="hu-HU" dirty="0"/>
              <a:t> </a:t>
            </a:r>
            <a:r>
              <a:rPr lang="en-US" dirty="0"/>
              <a:t>concise array expressions</a:t>
            </a:r>
            <a:r>
              <a:rPr lang="hu-HU" dirty="0"/>
              <a:t> referred to as vectorization.</a:t>
            </a:r>
          </a:p>
          <a:p>
            <a:pPr>
              <a:buFontTx/>
              <a:buChar char="-"/>
            </a:pPr>
            <a:r>
              <a:rPr lang="en-US" dirty="0"/>
              <a:t>evaluate the function sqrt(x^2 + y^2)</a:t>
            </a:r>
            <a:r>
              <a:rPr lang="hu-HU" dirty="0"/>
              <a:t> </a:t>
            </a:r>
            <a:r>
              <a:rPr lang="en-US" dirty="0"/>
              <a:t>across a regular grid of values. The </a:t>
            </a:r>
            <a:r>
              <a:rPr lang="en-US" dirty="0" err="1"/>
              <a:t>np.meshgrid</a:t>
            </a:r>
            <a:r>
              <a:rPr lang="en-US" dirty="0"/>
              <a:t> function takes two 1D arrays and produces</a:t>
            </a:r>
            <a:r>
              <a:rPr lang="hu-HU" dirty="0"/>
              <a:t> </a:t>
            </a:r>
            <a:r>
              <a:rPr lang="en-US" dirty="0"/>
              <a:t>two 2D matrices corresponding to all pairs of (x, y) in the two arrays</a:t>
            </a:r>
            <a:r>
              <a:rPr lang="hu-HU" dirty="0"/>
              <a:t>. Then, same function is executed using NumPy. </a:t>
            </a:r>
          </a:p>
          <a:p>
            <a:pPr>
              <a:buFontTx/>
              <a:buChar char="-"/>
            </a:pPr>
            <a:r>
              <a:rPr lang="hu-HU" dirty="0"/>
              <a:t> </a:t>
            </a:r>
            <a:r>
              <a:rPr lang="en-US" dirty="0"/>
              <a:t>matplotlib function </a:t>
            </a:r>
            <a:r>
              <a:rPr lang="en-US" b="1" dirty="0" err="1"/>
              <a:t>imshow</a:t>
            </a:r>
            <a:r>
              <a:rPr lang="en-US" dirty="0"/>
              <a:t> to create an image plot from</a:t>
            </a:r>
            <a:r>
              <a:rPr lang="hu-HU" dirty="0"/>
              <a:t> </a:t>
            </a:r>
            <a:r>
              <a:rPr lang="en-US" dirty="0"/>
              <a:t>a 2D array of function values.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357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hu-HU" dirty="0"/>
              <a:t> 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dirty="0" err="1"/>
              <a:t>SQLAlchemy</a:t>
            </a:r>
            <a:r>
              <a:rPr lang="en-US" dirty="0"/>
              <a:t> provides a nice “Pythonic” way of interacting with databases. So rather than dealing with the differences between specific dialects of traditional SQL such as MySQL or PostgreSQL or Oracle, </a:t>
            </a:r>
            <a:r>
              <a:rPr lang="hu-HU" dirty="0"/>
              <a:t>It </a:t>
            </a:r>
            <a:r>
              <a:rPr lang="en-US" dirty="0"/>
              <a:t>streamline your workflow and more efficiently query your data.</a:t>
            </a:r>
            <a:endParaRPr lang="hu-HU" dirty="0"/>
          </a:p>
          <a:p>
            <a:pPr>
              <a:buFontTx/>
              <a:buChar char="-"/>
            </a:pPr>
            <a:r>
              <a:rPr lang="hu-HU" b="1" dirty="0"/>
              <a:t>Installing The Package: </a:t>
            </a:r>
            <a:r>
              <a:rPr lang="hu-HU" dirty="0"/>
              <a:t>pip install sqlalchemy</a:t>
            </a:r>
          </a:p>
          <a:p>
            <a:pPr>
              <a:buFontTx/>
              <a:buChar char="-"/>
            </a:pPr>
            <a:r>
              <a:rPr lang="hu-HU" b="1" dirty="0"/>
              <a:t>Connecting to a database: </a:t>
            </a:r>
            <a:r>
              <a:rPr lang="en-US" dirty="0"/>
              <a:t>we need to establish a connection</a:t>
            </a:r>
            <a:r>
              <a:rPr lang="hu-HU" dirty="0"/>
              <a:t> via db object using create_engine method</a:t>
            </a:r>
          </a:p>
          <a:p>
            <a:pPr>
              <a:buFontTx/>
              <a:buChar char="-"/>
            </a:pPr>
            <a:r>
              <a:rPr lang="hu-HU" b="1" dirty="0"/>
              <a:t>Viewing Table Details: </a:t>
            </a:r>
            <a:r>
              <a:rPr lang="en-US" dirty="0"/>
              <a:t>automatically load tables from a database using something called reflection. Reflection is the process of reading the database and building the metadata based on that information.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658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SciPy 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dirty="0"/>
              <a:t>python library that is useful in solving many mathematical equations and algorithms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an interactive Python session used as a data-processing library that is made to compete with its rivalries such as MATLAB, Octave, R-</a:t>
            </a:r>
            <a:r>
              <a:rPr lang="en-US" dirty="0" err="1"/>
              <a:t>Lab,etc</a:t>
            </a:r>
            <a:r>
              <a:rPr lang="en-US" dirty="0"/>
              <a:t>.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We can work on the Linear algebra problems like Determinant of a Matrix, </a:t>
            </a:r>
            <a:r>
              <a:rPr lang="en-US" dirty="0"/>
              <a:t>Compute pivoted LU decomposition of a matrix</a:t>
            </a:r>
            <a:r>
              <a:rPr lang="hu-HU" dirty="0"/>
              <a:t>, </a:t>
            </a:r>
            <a:r>
              <a:rPr lang="en-US" dirty="0"/>
              <a:t>Eigen values and eigen vectors of matrix</a:t>
            </a:r>
            <a:r>
              <a:rPr lang="hu-HU" dirty="0"/>
              <a:t>, </a:t>
            </a:r>
            <a:r>
              <a:rPr lang="en-US" dirty="0"/>
              <a:t>Solving systems of linear equations</a:t>
            </a:r>
            <a:r>
              <a:rPr lang="hu-HU" dirty="0"/>
              <a:t> etc</a:t>
            </a:r>
          </a:p>
          <a:p>
            <a:pPr>
              <a:buFontTx/>
              <a:buChar char="-"/>
            </a:pPr>
            <a:r>
              <a:rPr lang="en-US" dirty="0"/>
              <a:t>We can work on the Sparse Linear Algebra</a:t>
            </a:r>
            <a:r>
              <a:rPr lang="hu-HU" dirty="0"/>
              <a:t> </a:t>
            </a:r>
            <a:r>
              <a:rPr lang="en-US" dirty="0"/>
              <a:t>like Linear Algebra for Sparse Matrices</a:t>
            </a:r>
            <a:r>
              <a:rPr lang="hu-HU" dirty="0"/>
              <a:t>, Single Integrals, Double Integrals etc</a:t>
            </a:r>
            <a:endParaRPr lang="en-US" dirty="0"/>
          </a:p>
          <a:p>
            <a:pPr>
              <a:buFontTx/>
              <a:buChar char="-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995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Scikit-learn &amp; Statsmodels 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dirty="0"/>
              <a:t>heavy stats and machine learning in Python</a:t>
            </a:r>
            <a:r>
              <a:rPr lang="hu-HU" dirty="0"/>
              <a:t>: </a:t>
            </a:r>
            <a:r>
              <a:rPr lang="en-US" dirty="0"/>
              <a:t>Two popular options are scikit-learn and </a:t>
            </a:r>
            <a:r>
              <a:rPr lang="en-US" dirty="0" err="1"/>
              <a:t>StatsModels</a:t>
            </a:r>
            <a:r>
              <a:rPr lang="en-US" dirty="0"/>
              <a:t>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Both scikit-learn and </a:t>
            </a:r>
            <a:r>
              <a:rPr lang="en-US" dirty="0" err="1"/>
              <a:t>StatsModels</a:t>
            </a:r>
            <a:r>
              <a:rPr lang="en-US" dirty="0"/>
              <a:t> give data scientists the ability to quickly and easily run models and get results fast, but good engineering skills and a solid background in the fundamentals of statistics are required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scikit-learn is doing machine learning with emphasis on predictive modeling with often large and sparse data</a:t>
            </a:r>
            <a:endParaRPr lang="hu-HU" dirty="0"/>
          </a:p>
          <a:p>
            <a:pPr>
              <a:buFontTx/>
              <a:buChar char="-"/>
            </a:pPr>
            <a:r>
              <a:rPr lang="en-US" dirty="0" err="1"/>
              <a:t>statsmodels</a:t>
            </a:r>
            <a:r>
              <a:rPr lang="en-US" dirty="0"/>
              <a:t> is doing "traditional" statistics and econometrics, with much stronger emphasis on parameter estimation and (statistical) testing.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085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hu-HU" dirty="0"/>
              <a:t>Basic concepts of matplotlib API  Where Figures and Subplots, Creating 3D surface Plot, </a:t>
            </a:r>
            <a:r>
              <a:rPr lang="en-US" dirty="0"/>
              <a:t>Plotting data on a map</a:t>
            </a:r>
            <a:r>
              <a:rPr lang="hu-HU" dirty="0"/>
              <a:t> and Python Visualization Tool Ecosystem are explained</a:t>
            </a:r>
          </a:p>
          <a:p>
            <a:endParaRPr lang="hu-HU" dirty="0"/>
          </a:p>
          <a:p>
            <a:r>
              <a:rPr lang="hu-HU" dirty="0"/>
              <a:t>Then Numpy API is explained where ndarray, Basic Indexing and Slicing, Universal functions and Data Processing Using Arrays are explained</a:t>
            </a:r>
          </a:p>
          <a:p>
            <a:endParaRPr lang="hu-HU" dirty="0"/>
          </a:p>
          <a:p>
            <a:r>
              <a:rPr lang="hu-HU" dirty="0"/>
              <a:t>Finally, Basic concepts of SQLAlchemy, SciPy, Scikit-learn &amp; Statsmodels  API are elaborated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Data Processing and Visualization packages</a:t>
            </a:r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en-US" dirty="0"/>
              <a:t>NumPy, </a:t>
            </a:r>
            <a:r>
              <a:rPr lang="en-US" dirty="0" err="1"/>
              <a:t>SQLAlchemy</a:t>
            </a:r>
            <a:r>
              <a:rPr lang="en-US" dirty="0"/>
              <a:t>, SciPy, </a:t>
            </a:r>
            <a:r>
              <a:rPr lang="en-US" dirty="0" err="1"/>
              <a:t>Sklearn</a:t>
            </a:r>
            <a:r>
              <a:rPr lang="en-US" dirty="0"/>
              <a:t> learn and </a:t>
            </a:r>
            <a:r>
              <a:rPr lang="en-US" dirty="0" err="1"/>
              <a:t>Statsmodels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9272"/>
            <a:ext cx="10972800" cy="5016893"/>
          </a:xfrm>
        </p:spPr>
        <p:txBody>
          <a:bodyPr/>
          <a:lstStyle/>
          <a:p>
            <a:pPr marL="457200" lvl="1" indent="0">
              <a:buNone/>
            </a:pPr>
            <a:endParaRPr lang="hu-HU" sz="2400" dirty="0"/>
          </a:p>
          <a:p>
            <a:pPr lvl="1"/>
            <a:r>
              <a:rPr lang="hu-HU" sz="2400" dirty="0"/>
              <a:t>Visualisation (</a:t>
            </a:r>
            <a:r>
              <a:rPr lang="en-US" sz="2400" dirty="0"/>
              <a:t>Plotting 2D charts and plots, Surface 3D plots and Square Map plots using matplotlib and </a:t>
            </a:r>
            <a:r>
              <a:rPr lang="hu-HU" sz="2400" dirty="0"/>
              <a:t>Python Visualization Tool Ecosystem (Chaco, mayavi, Other Packages))</a:t>
            </a:r>
          </a:p>
          <a:p>
            <a:pPr lvl="1"/>
            <a:r>
              <a:rPr lang="en-US" sz="2400" dirty="0"/>
              <a:t>NumPy </a:t>
            </a:r>
            <a:r>
              <a:rPr lang="hu-HU" sz="2400" dirty="0"/>
              <a:t>(Basics, ndarray, Data Types for ndarrays, Data Processing Using Arrays)</a:t>
            </a:r>
          </a:p>
          <a:p>
            <a:pPr lvl="1"/>
            <a:r>
              <a:rPr lang="en-US" sz="2400" dirty="0" err="1"/>
              <a:t>SQLAlchemy</a:t>
            </a:r>
            <a:r>
              <a:rPr lang="hu-HU" sz="2400" dirty="0"/>
              <a:t> (Basics, Connecting to a database, Viewing Table Details)</a:t>
            </a:r>
          </a:p>
          <a:p>
            <a:pPr lvl="1"/>
            <a:r>
              <a:rPr lang="en-US" sz="2400" dirty="0"/>
              <a:t>SciPy</a:t>
            </a:r>
            <a:r>
              <a:rPr lang="hu-HU" sz="2400" dirty="0"/>
              <a:t> (Basics, Linear Algebra, Sparse Linear Algebra)</a:t>
            </a:r>
          </a:p>
          <a:p>
            <a:pPr lvl="1"/>
            <a:r>
              <a:rPr lang="hu-HU" sz="2400" dirty="0"/>
              <a:t>Scikit-learn, </a:t>
            </a:r>
            <a:r>
              <a:rPr lang="en-US" sz="2400" dirty="0" err="1"/>
              <a:t>Statsmodels</a:t>
            </a:r>
            <a:r>
              <a:rPr lang="hu-HU" sz="2400" dirty="0"/>
              <a:t> (Basics, Comparision) </a:t>
            </a:r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lvl="1"/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API </a:t>
            </a:r>
            <a:r>
              <a:rPr lang="hu-HU" dirty="0"/>
              <a:t>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Figures and Subplots</a:t>
            </a:r>
          </a:p>
          <a:p>
            <a:pPr>
              <a:buFontTx/>
              <a:buChar char="-"/>
            </a:pPr>
            <a:r>
              <a:rPr lang="hu-HU" dirty="0"/>
              <a:t>D</a:t>
            </a:r>
            <a:r>
              <a:rPr lang="en-US" dirty="0"/>
              <a:t>raw your own plot annotations,</a:t>
            </a:r>
            <a:r>
              <a:rPr lang="hu-HU" dirty="0"/>
              <a:t> </a:t>
            </a:r>
            <a:r>
              <a:rPr lang="en-US" dirty="0"/>
              <a:t>which could consist of text, arrows, or other shapes.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Annotations can draw both text and arrows arranged appropriately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 active figure can be saved to file using </a:t>
            </a:r>
            <a:r>
              <a:rPr lang="en-US" dirty="0" err="1"/>
              <a:t>plt.savefig</a:t>
            </a:r>
            <a:r>
              <a:rPr lang="hu-HU" dirty="0"/>
              <a:t> command</a:t>
            </a:r>
          </a:p>
          <a:p>
            <a:pPr>
              <a:buFontTx/>
              <a:buChar char="-"/>
            </a:pPr>
            <a:r>
              <a:rPr lang="en-US" dirty="0"/>
              <a:t>Pandas</a:t>
            </a:r>
            <a:r>
              <a:rPr lang="hu-HU" dirty="0"/>
              <a:t> </a:t>
            </a:r>
            <a:r>
              <a:rPr lang="en-US" dirty="0"/>
              <a:t>has an increasing number of high-level plotting methods for creating standard visualizations</a:t>
            </a:r>
            <a:r>
              <a:rPr lang="hu-HU" dirty="0"/>
              <a:t> </a:t>
            </a:r>
            <a:r>
              <a:rPr lang="en-US" dirty="0"/>
              <a:t>that take advantage of how data is organized in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With Pandas object, we can plot Line Plots, Bar Plots, Histograms and Density Plots, Scatter Plots etc</a:t>
            </a:r>
          </a:p>
        </p:txBody>
      </p:sp>
    </p:spTree>
    <p:extLst>
      <p:ext uri="{BB962C8B-B14F-4D97-AF65-F5344CB8AC3E}">
        <p14:creationId xmlns:p14="http://schemas.microsoft.com/office/powerpoint/2010/main" val="382494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API </a:t>
            </a:r>
            <a:r>
              <a:rPr lang="hu-HU" dirty="0"/>
              <a:t>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Creating 3D surface Plot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A Surface Plot is a representation of three-dimensional dataset.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 axes3d present in Matplotlib’s mpl_toolkits.mplot3d toolkit provides the necessary functions used to create 3D surface plots.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Surface plots are created by using </a:t>
            </a:r>
            <a:r>
              <a:rPr lang="en-US" dirty="0" err="1"/>
              <a:t>ax.plot_surface</a:t>
            </a:r>
            <a:r>
              <a:rPr lang="en-US" dirty="0"/>
              <a:t>() function.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With Pandas object, we can plot Line Plots, Bar Plots, Histograms and Density Plots, Scatter Plots etc</a:t>
            </a:r>
          </a:p>
        </p:txBody>
      </p:sp>
    </p:spTree>
    <p:extLst>
      <p:ext uri="{BB962C8B-B14F-4D97-AF65-F5344CB8AC3E}">
        <p14:creationId xmlns:p14="http://schemas.microsoft.com/office/powerpoint/2010/main" val="400619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API </a:t>
            </a:r>
            <a:r>
              <a:rPr lang="hu-HU" dirty="0"/>
              <a:t>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Plotting data on a map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use </a:t>
            </a:r>
            <a:r>
              <a:rPr lang="en-US" dirty="0" err="1"/>
              <a:t>Basemap</a:t>
            </a:r>
            <a:r>
              <a:rPr lang="en-US" dirty="0"/>
              <a:t> instance methods to plot your data on a map. 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m</a:t>
            </a:r>
            <a:r>
              <a:rPr lang="en-US" dirty="0"/>
              <a:t>any of these instances methods simply forward to the corresponding matplotlib Axes instance method.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plot on the map directly with the matplotlib </a:t>
            </a:r>
            <a:r>
              <a:rPr lang="en-US" dirty="0" err="1"/>
              <a:t>pyplot</a:t>
            </a:r>
            <a:r>
              <a:rPr lang="en-US" dirty="0"/>
              <a:t> interface, or the OO </a:t>
            </a:r>
            <a:r>
              <a:rPr lang="en-US" dirty="0" err="1"/>
              <a:t>api</a:t>
            </a:r>
            <a:r>
              <a:rPr lang="en-US" dirty="0"/>
              <a:t>, using the Axes instance associated with the </a:t>
            </a:r>
            <a:r>
              <a:rPr lang="en-US" dirty="0" err="1"/>
              <a:t>Basemap</a:t>
            </a:r>
            <a:r>
              <a:rPr lang="en-US" dirty="0"/>
              <a:t>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Plot contour lines on a </a:t>
            </a:r>
            <a:r>
              <a:rPr lang="en-US" dirty="0" err="1"/>
              <a:t>basemap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40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API </a:t>
            </a:r>
            <a:r>
              <a:rPr lang="hu-HU" dirty="0"/>
              <a:t>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Python Visualization Tool Ecosystem</a:t>
            </a:r>
          </a:p>
          <a:p>
            <a:pPr>
              <a:buFontTx/>
              <a:buChar char="-"/>
            </a:pPr>
            <a:r>
              <a:rPr lang="en-US" dirty="0"/>
              <a:t>matplotlib has plenty of shortcomings when it</a:t>
            </a:r>
            <a:r>
              <a:rPr lang="hu-HU" dirty="0"/>
              <a:t> </a:t>
            </a:r>
            <a:r>
              <a:rPr lang="en-US" dirty="0"/>
              <a:t>comes to the creation and display of statistical graphics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There are several other visualization tools in wide use.</a:t>
            </a:r>
            <a:endParaRPr lang="hu-HU" dirty="0"/>
          </a:p>
          <a:p>
            <a:pPr>
              <a:buFontTx/>
              <a:buChar char="-"/>
            </a:pPr>
            <a:r>
              <a:rPr lang="en-US" u="sng" dirty="0"/>
              <a:t>Chaco</a:t>
            </a:r>
            <a:r>
              <a:rPr lang="hu-HU" dirty="0"/>
              <a:t>: P</a:t>
            </a:r>
            <a:r>
              <a:rPr lang="en-US" dirty="0"/>
              <a:t>lotting toolkit</a:t>
            </a:r>
            <a:r>
              <a:rPr lang="hu-HU" dirty="0"/>
              <a:t> </a:t>
            </a:r>
            <a:r>
              <a:rPr lang="en-US" dirty="0"/>
              <a:t>suitable both for static plotting and interactive visualizations. It is especially well</a:t>
            </a:r>
            <a:r>
              <a:rPr lang="hu-HU" dirty="0"/>
              <a:t> </a:t>
            </a:r>
            <a:r>
              <a:rPr lang="en-US" dirty="0"/>
              <a:t>suited</a:t>
            </a:r>
            <a:r>
              <a:rPr lang="hu-HU" dirty="0"/>
              <a:t> </a:t>
            </a:r>
            <a:r>
              <a:rPr lang="en-US" dirty="0"/>
              <a:t>for expressing complex visualizations with data interrelationships.</a:t>
            </a:r>
            <a:r>
              <a:rPr lang="hu-HU" dirty="0"/>
              <a:t> </a:t>
            </a:r>
          </a:p>
          <a:p>
            <a:pPr>
              <a:buFontTx/>
              <a:buChar char="-"/>
            </a:pPr>
            <a:r>
              <a:rPr lang="hu-HU" u="sng" dirty="0"/>
              <a:t>Mayavi</a:t>
            </a:r>
            <a:r>
              <a:rPr lang="hu-HU" dirty="0"/>
              <a:t>: </a:t>
            </a:r>
            <a:r>
              <a:rPr lang="en-US" dirty="0"/>
              <a:t>3D graphics toolkit built on the open source C++ graphics library</a:t>
            </a:r>
            <a:endParaRPr lang="hu-HU" dirty="0"/>
          </a:p>
          <a:p>
            <a:pPr>
              <a:buFontTx/>
              <a:buChar char="-"/>
            </a:pPr>
            <a:r>
              <a:rPr lang="hu-HU" u="sng" dirty="0"/>
              <a:t>Other Packages</a:t>
            </a:r>
            <a:r>
              <a:rPr lang="hu-HU" dirty="0"/>
              <a:t>: T</a:t>
            </a:r>
            <a:r>
              <a:rPr lang="en-US" dirty="0"/>
              <a:t>here are numerous other visualization libraries and applications available</a:t>
            </a:r>
            <a:r>
              <a:rPr lang="hu-HU" dirty="0"/>
              <a:t> </a:t>
            </a:r>
            <a:r>
              <a:rPr lang="en-US" dirty="0"/>
              <a:t>in Python: </a:t>
            </a:r>
            <a:r>
              <a:rPr lang="en-US" dirty="0" err="1"/>
              <a:t>PyQwt</a:t>
            </a:r>
            <a:r>
              <a:rPr lang="en-US" dirty="0"/>
              <a:t>, </a:t>
            </a:r>
            <a:r>
              <a:rPr lang="en-US" dirty="0" err="1"/>
              <a:t>Veusz</a:t>
            </a:r>
            <a:r>
              <a:rPr lang="en-US" dirty="0"/>
              <a:t>, </a:t>
            </a:r>
            <a:r>
              <a:rPr lang="en-US" dirty="0" err="1"/>
              <a:t>gnuplot-py</a:t>
            </a:r>
            <a:r>
              <a:rPr lang="en-US" dirty="0"/>
              <a:t>, </a:t>
            </a:r>
            <a:r>
              <a:rPr lang="en-US" dirty="0" err="1"/>
              <a:t>biggles</a:t>
            </a:r>
            <a:r>
              <a:rPr lang="en-US" dirty="0"/>
              <a:t>, and others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860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r>
              <a:rPr lang="hu-HU" dirty="0"/>
              <a:t> 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Data Structure</a:t>
            </a:r>
          </a:p>
          <a:p>
            <a:pPr>
              <a:buFontTx/>
              <a:buChar char="-"/>
            </a:pPr>
            <a:r>
              <a:rPr lang="en-US" dirty="0"/>
              <a:t>foundational package for scientific computing</a:t>
            </a:r>
          </a:p>
          <a:p>
            <a:pPr>
              <a:buFontTx/>
              <a:buChar char="-"/>
            </a:pPr>
            <a:r>
              <a:rPr lang="hu-HU" b="1" dirty="0"/>
              <a:t>n</a:t>
            </a:r>
            <a:r>
              <a:rPr lang="en-US" b="1" dirty="0" err="1"/>
              <a:t>darray</a:t>
            </a:r>
            <a:r>
              <a:rPr lang="hu-HU" b="1" dirty="0"/>
              <a:t> (N-dimensional array object)</a:t>
            </a:r>
            <a:r>
              <a:rPr lang="en-US" b="1" dirty="0"/>
              <a:t>, </a:t>
            </a:r>
            <a:r>
              <a:rPr lang="en-US" dirty="0"/>
              <a:t>a fast and space-efficient multidimensional array providing vectorized</a:t>
            </a:r>
            <a:r>
              <a:rPr lang="hu-HU" dirty="0"/>
              <a:t> </a:t>
            </a:r>
            <a:r>
              <a:rPr lang="en-US" dirty="0"/>
              <a:t>arithmetic operations and sophisticated broadcasting capabilities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 easiest way to create a </a:t>
            </a:r>
            <a:r>
              <a:rPr lang="hu-HU" dirty="0"/>
              <a:t>n</a:t>
            </a:r>
            <a:r>
              <a:rPr lang="en-US" dirty="0"/>
              <a:t>array is to use the array function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 data type or </a:t>
            </a:r>
            <a:r>
              <a:rPr lang="en-US" dirty="0" err="1"/>
              <a:t>dtype</a:t>
            </a:r>
            <a:r>
              <a:rPr lang="en-US" dirty="0"/>
              <a:t> is a special object containing the information the </a:t>
            </a:r>
            <a:r>
              <a:rPr lang="en-US" dirty="0" err="1"/>
              <a:t>ndarray</a:t>
            </a:r>
            <a:r>
              <a:rPr lang="en-US" dirty="0"/>
              <a:t> needs</a:t>
            </a:r>
            <a:r>
              <a:rPr lang="hu-HU" dirty="0"/>
              <a:t> </a:t>
            </a:r>
            <a:r>
              <a:rPr lang="en-US" dirty="0"/>
              <a:t>to interpret a chunk of memory as a particular type of data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Operations between Arrays and Scalars</a:t>
            </a:r>
            <a:r>
              <a:rPr lang="hu-HU" dirty="0"/>
              <a:t>: </a:t>
            </a:r>
            <a:r>
              <a:rPr lang="en-US" dirty="0"/>
              <a:t>enable you to express batch operations on data</a:t>
            </a:r>
            <a:r>
              <a:rPr lang="hu-HU" dirty="0"/>
              <a:t> </a:t>
            </a:r>
            <a:r>
              <a:rPr lang="en-US" dirty="0"/>
              <a:t>without writing any for loops. This is usually called vectorization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64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r>
              <a:rPr lang="hu-HU" dirty="0"/>
              <a:t> Basics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Data Structure</a:t>
            </a:r>
          </a:p>
          <a:p>
            <a:pPr>
              <a:buFontTx/>
              <a:buChar char="-"/>
            </a:pPr>
            <a:r>
              <a:rPr lang="en-US" dirty="0"/>
              <a:t>Basic Indexing and Slicing</a:t>
            </a:r>
            <a:r>
              <a:rPr lang="hu-HU" dirty="0"/>
              <a:t>: </a:t>
            </a:r>
            <a:r>
              <a:rPr lang="en-US" dirty="0"/>
              <a:t>individual elements can be accessed recursively. </a:t>
            </a:r>
            <a:r>
              <a:rPr lang="hu-HU" dirty="0"/>
              <a:t>It </a:t>
            </a:r>
            <a:r>
              <a:rPr lang="en-US" dirty="0"/>
              <a:t>can pass a comma-separated list of indices to select individual elements</a:t>
            </a:r>
            <a:r>
              <a:rPr lang="hu-HU" dirty="0"/>
              <a:t>. </a:t>
            </a:r>
            <a:r>
              <a:rPr lang="en-US" dirty="0"/>
              <a:t>Higher dimensional objects give you more options as you can slice one or more axes</a:t>
            </a:r>
            <a:r>
              <a:rPr lang="hu-HU" dirty="0"/>
              <a:t> </a:t>
            </a:r>
            <a:r>
              <a:rPr lang="en-US" dirty="0"/>
              <a:t>and also mix integers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Boolean Indexing, Fancy Indexing are other forms of indexing</a:t>
            </a:r>
          </a:p>
          <a:p>
            <a:pPr>
              <a:buFontTx/>
              <a:buChar char="-"/>
            </a:pPr>
            <a:r>
              <a:rPr lang="hu-HU" dirty="0"/>
              <a:t> </a:t>
            </a:r>
            <a:r>
              <a:rPr lang="en-US" dirty="0"/>
              <a:t>A universal function, or </a:t>
            </a:r>
            <a:r>
              <a:rPr lang="en-US" dirty="0" err="1"/>
              <a:t>ufunc</a:t>
            </a:r>
            <a:r>
              <a:rPr lang="en-US" dirty="0"/>
              <a:t>, is a function that performs elementwise operations on</a:t>
            </a:r>
            <a:r>
              <a:rPr lang="hu-HU" dirty="0"/>
              <a:t> </a:t>
            </a:r>
            <a:r>
              <a:rPr lang="en-US" dirty="0"/>
              <a:t>data in </a:t>
            </a:r>
            <a:r>
              <a:rPr lang="en-US" dirty="0" err="1"/>
              <a:t>ndarrays</a:t>
            </a:r>
            <a:r>
              <a:rPr lang="hu-HU" dirty="0"/>
              <a:t> like sqrt or exp  </a:t>
            </a:r>
          </a:p>
        </p:txBody>
      </p:sp>
    </p:spTree>
    <p:extLst>
      <p:ext uri="{BB962C8B-B14F-4D97-AF65-F5344CB8AC3E}">
        <p14:creationId xmlns:p14="http://schemas.microsoft.com/office/powerpoint/2010/main" val="129102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16952</TotalTime>
  <Words>1163</Words>
  <Application>Microsoft Office PowerPoint</Application>
  <PresentationFormat>Widescreen</PresentationFormat>
  <Paragraphs>95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1_Office Theme</vt:lpstr>
      <vt:lpstr>Python for Data Science</vt:lpstr>
      <vt:lpstr>Lecture Objectives</vt:lpstr>
      <vt:lpstr>Topics</vt:lpstr>
      <vt:lpstr>matplotlib API Basics   </vt:lpstr>
      <vt:lpstr>matplotlib API Basics   </vt:lpstr>
      <vt:lpstr>matplotlib API Basics   </vt:lpstr>
      <vt:lpstr>matplotlib API Basics   </vt:lpstr>
      <vt:lpstr>NumPy Basics   </vt:lpstr>
      <vt:lpstr>NumPy Basics   </vt:lpstr>
      <vt:lpstr>NumPy Basics   </vt:lpstr>
      <vt:lpstr>SQLAlchemy Basics   </vt:lpstr>
      <vt:lpstr>SciPy Basics   </vt:lpstr>
      <vt:lpstr>Scikit-learn &amp; Statsmodels  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623</cp:revision>
  <dcterms:created xsi:type="dcterms:W3CDTF">2015-10-21T06:04:19Z</dcterms:created>
  <dcterms:modified xsi:type="dcterms:W3CDTF">2021-09-27T19:41:41Z</dcterms:modified>
</cp:coreProperties>
</file>