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80" r:id="rId3"/>
    <p:sldId id="342" r:id="rId4"/>
    <p:sldId id="339" r:id="rId5"/>
    <p:sldId id="366" r:id="rId6"/>
    <p:sldId id="394" r:id="rId7"/>
    <p:sldId id="395" r:id="rId8"/>
    <p:sldId id="396" r:id="rId9"/>
    <p:sldId id="400" r:id="rId10"/>
    <p:sldId id="401" r:id="rId11"/>
    <p:sldId id="397" r:id="rId12"/>
    <p:sldId id="402" r:id="rId13"/>
    <p:sldId id="398" r:id="rId14"/>
    <p:sldId id="399" r:id="rId15"/>
    <p:sldId id="403" r:id="rId16"/>
    <p:sldId id="404" r:id="rId17"/>
    <p:sldId id="406" r:id="rId18"/>
    <p:sldId id="405" r:id="rId19"/>
    <p:sldId id="3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1600" b="1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13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81686"/>
            <a:ext cx="10972800" cy="4944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Summarizing and Computing Descriptive Statistics</a:t>
            </a:r>
            <a:r>
              <a:rPr lang="hu-HU" b="1" dirty="0"/>
              <a:t>: </a:t>
            </a:r>
            <a:r>
              <a:rPr lang="hu-HU" dirty="0"/>
              <a:t>P</a:t>
            </a:r>
            <a:r>
              <a:rPr lang="en-US" dirty="0" err="1"/>
              <a:t>andas</a:t>
            </a:r>
            <a:r>
              <a:rPr lang="en-US" dirty="0"/>
              <a:t> objects are equipped with a set of common mathematical and statistical methods.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Most of these fall into the category of reductions or summary statistics, methods</a:t>
            </a:r>
            <a:r>
              <a:rPr lang="hu-HU" dirty="0"/>
              <a:t> </a:t>
            </a:r>
            <a:r>
              <a:rPr lang="en-US" dirty="0"/>
              <a:t>that extract a single value (like the sum or mean) from a Series or a Series of values from</a:t>
            </a:r>
            <a:r>
              <a:rPr lang="hu-HU" dirty="0"/>
              <a:t> </a:t>
            </a:r>
            <a:r>
              <a:rPr lang="en-US" dirty="0"/>
              <a:t>the rows or columns of a </a:t>
            </a:r>
            <a:r>
              <a:rPr lang="en-US" dirty="0" err="1"/>
              <a:t>DataFrame</a:t>
            </a:r>
            <a:r>
              <a:rPr lang="en-US" dirty="0"/>
              <a:t>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Some methods, like </a:t>
            </a:r>
            <a:r>
              <a:rPr lang="en-US" dirty="0" err="1"/>
              <a:t>idxmin</a:t>
            </a:r>
            <a:r>
              <a:rPr lang="en-US" dirty="0"/>
              <a:t> and </a:t>
            </a:r>
            <a:r>
              <a:rPr lang="en-US" dirty="0" err="1"/>
              <a:t>idxmax</a:t>
            </a:r>
            <a:r>
              <a:rPr lang="en-US" dirty="0"/>
              <a:t>, return indirect statistics like the index value</a:t>
            </a:r>
            <a:r>
              <a:rPr lang="hu-HU" dirty="0"/>
              <a:t> </a:t>
            </a:r>
            <a:r>
              <a:rPr lang="en-US" dirty="0"/>
              <a:t>where the minimum or maximum values are attained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Some summary statistics, like correlation and covariance, are computed from pairs of</a:t>
            </a:r>
            <a:r>
              <a:rPr lang="hu-HU" dirty="0"/>
              <a:t> </a:t>
            </a:r>
            <a:r>
              <a:rPr lang="en-US" dirty="0"/>
              <a:t>arguments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corr</a:t>
            </a:r>
            <a:r>
              <a:rPr lang="en-US" dirty="0"/>
              <a:t> method of Series computes the correlation of the overlapping, non-NA,</a:t>
            </a:r>
            <a:r>
              <a:rPr lang="hu-HU" dirty="0"/>
              <a:t> </a:t>
            </a:r>
            <a:r>
              <a:rPr lang="en-US" dirty="0"/>
              <a:t>aligned-by-index values in two Series</a:t>
            </a:r>
            <a:endParaRPr lang="hu-HU" dirty="0"/>
          </a:p>
          <a:p>
            <a:pPr>
              <a:buFontTx/>
              <a:buChar char="-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347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56603"/>
            <a:ext cx="10972800" cy="5169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Summarizing and Computing Descriptive Statistics</a:t>
            </a:r>
            <a:r>
              <a:rPr lang="hu-HU" b="1" dirty="0"/>
              <a:t>: </a:t>
            </a:r>
            <a:r>
              <a:rPr lang="en-US" dirty="0" err="1"/>
              <a:t>DataFrame’s</a:t>
            </a:r>
            <a:r>
              <a:rPr lang="en-US" dirty="0"/>
              <a:t> </a:t>
            </a:r>
            <a:r>
              <a:rPr lang="en-US" dirty="0" err="1"/>
              <a:t>corr</a:t>
            </a:r>
            <a:r>
              <a:rPr lang="en-US" dirty="0"/>
              <a:t> and </a:t>
            </a:r>
            <a:r>
              <a:rPr lang="en-US" dirty="0" err="1"/>
              <a:t>cov</a:t>
            </a:r>
            <a:r>
              <a:rPr lang="en-US" dirty="0"/>
              <a:t> methods, on the other hand, return a full correlation or</a:t>
            </a:r>
            <a:r>
              <a:rPr lang="hu-HU" dirty="0"/>
              <a:t> </a:t>
            </a:r>
            <a:r>
              <a:rPr lang="en-US" dirty="0"/>
              <a:t>covariance matrix as a </a:t>
            </a:r>
            <a:r>
              <a:rPr lang="en-US" dirty="0" err="1"/>
              <a:t>DataFrame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There is a </a:t>
            </a:r>
            <a:r>
              <a:rPr lang="en-US" dirty="0"/>
              <a:t>function </a:t>
            </a:r>
            <a:r>
              <a:rPr lang="hu-HU" dirty="0"/>
              <a:t>called </a:t>
            </a:r>
            <a:r>
              <a:rPr lang="en-US" dirty="0"/>
              <a:t>unique, which gives you an array of the unique values in a</a:t>
            </a:r>
            <a:r>
              <a:rPr lang="hu-HU" dirty="0"/>
              <a:t> </a:t>
            </a:r>
            <a:r>
              <a:rPr lang="en-US" b="1" dirty="0"/>
              <a:t>Series</a:t>
            </a:r>
            <a:endParaRPr lang="hu-HU" b="1" dirty="0"/>
          </a:p>
          <a:p>
            <a:pPr>
              <a:buFontTx/>
              <a:buChar char="-"/>
            </a:pPr>
            <a:r>
              <a:rPr lang="hu-HU" dirty="0"/>
              <a:t>C</a:t>
            </a:r>
            <a:r>
              <a:rPr lang="en-US" dirty="0" err="1"/>
              <a:t>ompute</a:t>
            </a:r>
            <a:r>
              <a:rPr lang="en-US" dirty="0"/>
              <a:t> a histogram on multiple related columns in</a:t>
            </a:r>
            <a:r>
              <a:rPr lang="hu-HU" dirty="0"/>
              <a:t> </a:t>
            </a:r>
            <a:r>
              <a:rPr lang="en-US" dirty="0"/>
              <a:t>a </a:t>
            </a:r>
            <a:r>
              <a:rPr lang="en-US" b="1" dirty="0" err="1"/>
              <a:t>DataFrame</a:t>
            </a:r>
            <a:r>
              <a:rPr lang="en-US" b="1" dirty="0"/>
              <a:t>.</a:t>
            </a:r>
            <a:endParaRPr lang="hu-HU" b="1" dirty="0"/>
          </a:p>
          <a:p>
            <a:pPr marL="0" indent="0">
              <a:buNone/>
            </a:pPr>
            <a:r>
              <a:rPr lang="hu-HU" b="1" dirty="0"/>
              <a:t>Handling Missing Data: </a:t>
            </a:r>
            <a:r>
              <a:rPr lang="en-US" dirty="0"/>
              <a:t>Missing data is common in most data analysis applications.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It</a:t>
            </a:r>
            <a:r>
              <a:rPr lang="en-US" dirty="0"/>
              <a:t> uses the floating point value </a:t>
            </a:r>
            <a:r>
              <a:rPr lang="en-US" dirty="0" err="1"/>
              <a:t>NaN</a:t>
            </a:r>
            <a:r>
              <a:rPr lang="en-US" dirty="0"/>
              <a:t> (Not a Number) to represent missing data in</a:t>
            </a:r>
            <a:r>
              <a:rPr lang="hu-HU" dirty="0"/>
              <a:t> </a:t>
            </a:r>
            <a:r>
              <a:rPr lang="en-US" dirty="0"/>
              <a:t>both floating as well as in non-floating point arrays.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The built-in Python None value is also treated as NA in object arrays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545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37958"/>
            <a:ext cx="10972800" cy="4888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Filtering Out Missing Data</a:t>
            </a:r>
            <a:r>
              <a:rPr lang="hu-HU" b="1" dirty="0"/>
              <a:t>: </a:t>
            </a:r>
            <a:r>
              <a:rPr lang="en-US" dirty="0"/>
              <a:t>While doing it by hand is</a:t>
            </a:r>
            <a:r>
              <a:rPr lang="hu-HU" dirty="0"/>
              <a:t> </a:t>
            </a:r>
            <a:r>
              <a:rPr lang="en-US" dirty="0"/>
              <a:t>always an option, </a:t>
            </a:r>
            <a:r>
              <a:rPr lang="en-US" dirty="0" err="1"/>
              <a:t>dropna</a:t>
            </a:r>
            <a:r>
              <a:rPr lang="hu-HU" dirty="0"/>
              <a:t> method</a:t>
            </a:r>
            <a:r>
              <a:rPr lang="en-US" dirty="0"/>
              <a:t> can be very helpful.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Passing how='all' will only drop rows that are all NA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Suppose</a:t>
            </a:r>
            <a:r>
              <a:rPr lang="hu-HU" dirty="0"/>
              <a:t> </a:t>
            </a:r>
            <a:r>
              <a:rPr lang="en-US" dirty="0"/>
              <a:t>you want to keep only rows containing a certain number of observations. You can</a:t>
            </a:r>
            <a:r>
              <a:rPr lang="hu-HU" dirty="0"/>
              <a:t> </a:t>
            </a:r>
            <a:r>
              <a:rPr lang="en-US" dirty="0"/>
              <a:t>indicate this with the thresh argument</a:t>
            </a:r>
            <a:endParaRPr lang="hu-HU" dirty="0"/>
          </a:p>
          <a:p>
            <a:pPr marL="0" indent="0">
              <a:buNone/>
            </a:pPr>
            <a:r>
              <a:rPr lang="hu-HU" b="1" dirty="0"/>
              <a:t>Filtering In Missing Data: </a:t>
            </a:r>
            <a:r>
              <a:rPr lang="en-US" dirty="0"/>
              <a:t>Rather than filtering out missing data, you may want to fill in the “holes” in any number of ways</a:t>
            </a:r>
            <a:endParaRPr lang="hu-HU" dirty="0"/>
          </a:p>
          <a:p>
            <a:pPr>
              <a:buFontTx/>
              <a:buChar char="-"/>
            </a:pPr>
            <a:r>
              <a:rPr lang="en-US" dirty="0" err="1"/>
              <a:t>fillna</a:t>
            </a:r>
            <a:r>
              <a:rPr lang="en-US" dirty="0"/>
              <a:t> method is the workhorse function to use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With fillna method, it </a:t>
            </a:r>
            <a:r>
              <a:rPr lang="en-US" dirty="0"/>
              <a:t>might pass the mean or median value of a Series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887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Hierarchical Indexing</a:t>
            </a:r>
            <a:r>
              <a:rPr lang="hu-HU" b="1" dirty="0"/>
              <a:t>: </a:t>
            </a:r>
            <a:r>
              <a:rPr lang="hu-HU" dirty="0"/>
              <a:t>I</a:t>
            </a:r>
            <a:r>
              <a:rPr lang="en-US" dirty="0" err="1"/>
              <a:t>mportant</a:t>
            </a:r>
            <a:r>
              <a:rPr lang="en-US" dirty="0"/>
              <a:t> feature of pandas enabling you to have multiple</a:t>
            </a:r>
            <a:r>
              <a:rPr lang="hu-HU" dirty="0"/>
              <a:t> </a:t>
            </a:r>
            <a:r>
              <a:rPr lang="en-US" dirty="0"/>
              <a:t>(two or more) index levels on an axis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With a hierarchically-indexed object, partial indexing is possible, enabling</a:t>
            </a:r>
            <a:r>
              <a:rPr lang="hu-HU" dirty="0"/>
              <a:t> </a:t>
            </a:r>
            <a:r>
              <a:rPr lang="en-US" dirty="0"/>
              <a:t>you to concisely select subsets of the data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Hierarchical indexing plays a critical role in reshaping data and group-based operations</a:t>
            </a:r>
            <a:r>
              <a:rPr lang="hu-HU" dirty="0"/>
              <a:t> </a:t>
            </a:r>
            <a:r>
              <a:rPr lang="en-US" dirty="0"/>
              <a:t>like forming a pivot table</a:t>
            </a:r>
            <a:endParaRPr lang="hu-HU" dirty="0"/>
          </a:p>
          <a:p>
            <a:pPr marL="0" indent="0">
              <a:buNone/>
            </a:pPr>
            <a:r>
              <a:rPr lang="hu-HU" b="1" dirty="0"/>
              <a:t>Reordering and Sorting Levels: </a:t>
            </a:r>
            <a:r>
              <a:rPr lang="en-US" dirty="0"/>
              <a:t>The </a:t>
            </a:r>
            <a:r>
              <a:rPr lang="en-US" dirty="0" err="1"/>
              <a:t>swaplevel</a:t>
            </a:r>
            <a:r>
              <a:rPr lang="en-US" dirty="0"/>
              <a:t> takes two level numbers or names and</a:t>
            </a:r>
          </a:p>
          <a:p>
            <a:pPr marL="0" indent="0">
              <a:buNone/>
            </a:pPr>
            <a:r>
              <a:rPr lang="en-US" dirty="0"/>
              <a:t>returns a new object with the levels interchanged</a:t>
            </a:r>
            <a:endParaRPr lang="hu-HU" dirty="0"/>
          </a:p>
          <a:p>
            <a:pPr>
              <a:buFontTx/>
              <a:buChar char="-"/>
            </a:pPr>
            <a:r>
              <a:rPr lang="en-US" dirty="0" err="1"/>
              <a:t>sortlevel</a:t>
            </a:r>
            <a:r>
              <a:rPr lang="en-US" dirty="0"/>
              <a:t>, on the other hand, sorts the data (stably) using only the values in a single</a:t>
            </a:r>
            <a:r>
              <a:rPr lang="hu-HU" dirty="0"/>
              <a:t> </a:t>
            </a:r>
            <a:r>
              <a:rPr lang="en-US" dirty="0"/>
              <a:t>level.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926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</a:t>
            </a:r>
            <a:r>
              <a:rPr lang="hu-HU" dirty="0"/>
              <a:t>with </a:t>
            </a:r>
            <a:r>
              <a:rPr lang="en-US" dirty="0"/>
              <a:t>pandas 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Input and output typically falls into a few main categories: reading text files and other</a:t>
            </a:r>
            <a:r>
              <a:rPr lang="hu-HU" dirty="0"/>
              <a:t> </a:t>
            </a:r>
            <a:r>
              <a:rPr lang="en-US" dirty="0"/>
              <a:t>more efficient on-disk formats, loading data from databases, and interacting with network</a:t>
            </a:r>
            <a:r>
              <a:rPr lang="hu-HU" dirty="0"/>
              <a:t> </a:t>
            </a:r>
            <a:r>
              <a:rPr lang="en-US" dirty="0"/>
              <a:t>sources like web APIs.</a:t>
            </a:r>
            <a:endParaRPr lang="hu-HU" dirty="0"/>
          </a:p>
          <a:p>
            <a:pPr marL="0" indent="0">
              <a:buNone/>
            </a:pPr>
            <a:r>
              <a:rPr lang="en-US" b="1" dirty="0"/>
              <a:t>Reading and Writing Data in Text Format</a:t>
            </a:r>
            <a:r>
              <a:rPr lang="hu-HU" b="1" dirty="0"/>
              <a:t>: </a:t>
            </a:r>
            <a:r>
              <a:rPr lang="en-US" dirty="0"/>
              <a:t>pandas features several functions for reading tabular data as a </a:t>
            </a:r>
            <a:r>
              <a:rPr lang="en-US" dirty="0" err="1"/>
              <a:t>DataFrame</a:t>
            </a:r>
            <a:r>
              <a:rPr lang="en-US" dirty="0"/>
              <a:t> object</a:t>
            </a:r>
            <a:r>
              <a:rPr lang="hu-HU" dirty="0"/>
              <a:t> </a:t>
            </a:r>
            <a:r>
              <a:rPr lang="en-US" dirty="0"/>
              <a:t>though </a:t>
            </a:r>
            <a:r>
              <a:rPr lang="en-US" dirty="0" err="1"/>
              <a:t>read_csv</a:t>
            </a:r>
            <a:r>
              <a:rPr lang="en-US" dirty="0"/>
              <a:t> and </a:t>
            </a:r>
            <a:r>
              <a:rPr lang="en-US" dirty="0" err="1"/>
              <a:t>read_table</a:t>
            </a:r>
            <a:r>
              <a:rPr lang="en-US" dirty="0"/>
              <a:t>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Handling missing values is an important and frequently nuanced part of the file parsing</a:t>
            </a:r>
            <a:r>
              <a:rPr lang="hu-HU" dirty="0"/>
              <a:t> </a:t>
            </a:r>
            <a:r>
              <a:rPr lang="en-US" dirty="0"/>
              <a:t>process</a:t>
            </a:r>
            <a:r>
              <a:rPr lang="hu-HU" dirty="0"/>
              <a:t>. </a:t>
            </a:r>
            <a:r>
              <a:rPr lang="en-US" dirty="0"/>
              <a:t>pandas uses a set of commonly occurring sentinels, such as</a:t>
            </a:r>
            <a:r>
              <a:rPr lang="hu-HU" dirty="0"/>
              <a:t> </a:t>
            </a:r>
            <a:r>
              <a:rPr lang="en-US" dirty="0"/>
              <a:t>NA, -1.#IND, and NULL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542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</a:t>
            </a:r>
            <a:r>
              <a:rPr lang="hu-HU" dirty="0"/>
              <a:t>with </a:t>
            </a:r>
            <a:r>
              <a:rPr lang="en-US" dirty="0"/>
              <a:t>pandas 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Writing Data in Text Format</a:t>
            </a:r>
            <a:r>
              <a:rPr lang="hu-HU" b="1" dirty="0"/>
              <a:t>: </a:t>
            </a:r>
            <a:r>
              <a:rPr lang="en-US" dirty="0"/>
              <a:t>Data can also be exported to delimited format.</a:t>
            </a:r>
            <a:r>
              <a:rPr lang="hu-HU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Using </a:t>
            </a:r>
            <a:r>
              <a:rPr lang="en-US" dirty="0" err="1"/>
              <a:t>DataFrame’s</a:t>
            </a:r>
            <a:r>
              <a:rPr lang="en-US" dirty="0"/>
              <a:t> </a:t>
            </a:r>
            <a:r>
              <a:rPr lang="en-US" dirty="0" err="1"/>
              <a:t>to_csv</a:t>
            </a:r>
            <a:r>
              <a:rPr lang="en-US" dirty="0"/>
              <a:t> method, we can write the data out to a comma-separated file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With no other options specified, both the row and column labels are written. Both can be disabled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/>
              <a:t>JSON Data: </a:t>
            </a:r>
            <a:r>
              <a:rPr lang="en-US" dirty="0"/>
              <a:t>JSON (short for JavaScript Object Notation) has become one of the standard formats</a:t>
            </a:r>
            <a:r>
              <a:rPr lang="hu-HU" dirty="0"/>
              <a:t> </a:t>
            </a:r>
            <a:r>
              <a:rPr lang="en-US" dirty="0"/>
              <a:t>for sending data by HTTP request between web browsers and other applications.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Y</a:t>
            </a:r>
            <a:r>
              <a:rPr lang="en-US" dirty="0" err="1"/>
              <a:t>ou</a:t>
            </a:r>
            <a:r>
              <a:rPr lang="en-US" dirty="0"/>
              <a:t> can pass a list of JSON objects</a:t>
            </a:r>
            <a:r>
              <a:rPr lang="hu-HU" dirty="0"/>
              <a:t> </a:t>
            </a:r>
            <a:r>
              <a:rPr lang="en-US" dirty="0"/>
              <a:t>to the </a:t>
            </a:r>
            <a:r>
              <a:rPr lang="en-US" dirty="0" err="1"/>
              <a:t>DataFrame</a:t>
            </a:r>
            <a:r>
              <a:rPr lang="en-US" dirty="0"/>
              <a:t> constructor and select a subset of the data fields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6777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</a:t>
            </a:r>
            <a:r>
              <a:rPr lang="hu-HU" dirty="0"/>
              <a:t>with </a:t>
            </a:r>
            <a:r>
              <a:rPr lang="en-US" dirty="0"/>
              <a:t>pandas 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Binary Data Formats</a:t>
            </a:r>
            <a:r>
              <a:rPr lang="hu-HU" b="1" dirty="0"/>
              <a:t>: </a:t>
            </a:r>
            <a:r>
              <a:rPr lang="en-US" dirty="0"/>
              <a:t>One of the easiest ways to store data efficiently in binary format is using Python’s </a:t>
            </a:r>
            <a:r>
              <a:rPr lang="en-US" dirty="0" err="1"/>
              <a:t>builtin</a:t>
            </a:r>
            <a:r>
              <a:rPr lang="hu-HU" dirty="0"/>
              <a:t> </a:t>
            </a:r>
            <a:r>
              <a:rPr lang="en-US" dirty="0"/>
              <a:t>pickle serialization. Conveniently, pandas objects all have a save method which</a:t>
            </a:r>
            <a:r>
              <a:rPr lang="hu-HU" dirty="0"/>
              <a:t> </a:t>
            </a:r>
            <a:r>
              <a:rPr lang="en-US" dirty="0"/>
              <a:t>writes the data to disk as a pickle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You read the data back into Python with </a:t>
            </a:r>
            <a:r>
              <a:rPr lang="en-US" dirty="0" err="1"/>
              <a:t>pandas.load</a:t>
            </a:r>
            <a:r>
              <a:rPr lang="en-US" dirty="0"/>
              <a:t>, another pickle convenience</a:t>
            </a:r>
            <a:r>
              <a:rPr lang="hu-HU" dirty="0"/>
              <a:t> </a:t>
            </a:r>
            <a:r>
              <a:rPr lang="en-US" dirty="0"/>
              <a:t>function</a:t>
            </a:r>
            <a:endParaRPr lang="hu-HU" dirty="0"/>
          </a:p>
          <a:p>
            <a:pPr marL="0" indent="0">
              <a:buNone/>
            </a:pPr>
            <a:r>
              <a:rPr lang="en-US" b="1" dirty="0"/>
              <a:t>Interacting with HTML and Web APIs</a:t>
            </a:r>
            <a:r>
              <a:rPr lang="hu-HU" b="1" dirty="0"/>
              <a:t>: </a:t>
            </a:r>
            <a:r>
              <a:rPr lang="en-US" dirty="0"/>
              <a:t>Many websites have public APIs providing data feeds via JSON or some other format.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With a bit of elbow grease, you can create some higher-level interfaces to common web</a:t>
            </a:r>
            <a:r>
              <a:rPr lang="hu-HU" dirty="0"/>
              <a:t> </a:t>
            </a:r>
            <a:r>
              <a:rPr lang="en-US" dirty="0"/>
              <a:t>APIs that return </a:t>
            </a:r>
            <a:r>
              <a:rPr lang="en-US" dirty="0" err="1"/>
              <a:t>DataFrame</a:t>
            </a:r>
            <a:r>
              <a:rPr lang="en-US" dirty="0"/>
              <a:t> objects for easy analysis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5197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</a:t>
            </a:r>
            <a:r>
              <a:rPr lang="hu-HU" dirty="0"/>
              <a:t>with </a:t>
            </a:r>
            <a:r>
              <a:rPr lang="en-US" dirty="0"/>
              <a:t>pandas 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972800" cy="4846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Reading Microsoft Excel Files</a:t>
            </a:r>
            <a:r>
              <a:rPr lang="hu-HU" b="1" dirty="0"/>
              <a:t>: </a:t>
            </a:r>
            <a:r>
              <a:rPr lang="en-US" dirty="0"/>
              <a:t>pandas also supports reading tabular data stored in Excel 2003 (and higher) files using</a:t>
            </a:r>
            <a:r>
              <a:rPr lang="hu-HU" dirty="0"/>
              <a:t> </a:t>
            </a:r>
            <a:r>
              <a:rPr lang="en-US" dirty="0"/>
              <a:t>the </a:t>
            </a:r>
            <a:r>
              <a:rPr lang="en-US" dirty="0" err="1"/>
              <a:t>ExcelFile</a:t>
            </a:r>
            <a:r>
              <a:rPr lang="en-US" dirty="0"/>
              <a:t> class 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Data stored in a sheet can then be read into </a:t>
            </a:r>
            <a:r>
              <a:rPr lang="en-US" dirty="0" err="1"/>
              <a:t>DataFrame</a:t>
            </a:r>
            <a:r>
              <a:rPr lang="en-US" dirty="0"/>
              <a:t> using parse</a:t>
            </a:r>
            <a:endParaRPr lang="hu-HU" dirty="0"/>
          </a:p>
          <a:p>
            <a:pPr marL="0" indent="0">
              <a:buNone/>
            </a:pPr>
            <a:r>
              <a:rPr lang="hu-HU" b="1" dirty="0"/>
              <a:t>Interacting with Databases: </a:t>
            </a:r>
            <a:r>
              <a:rPr lang="en-US" dirty="0"/>
              <a:t>SQL-based relational databases (such as SQL Server,</a:t>
            </a:r>
          </a:p>
          <a:p>
            <a:pPr marL="0" indent="0">
              <a:buNone/>
            </a:pPr>
            <a:r>
              <a:rPr lang="en-US" dirty="0"/>
              <a:t>PostgreSQL, and MySQL) are in wide use, and many alternative non-SQL (so-called</a:t>
            </a:r>
          </a:p>
          <a:p>
            <a:pPr marL="0" indent="0">
              <a:buNone/>
            </a:pPr>
            <a:r>
              <a:rPr lang="en-US" dirty="0"/>
              <a:t>NoSQL) databases have become quite popular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- </a:t>
            </a:r>
            <a:r>
              <a:rPr lang="en-US" dirty="0"/>
              <a:t>Loading data from SQL into a </a:t>
            </a:r>
            <a:r>
              <a:rPr lang="en-US" dirty="0" err="1"/>
              <a:t>DataFrame</a:t>
            </a:r>
            <a:r>
              <a:rPr lang="en-US" dirty="0"/>
              <a:t> is straightforward, and pandas has</a:t>
            </a:r>
            <a:r>
              <a:rPr lang="hu-HU" dirty="0"/>
              <a:t> </a:t>
            </a:r>
            <a:r>
              <a:rPr lang="en-US" dirty="0"/>
              <a:t>some functions to simplify the process</a:t>
            </a:r>
            <a:r>
              <a:rPr lang="hu-HU" dirty="0"/>
              <a:t>. This is done by built-in sqlite3 driver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207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hu-HU" dirty="0"/>
              <a:t>Basic concepts of </a:t>
            </a:r>
            <a:r>
              <a:rPr lang="en-US" dirty="0"/>
              <a:t>Data Modelling </a:t>
            </a:r>
            <a:r>
              <a:rPr lang="hu-HU" dirty="0"/>
              <a:t>w</a:t>
            </a:r>
            <a:r>
              <a:rPr lang="en-US" dirty="0" err="1"/>
              <a:t>ith</a:t>
            </a:r>
            <a:r>
              <a:rPr lang="en-US" dirty="0"/>
              <a:t> </a:t>
            </a:r>
            <a:r>
              <a:rPr lang="hu-HU" dirty="0"/>
              <a:t>p</a:t>
            </a:r>
            <a:r>
              <a:rPr lang="en-US" dirty="0" err="1"/>
              <a:t>andas</a:t>
            </a:r>
            <a:r>
              <a:rPr lang="en-US" dirty="0"/>
              <a:t> </a:t>
            </a:r>
            <a:r>
              <a:rPr lang="hu-HU" dirty="0"/>
              <a:t>are explained where data structure, Series and DataFrame, are explained. Then, Index Objects, Essential functionalities, Descriptive Statistics, Hierarchical Indexing and Handling Missing Data are elaborated.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Basic concepts of </a:t>
            </a:r>
            <a:r>
              <a:rPr lang="en-US" dirty="0"/>
              <a:t>Data </a:t>
            </a:r>
            <a:r>
              <a:rPr lang="hu-HU" dirty="0"/>
              <a:t>Loading</a:t>
            </a:r>
            <a:r>
              <a:rPr lang="en-US" dirty="0"/>
              <a:t> with pandas are </a:t>
            </a:r>
            <a:r>
              <a:rPr lang="hu-HU" dirty="0"/>
              <a:t>analyzed</a:t>
            </a:r>
            <a:r>
              <a:rPr lang="en-US" dirty="0"/>
              <a:t> </a:t>
            </a:r>
            <a:r>
              <a:rPr lang="hu-HU" dirty="0"/>
              <a:t>where </a:t>
            </a:r>
            <a:r>
              <a:rPr lang="en-US" dirty="0"/>
              <a:t>Reading and Writing Data in Text Format</a:t>
            </a:r>
            <a:r>
              <a:rPr lang="hu-HU" dirty="0"/>
              <a:t>, </a:t>
            </a:r>
            <a:r>
              <a:rPr lang="en-US" dirty="0"/>
              <a:t>Writing Data in Text Format</a:t>
            </a:r>
            <a:r>
              <a:rPr lang="hu-HU" dirty="0"/>
              <a:t>, Reading content from JSON Data, Binary Data Formats, </a:t>
            </a:r>
            <a:r>
              <a:rPr lang="en-US" dirty="0"/>
              <a:t>Interacting with HTML and Web APIs</a:t>
            </a:r>
            <a:r>
              <a:rPr lang="hu-HU" dirty="0"/>
              <a:t>, Reading Microsoft Excel Files </a:t>
            </a:r>
            <a:r>
              <a:rPr lang="hu-HU"/>
              <a:t>and Interacting with Databases are explained.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hu-HU" dirty="0"/>
              <a:t>Data Modelling Basics With P</a:t>
            </a:r>
            <a:r>
              <a:rPr lang="en-US" dirty="0" err="1"/>
              <a:t>andas</a:t>
            </a:r>
            <a:endParaRPr lang="hu-HU" dirty="0"/>
          </a:p>
          <a:p>
            <a:pPr lvl="1"/>
            <a:endParaRPr lang="hu-HU" dirty="0"/>
          </a:p>
          <a:p>
            <a:pPr lvl="1"/>
            <a:r>
              <a:rPr lang="en-US" dirty="0"/>
              <a:t>Data Loading, Storage, and File Formats With Pandas</a:t>
            </a:r>
            <a:endParaRPr lang="hu-HU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9272"/>
            <a:ext cx="10972800" cy="5016893"/>
          </a:xfrm>
        </p:spPr>
        <p:txBody>
          <a:bodyPr/>
          <a:lstStyle/>
          <a:p>
            <a:pPr lvl="1"/>
            <a:endParaRPr lang="hu-HU" sz="2400" dirty="0"/>
          </a:p>
          <a:p>
            <a:pPr lvl="1"/>
            <a:r>
              <a:rPr lang="hu-HU" sz="2400" dirty="0"/>
              <a:t>Data Modelling Basics With Pandas (Introduction to pandas Data Structures, Index Objects, Essential Functionality, </a:t>
            </a:r>
            <a:r>
              <a:rPr lang="en-US" sz="2400" dirty="0"/>
              <a:t>Summarizing and Computing Descriptive Statistics </a:t>
            </a:r>
            <a:r>
              <a:rPr lang="hu-HU" sz="2400" dirty="0"/>
              <a:t>, Filtering Out Missing Data, Filtering In Missing Data, Handling Missing)</a:t>
            </a:r>
          </a:p>
          <a:p>
            <a:pPr marL="457200" lvl="1" indent="0">
              <a:buNone/>
            </a:pPr>
            <a:endParaRPr lang="hu-HU" sz="2400" dirty="0"/>
          </a:p>
          <a:p>
            <a:pPr lvl="1"/>
            <a:r>
              <a:rPr lang="en-US" sz="2400" dirty="0"/>
              <a:t>Data Loading</a:t>
            </a:r>
            <a:r>
              <a:rPr lang="hu-HU" sz="2400" dirty="0"/>
              <a:t> &amp;</a:t>
            </a:r>
            <a:r>
              <a:rPr lang="en-US" sz="2400" dirty="0"/>
              <a:t> Storage</a:t>
            </a:r>
            <a:r>
              <a:rPr lang="hu-HU" sz="2400" dirty="0"/>
              <a:t> With Pandas (</a:t>
            </a:r>
            <a:r>
              <a:rPr lang="en-US" sz="2400" dirty="0"/>
              <a:t>Reading and Writing Data in Text Format</a:t>
            </a:r>
            <a:r>
              <a:rPr lang="hu-HU" sz="2400" dirty="0"/>
              <a:t>, Binary Data Formats, </a:t>
            </a:r>
            <a:r>
              <a:rPr lang="en-US" sz="2400" dirty="0"/>
              <a:t>Interacting with HTML and Web APIs</a:t>
            </a:r>
            <a:r>
              <a:rPr lang="hu-HU" sz="2400" dirty="0"/>
              <a:t>, </a:t>
            </a:r>
            <a:r>
              <a:rPr lang="en-US" sz="2400" dirty="0"/>
              <a:t>Interacting with </a:t>
            </a:r>
            <a:r>
              <a:rPr lang="hu-HU" sz="2400" dirty="0"/>
              <a:t>Databases)</a:t>
            </a:r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dirty="0"/>
              <a:t>It contains high-level data structures and manipulation tools designed to make data</a:t>
            </a:r>
            <a:r>
              <a:rPr lang="hu-HU" dirty="0"/>
              <a:t> </a:t>
            </a:r>
            <a:r>
              <a:rPr lang="en-US" dirty="0"/>
              <a:t>analysis fast and easy in Python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T</a:t>
            </a:r>
            <a:r>
              <a:rPr lang="en-US" dirty="0"/>
              <a:t>wo workhorse</a:t>
            </a:r>
            <a:r>
              <a:rPr lang="hu-HU" dirty="0"/>
              <a:t> </a:t>
            </a:r>
            <a:r>
              <a:rPr lang="en-US" dirty="0"/>
              <a:t>data structures: Series and </a:t>
            </a:r>
            <a:r>
              <a:rPr lang="en-US" dirty="0" err="1"/>
              <a:t>DataFrame</a:t>
            </a:r>
            <a:endParaRPr lang="hu-HU" dirty="0"/>
          </a:p>
          <a:p>
            <a:pPr>
              <a:buFontTx/>
              <a:buChar char="-"/>
            </a:pPr>
            <a:r>
              <a:rPr lang="en-US" b="1" dirty="0"/>
              <a:t>Series</a:t>
            </a:r>
            <a:r>
              <a:rPr lang="hu-HU" b="1" dirty="0"/>
              <a:t>: </a:t>
            </a:r>
            <a:r>
              <a:rPr lang="hu-HU" dirty="0"/>
              <a:t>It </a:t>
            </a:r>
            <a:r>
              <a:rPr lang="en-US" dirty="0"/>
              <a:t>is a one-dimensional array-like object containing an array of data (of any</a:t>
            </a:r>
            <a:r>
              <a:rPr lang="hu-HU" dirty="0"/>
              <a:t> </a:t>
            </a:r>
            <a:r>
              <a:rPr lang="en-US" dirty="0"/>
              <a:t>NumPy data type) and an associated array of data labels, called its index.</a:t>
            </a:r>
            <a:endParaRPr lang="hu-HU" dirty="0"/>
          </a:p>
          <a:p>
            <a:r>
              <a:rPr lang="hu-HU" dirty="0"/>
              <a:t>It </a:t>
            </a:r>
            <a:r>
              <a:rPr lang="en-US" dirty="0"/>
              <a:t>get the array representation and index object of the Series via its values</a:t>
            </a:r>
            <a:r>
              <a:rPr lang="hu-HU" dirty="0"/>
              <a:t> </a:t>
            </a:r>
            <a:r>
              <a:rPr lang="en-US" dirty="0"/>
              <a:t>and index attributes</a:t>
            </a:r>
            <a:endParaRPr lang="hu-HU" dirty="0"/>
          </a:p>
          <a:p>
            <a:r>
              <a:rPr lang="hu-HU" dirty="0"/>
              <a:t>It is </a:t>
            </a:r>
            <a:r>
              <a:rPr lang="en-US" dirty="0"/>
              <a:t>fixed-length, ordered </a:t>
            </a:r>
            <a:r>
              <a:rPr lang="en-US" dirty="0" err="1"/>
              <a:t>dict</a:t>
            </a:r>
            <a:r>
              <a:rPr lang="en-US" dirty="0"/>
              <a:t>, as it is a mapping</a:t>
            </a:r>
            <a:r>
              <a:rPr lang="hu-HU" dirty="0"/>
              <a:t> </a:t>
            </a:r>
            <a:r>
              <a:rPr lang="en-US" dirty="0"/>
              <a:t>of index values to data values</a:t>
            </a:r>
            <a:endParaRPr lang="hu-HU" dirty="0"/>
          </a:p>
          <a:p>
            <a:r>
              <a:rPr lang="hu-HU" dirty="0"/>
              <a:t>I</a:t>
            </a:r>
            <a:r>
              <a:rPr lang="en-US" dirty="0"/>
              <a:t>t automatically aligns differently</a:t>
            </a:r>
            <a:r>
              <a:rPr lang="hu-HU" dirty="0"/>
              <a:t> </a:t>
            </a:r>
            <a:r>
              <a:rPr lang="en-US" dirty="0"/>
              <a:t>indexed</a:t>
            </a:r>
            <a:r>
              <a:rPr lang="hu-HU" dirty="0"/>
              <a:t> </a:t>
            </a:r>
            <a:r>
              <a:rPr lang="en-US" dirty="0"/>
              <a:t>data in arithmetic operations</a:t>
            </a:r>
            <a:endParaRPr lang="hu-HU" dirty="0"/>
          </a:p>
          <a:p>
            <a:r>
              <a:rPr lang="en-US" dirty="0"/>
              <a:t>Both the Series object itself and its index have a name attribute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428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hu-HU" b="1" dirty="0"/>
              <a:t>DataFrame: </a:t>
            </a:r>
            <a:r>
              <a:rPr lang="en-US" dirty="0"/>
              <a:t>represents a tabular, spreadsheet-like data structure containing an ordered</a:t>
            </a:r>
            <a:r>
              <a:rPr lang="hu-HU" dirty="0"/>
              <a:t> </a:t>
            </a:r>
            <a:r>
              <a:rPr lang="en-US" dirty="0"/>
              <a:t>collection of columns, each of which can be a different value type (numeric,</a:t>
            </a:r>
            <a:r>
              <a:rPr lang="hu-HU" dirty="0"/>
              <a:t> </a:t>
            </a:r>
            <a:r>
              <a:rPr lang="en-US" dirty="0"/>
              <a:t>string, </a:t>
            </a:r>
            <a:r>
              <a:rPr lang="en-US" dirty="0" err="1"/>
              <a:t>boolean</a:t>
            </a:r>
            <a:r>
              <a:rPr lang="en-US" dirty="0"/>
              <a:t>, etc.).</a:t>
            </a:r>
            <a:endParaRPr lang="hu-HU" dirty="0"/>
          </a:p>
          <a:p>
            <a:pPr>
              <a:buFontTx/>
              <a:buChar char="-"/>
            </a:pPr>
            <a:r>
              <a:rPr lang="en-US" dirty="0" err="1"/>
              <a:t>dict</a:t>
            </a:r>
            <a:r>
              <a:rPr lang="en-US" dirty="0"/>
              <a:t> of Series (one for all sharing the same index).</a:t>
            </a:r>
            <a:r>
              <a:rPr lang="hu-HU" dirty="0"/>
              <a:t> It </a:t>
            </a:r>
            <a:r>
              <a:rPr lang="en-US" dirty="0"/>
              <a:t>has both a row and column index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A column in a </a:t>
            </a:r>
            <a:r>
              <a:rPr lang="en-US" dirty="0" err="1"/>
              <a:t>DataFrame</a:t>
            </a:r>
            <a:r>
              <a:rPr lang="en-US" dirty="0"/>
              <a:t> can be retrieved as a Series either by </a:t>
            </a:r>
            <a:r>
              <a:rPr lang="en-US" dirty="0" err="1"/>
              <a:t>dict</a:t>
            </a:r>
            <a:r>
              <a:rPr lang="en-US" dirty="0"/>
              <a:t>-like notation or by</a:t>
            </a:r>
            <a:r>
              <a:rPr lang="hu-HU" dirty="0"/>
              <a:t> a</a:t>
            </a:r>
            <a:r>
              <a:rPr lang="en-US" dirty="0" err="1"/>
              <a:t>ttribute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Rows can also be retrieved by position or name by a couple of methods, such as the</a:t>
            </a:r>
            <a:r>
              <a:rPr lang="hu-HU" dirty="0"/>
              <a:t> </a:t>
            </a:r>
            <a:r>
              <a:rPr lang="en-US" dirty="0"/>
              <a:t>ix indexing field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Columns can be modified by assignment.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876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hu-HU" b="1" dirty="0"/>
              <a:t>Index Objects: </a:t>
            </a:r>
            <a:r>
              <a:rPr lang="en-US" dirty="0"/>
              <a:t>responsible for holding the axis labels and other metadata</a:t>
            </a:r>
            <a:r>
              <a:rPr lang="hu-HU" dirty="0"/>
              <a:t> </a:t>
            </a:r>
            <a:r>
              <a:rPr lang="en-US" dirty="0"/>
              <a:t>(like the axis name or names).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Any array or other sequence of labels used when constructing</a:t>
            </a:r>
            <a:r>
              <a:rPr lang="hu-HU" dirty="0"/>
              <a:t> </a:t>
            </a:r>
            <a:r>
              <a:rPr lang="en-US" dirty="0"/>
              <a:t>a Series or </a:t>
            </a:r>
            <a:r>
              <a:rPr lang="en-US" dirty="0" err="1"/>
              <a:t>DataFrame</a:t>
            </a:r>
            <a:r>
              <a:rPr lang="en-US" dirty="0"/>
              <a:t> is internally converted to an Index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Index objects are immutable and thus can’t be modified by the user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an Index also functions as a fixed-size set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132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hu-HU" b="1" dirty="0"/>
              <a:t>Essential Functionality: </a:t>
            </a:r>
            <a:r>
              <a:rPr lang="en-US" dirty="0"/>
              <a:t>fundamental mechanics of interacting with</a:t>
            </a:r>
            <a:r>
              <a:rPr lang="hu-HU" dirty="0"/>
              <a:t> </a:t>
            </a:r>
            <a:r>
              <a:rPr lang="en-US" dirty="0"/>
              <a:t>the data contained in a Series or </a:t>
            </a:r>
            <a:r>
              <a:rPr lang="en-US" dirty="0" err="1"/>
              <a:t>DataFrame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/>
              <a:t> </a:t>
            </a:r>
            <a:r>
              <a:rPr lang="hu-HU" u="sng" dirty="0"/>
              <a:t>Reindexing</a:t>
            </a:r>
            <a:r>
              <a:rPr lang="hu-HU" dirty="0"/>
              <a:t>: </a:t>
            </a:r>
            <a:r>
              <a:rPr lang="en-US" dirty="0"/>
              <a:t>A critical method on pandas objects is reindex, which means to create a new object</a:t>
            </a:r>
            <a:r>
              <a:rPr lang="hu-HU" dirty="0"/>
              <a:t> </a:t>
            </a:r>
            <a:r>
              <a:rPr lang="en-US" dirty="0"/>
              <a:t>with the data conformed to a new index.</a:t>
            </a:r>
            <a:endParaRPr lang="hu-HU" dirty="0"/>
          </a:p>
          <a:p>
            <a:r>
              <a:rPr lang="en-US" u="sng" dirty="0"/>
              <a:t>Dropping entries from an axis</a:t>
            </a:r>
            <a:r>
              <a:rPr lang="hu-HU" dirty="0"/>
              <a:t>: </a:t>
            </a:r>
            <a:r>
              <a:rPr lang="en-US" dirty="0"/>
              <a:t>the drop</a:t>
            </a:r>
            <a:r>
              <a:rPr lang="hu-HU" dirty="0"/>
              <a:t> </a:t>
            </a:r>
            <a:r>
              <a:rPr lang="en-US" dirty="0"/>
              <a:t>method will return a new object with the indicated value or values deleted from an axis</a:t>
            </a:r>
            <a:endParaRPr lang="hu-HU" dirty="0"/>
          </a:p>
          <a:p>
            <a:r>
              <a:rPr lang="hu-HU" u="sng" dirty="0"/>
              <a:t>Indexing, selection, and filtering</a:t>
            </a:r>
            <a:r>
              <a:rPr lang="hu-HU" dirty="0"/>
              <a:t>: </a:t>
            </a:r>
            <a:r>
              <a:rPr lang="en-US" b="1" dirty="0"/>
              <a:t>Series</a:t>
            </a:r>
            <a:r>
              <a:rPr lang="en-US" dirty="0"/>
              <a:t> indexing (obj[...]) works analogously to NumPy array indexing, </a:t>
            </a:r>
            <a:r>
              <a:rPr lang="en-US" b="1" dirty="0" err="1"/>
              <a:t>DataFrame</a:t>
            </a:r>
            <a:r>
              <a:rPr lang="en-US" dirty="0"/>
              <a:t> syntactically more like an </a:t>
            </a:r>
            <a:r>
              <a:rPr lang="en-US" dirty="0" err="1"/>
              <a:t>ndarray</a:t>
            </a:r>
            <a:r>
              <a:rPr lang="hu-HU" dirty="0"/>
              <a:t> with special indexing field ix, </a:t>
            </a:r>
            <a:r>
              <a:rPr lang="en-US" dirty="0"/>
              <a:t>Slicing with labels behaves differently than normal Python slicing in that the endpoint</a:t>
            </a:r>
            <a:r>
              <a:rPr lang="hu-HU" dirty="0"/>
              <a:t> </a:t>
            </a:r>
            <a:r>
              <a:rPr lang="en-US" dirty="0"/>
              <a:t>is inclusive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376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hu-HU" b="1" dirty="0"/>
              <a:t>Essential Functionality: </a:t>
            </a:r>
          </a:p>
          <a:p>
            <a:r>
              <a:rPr lang="hu-HU" u="sng" dirty="0"/>
              <a:t>Arithmetic and data alignment</a:t>
            </a:r>
            <a:r>
              <a:rPr lang="hu-HU" dirty="0"/>
              <a:t>: </a:t>
            </a:r>
            <a:r>
              <a:rPr lang="en-US" dirty="0"/>
              <a:t>One of the most important pandas features is the behavior of arithmetic between objects</a:t>
            </a:r>
            <a:r>
              <a:rPr lang="hu-HU" dirty="0"/>
              <a:t> </a:t>
            </a:r>
            <a:r>
              <a:rPr lang="en-US" dirty="0"/>
              <a:t>with different indexes. When adding together objects, if any index pairs are not</a:t>
            </a:r>
            <a:r>
              <a:rPr lang="hu-HU" dirty="0"/>
              <a:t> </a:t>
            </a:r>
            <a:r>
              <a:rPr lang="en-US" dirty="0"/>
              <a:t>the same, the respective index in the result will be the union of the index pairs.</a:t>
            </a:r>
            <a:endParaRPr lang="hu-HU" dirty="0"/>
          </a:p>
          <a:p>
            <a:r>
              <a:rPr lang="en-US" u="sng" dirty="0"/>
              <a:t>Arithmetic methods with fill values</a:t>
            </a:r>
            <a:r>
              <a:rPr lang="hu-HU" dirty="0"/>
              <a:t>: </a:t>
            </a:r>
            <a:r>
              <a:rPr lang="en-US" dirty="0"/>
              <a:t>In arithmetic operations between differently-indexed objects, you might want to fill</a:t>
            </a:r>
            <a:r>
              <a:rPr lang="hu-HU" dirty="0"/>
              <a:t> </a:t>
            </a:r>
            <a:r>
              <a:rPr lang="en-US" dirty="0"/>
              <a:t>with a special value, like 0, when an axis label is found in one object but not the other</a:t>
            </a:r>
            <a:r>
              <a:rPr lang="hu-HU" dirty="0"/>
              <a:t>. This is done with </a:t>
            </a:r>
            <a:r>
              <a:rPr lang="en-US" dirty="0"/>
              <a:t>an argument  </a:t>
            </a:r>
            <a:r>
              <a:rPr lang="en-US" b="1" dirty="0" err="1"/>
              <a:t>fill_value</a:t>
            </a:r>
            <a:endParaRPr lang="hu-HU" b="1" dirty="0"/>
          </a:p>
          <a:p>
            <a:r>
              <a:rPr lang="en-US" u="sng" dirty="0"/>
              <a:t>Operations between </a:t>
            </a:r>
            <a:r>
              <a:rPr lang="en-US" u="sng" dirty="0" err="1"/>
              <a:t>DataFrame</a:t>
            </a:r>
            <a:r>
              <a:rPr lang="en-US" u="sng" dirty="0"/>
              <a:t> and Series</a:t>
            </a:r>
            <a:r>
              <a:rPr lang="hu-HU" u="sng" dirty="0"/>
              <a:t>:</a:t>
            </a:r>
            <a:r>
              <a:rPr lang="hu-HU" dirty="0"/>
              <a:t> </a:t>
            </a:r>
            <a:r>
              <a:rPr lang="en-US" dirty="0"/>
              <a:t>As with NumPy arrays, arithmetic between </a:t>
            </a:r>
            <a:r>
              <a:rPr lang="en-US" dirty="0" err="1"/>
              <a:t>DataFrame</a:t>
            </a:r>
            <a:r>
              <a:rPr lang="en-US" dirty="0"/>
              <a:t> and Series is well-defined.</a:t>
            </a:r>
            <a:r>
              <a:rPr lang="hu-HU" dirty="0"/>
              <a:t> </a:t>
            </a:r>
            <a:r>
              <a:rPr lang="en-US" dirty="0"/>
              <a:t>This is referred to as broadcasting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748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 Data Structures</a:t>
            </a: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hu-HU" b="1" dirty="0"/>
              <a:t>Essential Functionality: </a:t>
            </a:r>
          </a:p>
          <a:p>
            <a:r>
              <a:rPr lang="hu-HU" u="sng" dirty="0"/>
              <a:t>Sorting and ranking</a:t>
            </a:r>
            <a:r>
              <a:rPr lang="hu-HU" dirty="0"/>
              <a:t>: </a:t>
            </a:r>
            <a:r>
              <a:rPr lang="en-US" dirty="0"/>
              <a:t>To sort</a:t>
            </a:r>
            <a:r>
              <a:rPr lang="hu-HU" dirty="0"/>
              <a:t> </a:t>
            </a:r>
            <a:r>
              <a:rPr lang="en-US" dirty="0"/>
              <a:t>lexicographically by row or column index, use the </a:t>
            </a:r>
            <a:r>
              <a:rPr lang="en-US" b="1" dirty="0" err="1"/>
              <a:t>sort_index</a:t>
            </a:r>
            <a:r>
              <a:rPr lang="en-US" b="1" dirty="0"/>
              <a:t> method</a:t>
            </a:r>
            <a:r>
              <a:rPr lang="en-US" dirty="0"/>
              <a:t>, which returns</a:t>
            </a:r>
            <a:r>
              <a:rPr lang="hu-HU" dirty="0"/>
              <a:t> </a:t>
            </a:r>
            <a:r>
              <a:rPr lang="en-US" dirty="0"/>
              <a:t>a new, sorted object</a:t>
            </a:r>
            <a:r>
              <a:rPr lang="hu-HU" dirty="0"/>
              <a:t>. </a:t>
            </a:r>
            <a:r>
              <a:rPr lang="en-US" dirty="0"/>
              <a:t>The </a:t>
            </a:r>
            <a:r>
              <a:rPr lang="en-US" b="1" dirty="0"/>
              <a:t>rank methods </a:t>
            </a:r>
            <a:r>
              <a:rPr lang="en-US" dirty="0"/>
              <a:t>for</a:t>
            </a:r>
            <a:r>
              <a:rPr lang="hu-HU" dirty="0"/>
              <a:t> </a:t>
            </a:r>
            <a:r>
              <a:rPr lang="en-US" dirty="0"/>
              <a:t>Series and </a:t>
            </a:r>
            <a:r>
              <a:rPr lang="en-US" dirty="0" err="1"/>
              <a:t>DataFrame</a:t>
            </a:r>
            <a:r>
              <a:rPr lang="en-US" dirty="0"/>
              <a:t> are the place to look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en-US" u="sng" dirty="0"/>
              <a:t>Axis indexes with duplicate values</a:t>
            </a:r>
            <a:r>
              <a:rPr lang="hu-HU" dirty="0"/>
              <a:t>: </a:t>
            </a:r>
            <a:r>
              <a:rPr lang="en-US" dirty="0"/>
              <a:t>While many pandas functions (like reindex) require that the labels be unique,</a:t>
            </a:r>
            <a:r>
              <a:rPr lang="hu-HU" dirty="0"/>
              <a:t> </a:t>
            </a:r>
            <a:r>
              <a:rPr lang="en-US" dirty="0"/>
              <a:t>it’s not mandatory</a:t>
            </a:r>
            <a:r>
              <a:rPr lang="hu-HU" dirty="0"/>
              <a:t>. </a:t>
            </a:r>
            <a:r>
              <a:rPr lang="en-US" dirty="0"/>
              <a:t>The index’s </a:t>
            </a:r>
            <a:r>
              <a:rPr lang="en-US" dirty="0" err="1"/>
              <a:t>is_unique</a:t>
            </a:r>
            <a:r>
              <a:rPr lang="en-US" dirty="0"/>
              <a:t> property can tell you whether its values are unique or not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4055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18634</TotalTime>
  <Words>1809</Words>
  <Application>Microsoft Office PowerPoint</Application>
  <PresentationFormat>Widescreen</PresentationFormat>
  <Paragraphs>117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Office Theme</vt:lpstr>
      <vt:lpstr>1_Office Theme</vt:lpstr>
      <vt:lpstr>Python for Data Science</vt:lpstr>
      <vt:lpstr>Lecture Objectives</vt:lpstr>
      <vt:lpstr>Topics</vt:lpstr>
      <vt:lpstr>Introduction to pandas Data Structures   </vt:lpstr>
      <vt:lpstr>Introduction to pandas Data Structures   </vt:lpstr>
      <vt:lpstr>Introduction to pandas Data Structures   </vt:lpstr>
      <vt:lpstr>Introduction to pandas Data Structures   </vt:lpstr>
      <vt:lpstr>Introduction to pandas Data Structures   </vt:lpstr>
      <vt:lpstr>Introduction to pandas Data Structures   </vt:lpstr>
      <vt:lpstr>Introduction to pandas Data Structures   </vt:lpstr>
      <vt:lpstr>Introduction to pandas Data Structures   </vt:lpstr>
      <vt:lpstr>Introduction to pandas Data Structures   </vt:lpstr>
      <vt:lpstr>Introduction to pandas Data Structures   </vt:lpstr>
      <vt:lpstr>Data Loading with pandas    </vt:lpstr>
      <vt:lpstr>Data Loading with pandas    </vt:lpstr>
      <vt:lpstr>Data Loading with pandas    </vt:lpstr>
      <vt:lpstr>Data Loading with pandas  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670</cp:revision>
  <dcterms:created xsi:type="dcterms:W3CDTF">2015-10-21T06:04:19Z</dcterms:created>
  <dcterms:modified xsi:type="dcterms:W3CDTF">2021-09-29T15:32:25Z</dcterms:modified>
</cp:coreProperties>
</file>