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80" r:id="rId3"/>
    <p:sldId id="342" r:id="rId4"/>
    <p:sldId id="339" r:id="rId5"/>
    <p:sldId id="389" r:id="rId6"/>
    <p:sldId id="406" r:id="rId7"/>
    <p:sldId id="414" r:id="rId8"/>
    <p:sldId id="366" r:id="rId9"/>
    <p:sldId id="415" r:id="rId10"/>
    <p:sldId id="395" r:id="rId11"/>
    <p:sldId id="396" r:id="rId12"/>
    <p:sldId id="416" r:id="rId13"/>
    <p:sldId id="32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1600" b="1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15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003409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b="1" dirty="0"/>
              <a:t>Essential Functionality:</a:t>
            </a:r>
            <a:r>
              <a:rPr lang="en-US" dirty="0"/>
              <a:t>.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sz="1800" u="sng" dirty="0"/>
              <a:t>Reindexing</a:t>
            </a:r>
            <a:r>
              <a:rPr lang="hu-HU" sz="1800" dirty="0"/>
              <a:t>: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en-US" sz="1800" dirty="0"/>
              <a:t>obj = Series([4.5, 7.2, -5.3, 3.6], index=['d', 'b', 'a', 'c’])</a:t>
            </a:r>
            <a:endParaRPr lang="hu-HU" sz="1800" dirty="0"/>
          </a:p>
          <a:p>
            <a:pPr marL="0" indent="0">
              <a:buNone/>
            </a:pPr>
            <a:r>
              <a:rPr lang="hu-HU" sz="1800" dirty="0"/>
              <a:t>obj2 = obj.reindex(['a', 'b', 'c', 'd', 'e’])</a:t>
            </a:r>
          </a:p>
          <a:p>
            <a:pPr marL="0" indent="0">
              <a:buNone/>
            </a:pPr>
            <a:r>
              <a:rPr lang="hu-HU" sz="1800" dirty="0"/>
              <a:t>obj.reindex(['a', 'b', 'c', 'd', 'e'], fill_value=0)</a:t>
            </a:r>
            <a:endParaRPr lang="hu-HU" sz="1800" u="sng" dirty="0"/>
          </a:p>
          <a:p>
            <a:pPr marL="0" indent="0">
              <a:buNone/>
            </a:pPr>
            <a:r>
              <a:rPr lang="en-US" sz="1800" u="sng" dirty="0"/>
              <a:t>Dropping entries from an axis</a:t>
            </a:r>
            <a:r>
              <a:rPr lang="hu-HU" sz="1800" u="sng" dirty="0"/>
              <a:t> (Series)</a:t>
            </a:r>
            <a:r>
              <a:rPr lang="hu-HU" sz="1800" dirty="0"/>
              <a:t>:</a:t>
            </a:r>
          </a:p>
          <a:p>
            <a:pPr marL="0" indent="0">
              <a:buNone/>
            </a:pPr>
            <a:r>
              <a:rPr lang="hu-HU" sz="1800" dirty="0"/>
              <a:t>obj = Series(np.arange(5.), index=['a', 'b', 'c', 'd', 'e’])</a:t>
            </a:r>
          </a:p>
          <a:p>
            <a:pPr marL="0" indent="0">
              <a:buNone/>
            </a:pPr>
            <a:r>
              <a:rPr lang="en-US" sz="1800" dirty="0" err="1"/>
              <a:t>new_obj</a:t>
            </a:r>
            <a:r>
              <a:rPr lang="en-US" sz="1800" dirty="0"/>
              <a:t> = </a:t>
            </a:r>
            <a:r>
              <a:rPr lang="en-US" sz="1800" dirty="0" err="1"/>
              <a:t>obj.drop</a:t>
            </a:r>
            <a:r>
              <a:rPr lang="en-US" sz="1800" dirty="0"/>
              <a:t>('c’)</a:t>
            </a: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7247D7-3C25-4577-BDBA-8986A14BE172}"/>
              </a:ext>
            </a:extLst>
          </p:cNvPr>
          <p:cNvSpPr txBox="1">
            <a:spLocks/>
          </p:cNvSpPr>
          <p:nvPr/>
        </p:nvSpPr>
        <p:spPr>
          <a:xfrm>
            <a:off x="6096000" y="1417638"/>
            <a:ext cx="5003409" cy="47085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/>
              <a:t>Dropping entries from an axis</a:t>
            </a:r>
            <a:r>
              <a:rPr lang="hu-HU" sz="1800" u="sng" dirty="0"/>
              <a:t> (Dataframe)</a:t>
            </a:r>
            <a:r>
              <a:rPr lang="hu-HU" sz="1800" dirty="0"/>
              <a:t>:</a:t>
            </a:r>
          </a:p>
          <a:p>
            <a:pPr marL="0" indent="0">
              <a:buNone/>
            </a:pPr>
            <a:r>
              <a:rPr lang="hu-HU" sz="1800" dirty="0"/>
              <a:t>data = DataFrame(np.arange(16).reshape((4, 4)),index=['Ohio', 'Colorado', 'Utah', 'New York'],columns=['one', 'two', 'three', 'four’])</a:t>
            </a:r>
          </a:p>
          <a:p>
            <a:pPr marL="0" indent="0">
              <a:buNone/>
            </a:pPr>
            <a:r>
              <a:rPr lang="hu-HU" sz="1800" dirty="0"/>
              <a:t>data.drop(['Colorado', 'Ohio’])</a:t>
            </a:r>
          </a:p>
          <a:p>
            <a:r>
              <a:rPr lang="hu-HU" sz="1800" u="sng" dirty="0"/>
              <a:t>Indexing, selection, and filtering (Series)</a:t>
            </a:r>
            <a:r>
              <a:rPr lang="hu-HU" sz="1800" dirty="0"/>
              <a:t>:</a:t>
            </a:r>
          </a:p>
          <a:p>
            <a:pPr marL="0" indent="0">
              <a:buNone/>
            </a:pPr>
            <a:r>
              <a:rPr lang="hu-HU" sz="1800" dirty="0"/>
              <a:t>obj = Series(np.arange(4.), index=['a', 'b', 'c', 'd'])</a:t>
            </a:r>
          </a:p>
          <a:p>
            <a:pPr marL="0" indent="0">
              <a:buNone/>
            </a:pPr>
            <a:r>
              <a:rPr lang="hu-HU" sz="1800" dirty="0"/>
              <a:t>obj['b’]</a:t>
            </a:r>
          </a:p>
          <a:p>
            <a:pPr marL="0" indent="0">
              <a:buNone/>
            </a:pPr>
            <a:r>
              <a:rPr lang="hu-HU" sz="1800" dirty="0"/>
              <a:t>obj[1]</a:t>
            </a:r>
          </a:p>
          <a:p>
            <a:pPr marL="0" indent="0">
              <a:buNone/>
            </a:pPr>
            <a:r>
              <a:rPr lang="hu-HU" sz="1800" dirty="0"/>
              <a:t>obj[2:4]</a:t>
            </a:r>
          </a:p>
          <a:p>
            <a:pPr marL="0" indent="0">
              <a:buNone/>
            </a:pPr>
            <a:r>
              <a:rPr lang="hu-HU" sz="1800" dirty="0"/>
              <a:t>obj[['b', 'a', 'd’]]</a:t>
            </a:r>
          </a:p>
          <a:p>
            <a:pPr marL="0" indent="0">
              <a:buNone/>
            </a:pPr>
            <a:r>
              <a:rPr lang="hu-HU" sz="1800" dirty="0"/>
              <a:t>obj[obj &lt; 2]</a:t>
            </a:r>
          </a:p>
          <a:p>
            <a:pPr marL="0" indent="0">
              <a:buNone/>
            </a:pPr>
            <a:r>
              <a:rPr lang="hu-HU" sz="1800" dirty="0"/>
              <a:t>obj['b':'c’]</a:t>
            </a:r>
          </a:p>
          <a:p>
            <a:pPr marL="0" indent="0">
              <a:buNone/>
            </a:pPr>
            <a:r>
              <a:rPr lang="hu-HU" sz="1800" dirty="0"/>
              <a:t>obj['b':'c'] = 5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30376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599" y="1417638"/>
            <a:ext cx="10686757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b="1" dirty="0"/>
              <a:t>Essential Functionality:</a:t>
            </a:r>
            <a:r>
              <a:rPr lang="en-US" dirty="0"/>
              <a:t>.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sz="1800" u="sng" dirty="0"/>
              <a:t>Indexing, selection, and filtering (Dataframe):</a:t>
            </a:r>
          </a:p>
          <a:p>
            <a:pPr marL="0" indent="0">
              <a:buNone/>
            </a:pPr>
            <a:r>
              <a:rPr lang="hu-HU" sz="1800" dirty="0"/>
              <a:t>data['two’]</a:t>
            </a:r>
          </a:p>
          <a:p>
            <a:pPr marL="0" indent="0">
              <a:buNone/>
            </a:pPr>
            <a:r>
              <a:rPr lang="hu-HU" sz="1800" dirty="0"/>
              <a:t>data[['three', 'one’]]</a:t>
            </a:r>
          </a:p>
          <a:p>
            <a:pPr marL="0" indent="0">
              <a:buNone/>
            </a:pPr>
            <a:r>
              <a:rPr lang="hu-HU" sz="1800" dirty="0"/>
              <a:t>data[:2]</a:t>
            </a:r>
          </a:p>
          <a:p>
            <a:pPr marL="0" indent="0">
              <a:buNone/>
            </a:pPr>
            <a:r>
              <a:rPr lang="hu-HU" sz="1800" dirty="0"/>
              <a:t>data &lt; 5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dirty="0"/>
              <a:t> 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41061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hu-HU" dirty="0"/>
              <a:t>Coding concepts of Machine Learning API where Scikit-learn, Statsmodels are explained</a:t>
            </a:r>
          </a:p>
          <a:p>
            <a:endParaRPr lang="hu-HU" dirty="0"/>
          </a:p>
          <a:p>
            <a:r>
              <a:rPr lang="hu-HU" dirty="0"/>
              <a:t>Coding concepts of Pandas Data Structure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dirty="0"/>
              <a:t>Coding part of Machine Learning API</a:t>
            </a:r>
          </a:p>
          <a:p>
            <a:pPr lvl="1"/>
            <a:r>
              <a:rPr lang="hu-HU" dirty="0"/>
              <a:t>Coding Part of Data Modelling Basics With P</a:t>
            </a:r>
            <a:r>
              <a:rPr lang="en-US" dirty="0" err="1"/>
              <a:t>andas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9272"/>
            <a:ext cx="10972800" cy="5016893"/>
          </a:xfrm>
        </p:spPr>
        <p:txBody>
          <a:bodyPr/>
          <a:lstStyle/>
          <a:p>
            <a:pPr lvl="1"/>
            <a:endParaRPr lang="hu-HU" sz="2400" dirty="0"/>
          </a:p>
          <a:p>
            <a:pPr lvl="1"/>
            <a:r>
              <a:rPr lang="hu-HU" sz="2400" dirty="0"/>
              <a:t>Scikit-learn, Statsmodels</a:t>
            </a:r>
          </a:p>
          <a:p>
            <a:pPr lvl="1"/>
            <a:endParaRPr lang="hu-HU" sz="2400" dirty="0"/>
          </a:p>
          <a:p>
            <a:pPr lvl="1"/>
            <a:r>
              <a:rPr lang="hu-HU" sz="2400" dirty="0"/>
              <a:t>Data Modelling Basics With Pandas (Introduction to pandas Data Structures, Essential Functionality, Handling Missing)</a:t>
            </a:r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hu-HU" dirty="0"/>
              <a:t>Terminal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 err="1"/>
              <a:t>IPython</a:t>
            </a:r>
            <a:r>
              <a:rPr lang="en-US" b="1" dirty="0"/>
              <a:t> HTML Notebook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ipython notebook (Can be used but depreciated)</a:t>
            </a:r>
          </a:p>
          <a:p>
            <a:pPr marL="0" indent="0">
              <a:buNone/>
            </a:pPr>
            <a:r>
              <a:rPr lang="hu-HU" dirty="0"/>
              <a:t>Or</a:t>
            </a:r>
          </a:p>
          <a:p>
            <a:pPr marL="0" indent="0">
              <a:buNone/>
            </a:pPr>
            <a:r>
              <a:rPr lang="hu-HU" dirty="0"/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4763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Scikit-learn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4215618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dirty="0"/>
              <a:t>pip install -U scikit-learn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400" dirty="0"/>
              <a:t># load the iris dataset as an example</a:t>
            </a:r>
          </a:p>
          <a:p>
            <a:pPr marL="0" indent="0">
              <a:buNone/>
            </a:pPr>
            <a:r>
              <a:rPr lang="hu-HU" sz="1400" dirty="0"/>
              <a:t>from sklearn.datasets import load_iris</a:t>
            </a:r>
          </a:p>
          <a:p>
            <a:pPr marL="0" indent="0">
              <a:buNone/>
            </a:pPr>
            <a:r>
              <a:rPr lang="hu-HU" sz="1400" dirty="0"/>
              <a:t>iris = load_iris()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# store the feature matrix (X) and response vector (y)</a:t>
            </a:r>
          </a:p>
          <a:p>
            <a:pPr marL="0" indent="0">
              <a:buNone/>
            </a:pPr>
            <a:r>
              <a:rPr lang="hu-HU" sz="1400" dirty="0"/>
              <a:t>X = iris.data</a:t>
            </a:r>
          </a:p>
          <a:p>
            <a:pPr marL="0" indent="0">
              <a:buNone/>
            </a:pPr>
            <a:r>
              <a:rPr lang="hu-HU" sz="1400" dirty="0"/>
              <a:t>y = iris.target</a:t>
            </a:r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# splitting X and y into training and testing sets</a:t>
            </a:r>
          </a:p>
          <a:p>
            <a:pPr marL="0" indent="0">
              <a:buNone/>
            </a:pPr>
            <a:r>
              <a:rPr lang="hu-HU" sz="1400" dirty="0"/>
              <a:t>from sklearn.model_selection import train_test_split</a:t>
            </a:r>
          </a:p>
          <a:p>
            <a:pPr marL="0" indent="0">
              <a:buNone/>
            </a:pPr>
            <a:r>
              <a:rPr lang="hu-HU" sz="1400" dirty="0"/>
              <a:t>X_train, X_test, y_train, y_test = train_test_split(X, y, test_size=0.4, random_state=1)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endParaRPr lang="hu-HU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9DC5B3-E146-4BA1-A09D-63838DB62065}"/>
              </a:ext>
            </a:extLst>
          </p:cNvPr>
          <p:cNvSpPr txBox="1">
            <a:spLocks/>
          </p:cNvSpPr>
          <p:nvPr/>
        </p:nvSpPr>
        <p:spPr>
          <a:xfrm>
            <a:off x="5767756" y="1079292"/>
            <a:ext cx="4215618" cy="50468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hu-HU" sz="800" dirty="0"/>
          </a:p>
          <a:p>
            <a:pPr marL="0" indent="0">
              <a:buFont typeface="Arial" pitchFamily="34" charset="0"/>
              <a:buNone/>
            </a:pPr>
            <a:endParaRPr lang="hu-HU" sz="800" dirty="0"/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# training the model on training set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from sklearn.neighbors import KNeighborsClassifier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knn = KNeighborsClassifier(n_neighbors=3)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knn.fit(X_train, y_train)</a:t>
            </a:r>
          </a:p>
          <a:p>
            <a:pPr marL="0" indent="0">
              <a:buFont typeface="Arial" pitchFamily="34" charset="0"/>
              <a:buNone/>
            </a:pPr>
            <a:endParaRPr lang="hu-HU" sz="1400" dirty="0"/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# making predictions on the testing set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y_pred = knn.predict(X_test)</a:t>
            </a:r>
          </a:p>
          <a:p>
            <a:pPr marL="0" indent="0">
              <a:buFont typeface="Arial" pitchFamily="34" charset="0"/>
              <a:buNone/>
            </a:pPr>
            <a:endParaRPr lang="hu-HU" sz="1400" dirty="0"/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# comparing actual response values (y_test) with predicted response values (y_pred)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from sklearn import metrics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print("kNN model accuracy:", metrics.accuracy_score(y_test, y_pred))</a:t>
            </a:r>
          </a:p>
          <a:p>
            <a:pPr marL="0" indent="0">
              <a:buFont typeface="Arial" pitchFamily="34" charset="0"/>
              <a:buNone/>
            </a:pPr>
            <a:endParaRPr lang="hu-HU" sz="1400" dirty="0"/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# making prediction for out of sample data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sample = [[3, 5, 4, 2], [2, 3, 5, 4]]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preds = knn.predict(sample)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pred_species = [iris.target_names[p] for p in preds]</a:t>
            </a:r>
          </a:p>
          <a:p>
            <a:pPr marL="0" indent="0">
              <a:buFont typeface="Arial" pitchFamily="34" charset="0"/>
              <a:buNone/>
            </a:pPr>
            <a:r>
              <a:rPr lang="hu-HU" sz="1400" dirty="0"/>
              <a:t>print("Predictions:", pred_species)</a:t>
            </a:r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40085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Statsmodels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200" dirty="0"/>
              <a:t>import numpy as np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import statsmodels.api as sm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# Generate artificial data (2 regressors + constant)</a:t>
            </a:r>
          </a:p>
          <a:p>
            <a:pPr marL="0" indent="0">
              <a:buNone/>
            </a:pPr>
            <a:r>
              <a:rPr lang="hu-HU" sz="1200" dirty="0"/>
              <a:t>nobs = 100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X = np.random.random((nobs, 2))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X = sm.add_constant(X)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beta = [1, .1, .5]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e = np.random.random(nobs)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y = np.dot(X, beta) + e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# Fit regression model</a:t>
            </a:r>
          </a:p>
          <a:p>
            <a:pPr marL="0" indent="0">
              <a:buNone/>
            </a:pPr>
            <a:r>
              <a:rPr lang="hu-HU" sz="1200" dirty="0"/>
              <a:t>results = sm.OLS(y, X).fit()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# Inspect the results</a:t>
            </a:r>
          </a:p>
          <a:p>
            <a:pPr marL="0" indent="0">
              <a:buNone/>
            </a:pPr>
            <a:r>
              <a:rPr lang="hu-HU" sz="1200" dirty="0"/>
              <a:t>print(results.summary())</a:t>
            </a:r>
          </a:p>
        </p:txBody>
      </p:sp>
    </p:spTree>
    <p:extLst>
      <p:ext uri="{BB962C8B-B14F-4D97-AF65-F5344CB8AC3E}">
        <p14:creationId xmlns:p14="http://schemas.microsoft.com/office/powerpoint/2010/main" val="289314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4848665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/>
              <a:t>Series Data Structure</a:t>
            </a:r>
          </a:p>
          <a:p>
            <a:pPr marL="0" indent="0">
              <a:buNone/>
            </a:pPr>
            <a:r>
              <a:rPr lang="en-US" sz="1800" dirty="0"/>
              <a:t>from pandas import Series, </a:t>
            </a:r>
            <a:r>
              <a:rPr lang="en-US" sz="1800" dirty="0" err="1"/>
              <a:t>DataFrame</a:t>
            </a:r>
            <a:endParaRPr lang="en-US" sz="1800" dirty="0"/>
          </a:p>
          <a:p>
            <a:pPr marL="0" indent="0">
              <a:buNone/>
            </a:pPr>
            <a:r>
              <a:rPr lang="hu-HU" sz="1800" dirty="0"/>
              <a:t>import pandas as pd</a:t>
            </a:r>
          </a:p>
          <a:p>
            <a:pPr marL="0" indent="0">
              <a:buNone/>
            </a:pPr>
            <a:r>
              <a:rPr lang="hu-HU" sz="1800" dirty="0"/>
              <a:t>obj = Series([4, 7, -5, 3])</a:t>
            </a:r>
          </a:p>
          <a:p>
            <a:pPr marL="0" indent="0">
              <a:buNone/>
            </a:pPr>
            <a:r>
              <a:rPr lang="hu-HU" sz="1800" dirty="0"/>
              <a:t>obj</a:t>
            </a:r>
          </a:p>
          <a:p>
            <a:pPr marL="0" indent="0">
              <a:buNone/>
            </a:pPr>
            <a:r>
              <a:rPr lang="hu-HU" sz="1800" dirty="0"/>
              <a:t>obj.values</a:t>
            </a:r>
          </a:p>
          <a:p>
            <a:pPr marL="0" indent="0">
              <a:buNone/>
            </a:pPr>
            <a:r>
              <a:rPr lang="hu-HU" sz="1800" dirty="0"/>
              <a:t>obj.index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en-US" sz="1800" dirty="0"/>
              <a:t>obj2 = Series([4, 7, -5, 3], index=['d', 'b', 'a', 'c’])</a:t>
            </a:r>
            <a:endParaRPr lang="hu-HU" sz="1800" dirty="0"/>
          </a:p>
          <a:p>
            <a:pPr marL="0" indent="0">
              <a:buNone/>
            </a:pPr>
            <a:r>
              <a:rPr lang="hu-HU" sz="1800" dirty="0"/>
              <a:t>obj2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TheSansMonoCd-W5Regular"/>
              </a:rPr>
              <a:t>obj2 * 2</a:t>
            </a:r>
            <a:endParaRPr lang="hu-HU" sz="1800" b="0" i="0" u="none" strike="noStrike" baseline="0" dirty="0">
              <a:latin typeface="TheSansMonoCd-W5Regular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TheSansMonoCd-W5Regular"/>
              </a:rPr>
              <a:t>'b' in obj2</a:t>
            </a:r>
            <a:endParaRPr lang="hu-HU" sz="1800" b="0" i="0" u="none" strike="noStrike" baseline="0" dirty="0">
              <a:latin typeface="TheSansMonoCd-W5Regular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162C88-F348-4D5F-8F44-2FFF9EA070EF}"/>
              </a:ext>
            </a:extLst>
          </p:cNvPr>
          <p:cNvSpPr txBox="1">
            <a:spLocks/>
          </p:cNvSpPr>
          <p:nvPr/>
        </p:nvSpPr>
        <p:spPr>
          <a:xfrm>
            <a:off x="6459415" y="1417637"/>
            <a:ext cx="4848665" cy="47085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hu-HU" sz="2000" b="1" dirty="0"/>
              <a:t>Series Data Structure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err="1"/>
              <a:t>sdata</a:t>
            </a:r>
            <a:r>
              <a:rPr lang="en-US" sz="1800" dirty="0"/>
              <a:t> = {'Ohio': 35000, 'Texas': 71000, 'Oregon': 16000, 'Utah': 5000}</a:t>
            </a:r>
            <a:endParaRPr lang="hu-HU" sz="1800" dirty="0"/>
          </a:p>
          <a:p>
            <a:pPr marL="0" indent="0">
              <a:buFont typeface="Arial" pitchFamily="34" charset="0"/>
              <a:buNone/>
            </a:pPr>
            <a:r>
              <a:rPr lang="en-US" sz="1800" b="0" i="0" u="none" strike="noStrike" baseline="0" dirty="0">
                <a:latin typeface="TheSansMonoCd-W5Regular"/>
              </a:rPr>
              <a:t>obj3 = Series(</a:t>
            </a:r>
            <a:r>
              <a:rPr lang="en-US" sz="1800" b="0" i="0" u="none" strike="noStrike" baseline="0" dirty="0" err="1">
                <a:latin typeface="TheSansMonoCd-W5Regular"/>
              </a:rPr>
              <a:t>sdata</a:t>
            </a:r>
            <a:r>
              <a:rPr lang="en-US" sz="1800" b="0" i="0" u="none" strike="noStrike" baseline="0" dirty="0">
                <a:latin typeface="TheSansMonoCd-W5Regular"/>
              </a:rPr>
              <a:t>)</a:t>
            </a:r>
            <a:endParaRPr lang="hu-HU" sz="1800" b="0" i="0" u="none" strike="noStrike" baseline="0" dirty="0">
              <a:latin typeface="TheSansMonoCd-W5Regular"/>
            </a:endParaRP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Obj3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pd.isnull(obj3)</a:t>
            </a:r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states = ['California', 'Ohio', 'Oregon', 'Texas']</a:t>
            </a:r>
          </a:p>
          <a:p>
            <a:pPr marL="0" indent="0">
              <a:buFont typeface="Arial" pitchFamily="34" charset="0"/>
              <a:buNone/>
            </a:pPr>
            <a:r>
              <a:rPr lang="hu-HU" sz="1800" dirty="0"/>
              <a:t>obj4 = Series(sdata, index=states)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0" i="0" u="none" strike="noStrike" baseline="0" dirty="0">
                <a:latin typeface="TheSansMonoCd-W5Regular"/>
              </a:rPr>
              <a:t>obj4.name = 'population’</a:t>
            </a:r>
            <a:endParaRPr lang="hu-HU" sz="1800" b="0" i="0" u="none" strike="noStrike" baseline="0" dirty="0">
              <a:latin typeface="TheSansMonoCd-W5Regular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b="0" i="0" u="none" strike="noStrike" baseline="0" dirty="0">
                <a:latin typeface="TheSansMonoCd-W5Regular"/>
              </a:rPr>
              <a:t>obj4.index.name = 'state'</a:t>
            </a:r>
            <a:endParaRPr lang="hu-HU" sz="1800" dirty="0"/>
          </a:p>
          <a:p>
            <a:pPr marL="0" indent="0">
              <a:buNone/>
            </a:pPr>
            <a:r>
              <a:rPr lang="hu-HU" sz="1800" dirty="0"/>
              <a:t>pd.isnull(obj4)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obj3 + obj4</a:t>
            </a:r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  <a:p>
            <a:pPr marL="0" indent="0">
              <a:buFont typeface="Arial" pitchFamily="34" charset="0"/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65428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23889"/>
            <a:ext cx="9237785" cy="4902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/>
              <a:t>DataFrame Data Structure</a:t>
            </a:r>
          </a:p>
          <a:p>
            <a:pPr marL="0" indent="0">
              <a:buNone/>
            </a:pPr>
            <a:r>
              <a:rPr lang="en-US" sz="1800" dirty="0"/>
              <a:t>from pandas import Series, </a:t>
            </a:r>
            <a:r>
              <a:rPr lang="en-US" sz="1800" dirty="0" err="1"/>
              <a:t>DataFrame</a:t>
            </a:r>
            <a:endParaRPr lang="en-US" sz="1800" dirty="0"/>
          </a:p>
          <a:p>
            <a:pPr marL="0" indent="0">
              <a:buNone/>
            </a:pPr>
            <a:r>
              <a:rPr lang="hu-HU" sz="1800" dirty="0"/>
              <a:t>import pandas as pd</a:t>
            </a:r>
          </a:p>
          <a:p>
            <a:pPr marL="0" indent="0">
              <a:buNone/>
            </a:pPr>
            <a:r>
              <a:rPr lang="hu-HU" sz="1800" dirty="0"/>
              <a:t>data = {'state': ['Ohio', 'Ohio', 'Ohio', 'Nevada', 'Nevada'],</a:t>
            </a:r>
          </a:p>
          <a:p>
            <a:pPr marL="0" indent="0">
              <a:buNone/>
            </a:pPr>
            <a:r>
              <a:rPr lang="hu-HU" sz="1800" dirty="0"/>
              <a:t>'year': [2000, 2001, 2002, 2001, 2002],</a:t>
            </a:r>
          </a:p>
          <a:p>
            <a:pPr marL="0" indent="0">
              <a:buNone/>
            </a:pPr>
            <a:r>
              <a:rPr lang="hu-HU" sz="1800" dirty="0"/>
              <a:t>'pop': [1.5, 1.7, 3.6, 2.4, 2.9]}</a:t>
            </a:r>
          </a:p>
          <a:p>
            <a:pPr marL="0" indent="0">
              <a:buNone/>
            </a:pPr>
            <a:r>
              <a:rPr lang="hu-HU" sz="1800" dirty="0"/>
              <a:t>frame = DataFrame(data)</a:t>
            </a:r>
          </a:p>
          <a:p>
            <a:pPr marL="0" indent="0">
              <a:buNone/>
            </a:pPr>
            <a:r>
              <a:rPr lang="hu-HU" sz="1800" dirty="0">
                <a:latin typeface="TheSansMonoCd-W5Regular"/>
              </a:rPr>
              <a:t>f</a:t>
            </a:r>
            <a:r>
              <a:rPr lang="hu-HU" sz="1800" b="0" i="0" u="none" strike="noStrike" baseline="0" dirty="0">
                <a:latin typeface="TheSansMonoCd-W5Regular"/>
              </a:rPr>
              <a:t>rame</a:t>
            </a:r>
          </a:p>
          <a:p>
            <a:pPr marL="0" indent="0">
              <a:buNone/>
            </a:pPr>
            <a:endParaRPr lang="hu-HU" sz="1800" b="0" i="0" u="none" strike="noStrike" baseline="0" dirty="0">
              <a:latin typeface="TheSansMonoCd-W5Regular"/>
            </a:endParaRPr>
          </a:p>
          <a:p>
            <a:pPr marL="0" indent="0">
              <a:buNone/>
            </a:pPr>
            <a:r>
              <a:rPr lang="hu-HU" sz="1800" b="0" i="0" u="none" strike="noStrike" baseline="0" dirty="0">
                <a:latin typeface="TheSansMonoCd-W5Regular"/>
              </a:rPr>
              <a:t>DataFrame(data, columns=['year', 'state', 'pop’])</a:t>
            </a:r>
          </a:p>
          <a:p>
            <a:pPr marL="0" indent="0">
              <a:buNone/>
            </a:pPr>
            <a:r>
              <a:rPr lang="hu-HU" sz="1800" dirty="0">
                <a:latin typeface="TheSansMonoCd-W5Regular"/>
              </a:rPr>
              <a:t>frame.columns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latin typeface="TheSansMonoCd-W5Regular"/>
              </a:rPr>
              <a:t>frame.year</a:t>
            </a:r>
            <a:endParaRPr lang="hu-HU" sz="1800" b="0" i="0" u="none" strike="noStrike" baseline="0" dirty="0">
              <a:latin typeface="TheSansMonoCd-W5Regular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TheSansMonoCd-W5Regular"/>
              </a:rPr>
              <a:t>frame['debt'] = 16.5</a:t>
            </a:r>
            <a:endParaRPr lang="hu-HU" sz="1800" b="0" i="0" u="none" strike="noStrike" baseline="0" dirty="0">
              <a:latin typeface="TheSansMonoCd-W5Regular"/>
            </a:endParaRPr>
          </a:p>
          <a:p>
            <a:pPr marL="0" indent="0">
              <a:buNone/>
            </a:pPr>
            <a:r>
              <a:rPr lang="hu-HU" sz="1800" dirty="0"/>
              <a:t>del frame['debt’]</a:t>
            </a:r>
          </a:p>
          <a:p>
            <a:pPr marL="0" indent="0">
              <a:buNone/>
            </a:pPr>
            <a:endParaRPr lang="hu-HU" sz="1800" dirty="0">
              <a:latin typeface="TheSansMonoCd-W5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0230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Index Objects</a:t>
            </a:r>
          </a:p>
          <a:p>
            <a:pPr marL="0" indent="0">
              <a:buNone/>
            </a:pPr>
            <a:r>
              <a:rPr lang="en-US" sz="1600" dirty="0"/>
              <a:t>obj = Series(range(3), index=['a', 'b', 'c’])</a:t>
            </a:r>
            <a:endParaRPr lang="hu-HU" sz="1600" dirty="0"/>
          </a:p>
          <a:p>
            <a:pPr marL="0" indent="0">
              <a:buNone/>
            </a:pPr>
            <a:r>
              <a:rPr lang="hu-HU" sz="1600" dirty="0"/>
              <a:t>index = obj.index</a:t>
            </a:r>
          </a:p>
          <a:p>
            <a:pPr marL="0" indent="0">
              <a:buNone/>
            </a:pPr>
            <a:r>
              <a:rPr lang="hu-HU" sz="1600" dirty="0"/>
              <a:t>index[1:]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en-US" sz="1600" b="0" i="0" u="none" strike="noStrike" baseline="0" dirty="0"/>
              <a:t>index[1] = </a:t>
            </a:r>
            <a:r>
              <a:rPr lang="hu-HU" sz="1600" b="0" i="0" u="none" strike="noStrike" baseline="0" dirty="0"/>
              <a:t>’</a:t>
            </a:r>
            <a:r>
              <a:rPr lang="en-US" sz="1600" b="0" i="0" u="none" strike="noStrike" baseline="0" dirty="0"/>
              <a:t>d’</a:t>
            </a:r>
            <a:r>
              <a:rPr lang="hu-HU" sz="1600" b="0" i="0" u="none" strike="noStrike" baseline="0" dirty="0"/>
              <a:t> # Immutable, Throws error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import numpy as np</a:t>
            </a:r>
          </a:p>
          <a:p>
            <a:pPr marL="0" indent="0">
              <a:buNone/>
            </a:pPr>
            <a:r>
              <a:rPr lang="hu-HU" sz="1600" dirty="0"/>
              <a:t>index = pd.Index(np.arange(3))</a:t>
            </a:r>
          </a:p>
          <a:p>
            <a:pPr marL="0" indent="0">
              <a:buNone/>
            </a:pPr>
            <a:r>
              <a:rPr lang="hu-HU" sz="1600" dirty="0"/>
              <a:t>obj2 = Series([1.5, -2.5, 0], index=index)</a:t>
            </a:r>
          </a:p>
          <a:p>
            <a:pPr marL="0" indent="0">
              <a:buNone/>
            </a:pPr>
            <a:r>
              <a:rPr lang="hu-HU" sz="1600" dirty="0"/>
              <a:t>obj2.index is index</a:t>
            </a:r>
          </a:p>
        </p:txBody>
      </p:sp>
    </p:spTree>
    <p:extLst>
      <p:ext uri="{BB962C8B-B14F-4D97-AF65-F5344CB8AC3E}">
        <p14:creationId xmlns:p14="http://schemas.microsoft.com/office/powerpoint/2010/main" val="114132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19412</TotalTime>
  <Words>1136</Words>
  <Application>Microsoft Office PowerPoint</Application>
  <PresentationFormat>Widescreen</PresentationFormat>
  <Paragraphs>179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TheSansMonoCd-W5Regular</vt:lpstr>
      <vt:lpstr>Office Theme</vt:lpstr>
      <vt:lpstr>1_Office Theme</vt:lpstr>
      <vt:lpstr>Python for Data Science</vt:lpstr>
      <vt:lpstr>Lecture Objectives</vt:lpstr>
      <vt:lpstr>Topics</vt:lpstr>
      <vt:lpstr>IPython Terminal   </vt:lpstr>
      <vt:lpstr>Scikit-learn   </vt:lpstr>
      <vt:lpstr>Statsmodels   </vt:lpstr>
      <vt:lpstr>Introduction to pandas Data Structures   </vt:lpstr>
      <vt:lpstr>Introduction to pandas Data Structures   </vt:lpstr>
      <vt:lpstr>Introduction to pandas Data Structures   </vt:lpstr>
      <vt:lpstr>Introduction to pandas Data Structures   </vt:lpstr>
      <vt:lpstr>Introduction to pandas Data Structures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707</cp:revision>
  <dcterms:created xsi:type="dcterms:W3CDTF">2015-10-21T06:04:19Z</dcterms:created>
  <dcterms:modified xsi:type="dcterms:W3CDTF">2021-10-04T21:09:09Z</dcterms:modified>
</cp:coreProperties>
</file>