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0" r:id="rId3"/>
    <p:sldId id="342" r:id="rId4"/>
    <p:sldId id="339" r:id="rId5"/>
    <p:sldId id="366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19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Discretization and Binning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Continuous data is often discretized or </a:t>
            </a:r>
            <a:r>
              <a:rPr lang="en-US" dirty="0" err="1"/>
              <a:t>otherwised</a:t>
            </a:r>
            <a:r>
              <a:rPr lang="en-US" dirty="0"/>
              <a:t> separated into “bins” for analysis.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Let’s divide these into bins </a:t>
            </a:r>
            <a:r>
              <a:rPr lang="hu-HU" dirty="0"/>
              <a:t>by </a:t>
            </a:r>
            <a:r>
              <a:rPr lang="en-US" dirty="0"/>
              <a:t>us</a:t>
            </a:r>
            <a:r>
              <a:rPr lang="hu-HU" dirty="0"/>
              <a:t>ing the</a:t>
            </a:r>
            <a:r>
              <a:rPr lang="en-US" dirty="0"/>
              <a:t> cut, a function in pandas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 closely related function, </a:t>
            </a:r>
            <a:r>
              <a:rPr lang="en-US" dirty="0" err="1"/>
              <a:t>qcut</a:t>
            </a:r>
            <a:r>
              <a:rPr lang="en-US" dirty="0"/>
              <a:t>, bins the data based on sample quantiles. Depending</a:t>
            </a:r>
            <a:r>
              <a:rPr lang="hu-HU" dirty="0"/>
              <a:t> </a:t>
            </a:r>
            <a:r>
              <a:rPr lang="en-US" dirty="0"/>
              <a:t>on the distribution of the data, using cut will not usually result in each bin having the</a:t>
            </a:r>
            <a:r>
              <a:rPr lang="hu-HU" dirty="0"/>
              <a:t> </a:t>
            </a:r>
            <a:r>
              <a:rPr lang="en-US" dirty="0"/>
              <a:t>same number of data points.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Both functions (cut and qcut) are used </a:t>
            </a:r>
            <a:r>
              <a:rPr lang="en-US" dirty="0"/>
              <a:t>on aggregation and group operations,</a:t>
            </a:r>
            <a:r>
              <a:rPr lang="hu-HU" dirty="0"/>
              <a:t> </a:t>
            </a:r>
            <a:r>
              <a:rPr lang="en-US" dirty="0"/>
              <a:t>as these discretization functions are especially useful for quantile and group analysis</a:t>
            </a:r>
          </a:p>
        </p:txBody>
      </p:sp>
    </p:spTree>
    <p:extLst>
      <p:ext uri="{BB962C8B-B14F-4D97-AF65-F5344CB8AC3E}">
        <p14:creationId xmlns:p14="http://schemas.microsoft.com/office/powerpoint/2010/main" val="34852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Detecting and Filtering Outliers</a:t>
            </a:r>
            <a:endParaRPr lang="hu-HU" b="1" dirty="0"/>
          </a:p>
          <a:p>
            <a:pPr marL="0" indent="0">
              <a:buNone/>
            </a:pPr>
            <a:r>
              <a:rPr lang="en-US" dirty="0"/>
              <a:t>Filtering or transforming outliers is largely a matter of applying array operations.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To select all rows having a value exceeding</a:t>
            </a:r>
            <a:r>
              <a:rPr lang="hu-HU" dirty="0"/>
              <a:t> threshold value</a:t>
            </a:r>
            <a:r>
              <a:rPr lang="en-US" dirty="0"/>
              <a:t>, you can use the </a:t>
            </a:r>
            <a:r>
              <a:rPr lang="en-US" i="1" dirty="0"/>
              <a:t>any method </a:t>
            </a:r>
            <a:r>
              <a:rPr lang="en-US" dirty="0"/>
              <a:t>on a</a:t>
            </a:r>
            <a:r>
              <a:rPr lang="hu-HU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ufunc</a:t>
            </a:r>
            <a:r>
              <a:rPr lang="en-US" dirty="0"/>
              <a:t> </a:t>
            </a:r>
            <a:r>
              <a:rPr lang="en-US" dirty="0" err="1"/>
              <a:t>np.sign</a:t>
            </a:r>
            <a:r>
              <a:rPr lang="en-US" dirty="0"/>
              <a:t> returns an array depending on the sign of the values.</a:t>
            </a:r>
          </a:p>
        </p:txBody>
      </p:sp>
    </p:spTree>
    <p:extLst>
      <p:ext uri="{BB962C8B-B14F-4D97-AF65-F5344CB8AC3E}">
        <p14:creationId xmlns:p14="http://schemas.microsoft.com/office/powerpoint/2010/main" val="168247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Permutation and Random Sampling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Permuting (randomly reordering) a Series or the rows in a </a:t>
            </a:r>
            <a:r>
              <a:rPr lang="en-US" dirty="0" err="1"/>
              <a:t>DataFrame</a:t>
            </a:r>
            <a:r>
              <a:rPr lang="en-US" dirty="0"/>
              <a:t> is easy to do using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en-US" dirty="0" err="1"/>
              <a:t>numpy.random.permutation</a:t>
            </a:r>
            <a:r>
              <a:rPr lang="en-US" dirty="0"/>
              <a:t> function.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To select a random subset without replacement, one way is to slice off the first k elements</a:t>
            </a:r>
            <a:r>
              <a:rPr lang="hu-HU" dirty="0"/>
              <a:t> </a:t>
            </a:r>
            <a:r>
              <a:rPr lang="en-US" dirty="0"/>
              <a:t>of the array returned by permutation, where k is the desired subset size.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To generate a sample with replacement, the fastest way is to use </a:t>
            </a:r>
            <a:r>
              <a:rPr lang="en-US" dirty="0" err="1"/>
              <a:t>np.random.randint</a:t>
            </a:r>
            <a:r>
              <a:rPr lang="en-US" dirty="0"/>
              <a:t> to</a:t>
            </a:r>
            <a:r>
              <a:rPr lang="hu-HU" dirty="0"/>
              <a:t> </a:t>
            </a:r>
            <a:r>
              <a:rPr lang="en-US" dirty="0"/>
              <a:t>draw random integers</a:t>
            </a:r>
          </a:p>
        </p:txBody>
      </p:sp>
    </p:spTree>
    <p:extLst>
      <p:ext uri="{BB962C8B-B14F-4D97-AF65-F5344CB8AC3E}">
        <p14:creationId xmlns:p14="http://schemas.microsoft.com/office/powerpoint/2010/main" val="87622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Computing Indicator/Dummy Variables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Another type of transformation for statistical modeling or machine learning</a:t>
            </a:r>
            <a:r>
              <a:rPr lang="hu-HU" dirty="0"/>
              <a:t> </a:t>
            </a:r>
            <a:r>
              <a:rPr lang="en-US" dirty="0"/>
              <a:t>applications</a:t>
            </a:r>
            <a:r>
              <a:rPr lang="hu-HU" dirty="0"/>
              <a:t> </a:t>
            </a:r>
            <a:r>
              <a:rPr lang="en-US" dirty="0"/>
              <a:t>is converting a categorical variable into a “dummy” or “indicator” matrix.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If a</a:t>
            </a:r>
            <a:r>
              <a:rPr lang="hu-HU" dirty="0"/>
              <a:t> </a:t>
            </a:r>
            <a:r>
              <a:rPr lang="en-US" dirty="0"/>
              <a:t>column in a </a:t>
            </a:r>
            <a:r>
              <a:rPr lang="en-US" dirty="0" err="1"/>
              <a:t>DataFrame</a:t>
            </a:r>
            <a:r>
              <a:rPr lang="en-US" dirty="0"/>
              <a:t> has k distinct values, you would derive a matrix or </a:t>
            </a:r>
            <a:r>
              <a:rPr lang="en-US" dirty="0" err="1"/>
              <a:t>DataFrame</a:t>
            </a:r>
            <a:r>
              <a:rPr lang="hu-HU" dirty="0"/>
              <a:t> </a:t>
            </a:r>
            <a:r>
              <a:rPr lang="en-US" dirty="0"/>
              <a:t>containing k columns containing all 1’s and 0’s. pandas has a </a:t>
            </a:r>
            <a:r>
              <a:rPr lang="en-US" dirty="0" err="1"/>
              <a:t>get_dummies</a:t>
            </a:r>
            <a:r>
              <a:rPr lang="en-US" dirty="0"/>
              <a:t> function for</a:t>
            </a:r>
            <a:r>
              <a:rPr lang="hu-HU" dirty="0"/>
              <a:t> </a:t>
            </a:r>
            <a:r>
              <a:rPr lang="en-US" dirty="0"/>
              <a:t>doing this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 useful recipe for statistical applications is to combine </a:t>
            </a:r>
            <a:r>
              <a:rPr lang="en-US" dirty="0" err="1"/>
              <a:t>get_dummies</a:t>
            </a:r>
            <a:r>
              <a:rPr lang="en-US" dirty="0"/>
              <a:t> with a discretization</a:t>
            </a:r>
            <a:r>
              <a:rPr lang="hu-HU" dirty="0"/>
              <a:t> </a:t>
            </a:r>
            <a:r>
              <a:rPr lang="en-US" dirty="0"/>
              <a:t>function like cut</a:t>
            </a:r>
          </a:p>
        </p:txBody>
      </p:sp>
    </p:spTree>
    <p:extLst>
      <p:ext uri="{BB962C8B-B14F-4D97-AF65-F5344CB8AC3E}">
        <p14:creationId xmlns:p14="http://schemas.microsoft.com/office/powerpoint/2010/main" val="183606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has long been a popular data munging language in part due to its ease-of-use</a:t>
            </a:r>
            <a:r>
              <a:rPr lang="hu-HU" dirty="0"/>
              <a:t> </a:t>
            </a:r>
            <a:r>
              <a:rPr lang="en-US" dirty="0"/>
              <a:t>for string and text processing.</a:t>
            </a:r>
            <a:r>
              <a:rPr lang="hu-HU" dirty="0"/>
              <a:t> </a:t>
            </a:r>
            <a:r>
              <a:rPr lang="en-US" dirty="0"/>
              <a:t>pandas adds to the mix by enabling you to apply</a:t>
            </a:r>
            <a:r>
              <a:rPr lang="hu-HU" dirty="0"/>
              <a:t> </a:t>
            </a:r>
            <a:r>
              <a:rPr lang="en-US" dirty="0"/>
              <a:t>string and regular expressions concisely on whole arrays of data, additionally handling</a:t>
            </a:r>
            <a:r>
              <a:rPr lang="hu-HU" dirty="0"/>
              <a:t> </a:t>
            </a:r>
            <a:r>
              <a:rPr lang="en-US" dirty="0"/>
              <a:t>the annoyance of missing data.</a:t>
            </a:r>
            <a:endParaRPr lang="hu-HU" dirty="0"/>
          </a:p>
          <a:p>
            <a:pPr marL="0" indent="0">
              <a:buNone/>
            </a:pPr>
            <a:r>
              <a:rPr lang="en-US" b="1" dirty="0"/>
              <a:t>String Object Methods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In many string munging and scripting applications, built-in string methods are sufficient.</a:t>
            </a:r>
            <a:r>
              <a:rPr lang="hu-HU" dirty="0"/>
              <a:t> </a:t>
            </a:r>
            <a:r>
              <a:rPr lang="en-US" dirty="0"/>
              <a:t>As an example, a comma-separated string can be broken into pieces with split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replace will substitute occurrences of one pattern for another. This is commonly used</a:t>
            </a:r>
            <a:r>
              <a:rPr lang="hu-HU" dirty="0"/>
              <a:t> </a:t>
            </a:r>
            <a:r>
              <a:rPr lang="en-US" dirty="0"/>
              <a:t>to delete patterns, too, by passing an empty string</a:t>
            </a:r>
          </a:p>
        </p:txBody>
      </p:sp>
    </p:spTree>
    <p:extLst>
      <p:ext uri="{BB962C8B-B14F-4D97-AF65-F5344CB8AC3E}">
        <p14:creationId xmlns:p14="http://schemas.microsoft.com/office/powerpoint/2010/main" val="165320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Regular expressions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Regular expressions provide a flexible way to search or match string patterns in text.</a:t>
            </a:r>
            <a:r>
              <a:rPr lang="hu-HU" dirty="0"/>
              <a:t> </a:t>
            </a:r>
            <a:r>
              <a:rPr lang="en-US" dirty="0"/>
              <a:t>A</a:t>
            </a:r>
            <a:r>
              <a:rPr lang="hu-HU" dirty="0"/>
              <a:t> </a:t>
            </a:r>
            <a:r>
              <a:rPr lang="en-US" dirty="0"/>
              <a:t>single expression, commonly called a regex, is a string formed according to the regular</a:t>
            </a:r>
            <a:r>
              <a:rPr lang="hu-HU" dirty="0"/>
              <a:t> </a:t>
            </a:r>
            <a:r>
              <a:rPr lang="en-US" dirty="0"/>
              <a:t>expression language.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re module functions fall into three categories: pattern matching, substitution, and</a:t>
            </a:r>
            <a:r>
              <a:rPr lang="hu-HU" dirty="0"/>
              <a:t> </a:t>
            </a:r>
            <a:r>
              <a:rPr lang="en-US" dirty="0"/>
              <a:t>splitting.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Creating a regex object with </a:t>
            </a:r>
            <a:r>
              <a:rPr lang="en-US" dirty="0" err="1"/>
              <a:t>re.compile</a:t>
            </a:r>
            <a:r>
              <a:rPr lang="en-US" dirty="0"/>
              <a:t> is highly recommended if you intend to apply</a:t>
            </a:r>
            <a:r>
              <a:rPr lang="hu-HU" dirty="0"/>
              <a:t> </a:t>
            </a:r>
            <a:r>
              <a:rPr lang="en-US" dirty="0"/>
              <a:t>the same expression to many strings; doing so will save CPU cycles.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match and search are closely related to </a:t>
            </a:r>
            <a:r>
              <a:rPr lang="en-US" dirty="0" err="1"/>
              <a:t>findall</a:t>
            </a:r>
            <a:r>
              <a:rPr lang="en-US" dirty="0"/>
              <a:t>. While </a:t>
            </a:r>
            <a:r>
              <a:rPr lang="en-US" dirty="0" err="1"/>
              <a:t>findall</a:t>
            </a:r>
            <a:r>
              <a:rPr lang="en-US" dirty="0"/>
              <a:t> returns all matches in a</a:t>
            </a:r>
            <a:r>
              <a:rPr lang="hu-HU" dirty="0"/>
              <a:t> </a:t>
            </a:r>
            <a:r>
              <a:rPr lang="en-US" dirty="0"/>
              <a:t>string, search returns only the first match</a:t>
            </a:r>
          </a:p>
        </p:txBody>
      </p:sp>
    </p:spTree>
    <p:extLst>
      <p:ext uri="{BB962C8B-B14F-4D97-AF65-F5344CB8AC3E}">
        <p14:creationId xmlns:p14="http://schemas.microsoft.com/office/powerpoint/2010/main" val="90744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Vectorized string functions in pandas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Cleaning up a messy data set for analysis often requires a lot of string munging and</a:t>
            </a:r>
            <a:r>
              <a:rPr lang="hu-HU" dirty="0"/>
              <a:t> r</a:t>
            </a:r>
            <a:r>
              <a:rPr lang="en-US" dirty="0" err="1"/>
              <a:t>egularization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To complicate matters, a column containing strings will sometimes have</a:t>
            </a:r>
            <a:r>
              <a:rPr lang="hu-HU" dirty="0"/>
              <a:t> </a:t>
            </a:r>
            <a:r>
              <a:rPr lang="en-US" dirty="0"/>
              <a:t>missing data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Regular expressions can be used, too, along with any re options like IGNORECASE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There are a couple of ways to do vectorized element retrieval. Either use </a:t>
            </a:r>
            <a:r>
              <a:rPr lang="en-US" dirty="0" err="1"/>
              <a:t>str.get</a:t>
            </a:r>
            <a:r>
              <a:rPr lang="en-US" dirty="0"/>
              <a:t> or</a:t>
            </a:r>
            <a:r>
              <a:rPr lang="hu-HU" dirty="0"/>
              <a:t> </a:t>
            </a:r>
            <a:r>
              <a:rPr lang="en-US" dirty="0"/>
              <a:t>index into the str attribute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868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USDA Food Database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The US Department of Agriculture makes available a database of food nutrient information</a:t>
            </a:r>
            <a:r>
              <a:rPr lang="hu-HU" dirty="0"/>
              <a:t> and </a:t>
            </a:r>
            <a:r>
              <a:rPr lang="en-US" dirty="0"/>
              <a:t>available a version of this database</a:t>
            </a:r>
            <a:r>
              <a:rPr lang="hu-HU" dirty="0"/>
              <a:t> </a:t>
            </a:r>
            <a:r>
              <a:rPr lang="en-US" dirty="0"/>
              <a:t>in JSON format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Each food has several identifying attributes along with two lists of nutrients and</a:t>
            </a:r>
            <a:r>
              <a:rPr lang="hu-HU" dirty="0"/>
              <a:t> </a:t>
            </a:r>
            <a:r>
              <a:rPr lang="en-US" dirty="0"/>
              <a:t>portion sizes. Having the data in this form is not particularly amenable for analysis, so</a:t>
            </a:r>
            <a:r>
              <a:rPr lang="hu-HU" dirty="0"/>
              <a:t> </a:t>
            </a:r>
            <a:r>
              <a:rPr lang="en-US" dirty="0"/>
              <a:t>we need to do some work to wrangle the data into a better form.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First, I</a:t>
            </a:r>
            <a:r>
              <a:rPr lang="hu-HU" dirty="0"/>
              <a:t>t </a:t>
            </a:r>
            <a:r>
              <a:rPr lang="en-US" dirty="0"/>
              <a:t>convert each list to a </a:t>
            </a:r>
            <a:r>
              <a:rPr lang="en-US" dirty="0" err="1"/>
              <a:t>DataFrame</a:t>
            </a:r>
            <a:r>
              <a:rPr lang="en-US" dirty="0"/>
              <a:t>, add a column for the food id, and</a:t>
            </a:r>
            <a:r>
              <a:rPr lang="hu-HU" dirty="0"/>
              <a:t> </a:t>
            </a:r>
            <a:r>
              <a:rPr lang="en-US" dirty="0"/>
              <a:t>append the </a:t>
            </a:r>
            <a:r>
              <a:rPr lang="en-US" dirty="0" err="1"/>
              <a:t>DataFrame</a:t>
            </a:r>
            <a:r>
              <a:rPr lang="en-US" dirty="0"/>
              <a:t> to a list. Then, these can be concatenated together with </a:t>
            </a:r>
            <a:r>
              <a:rPr lang="en-US" dirty="0" err="1"/>
              <a:t>concat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111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Basic concepts of </a:t>
            </a:r>
            <a:r>
              <a:rPr lang="en-US" dirty="0"/>
              <a:t>Reshaping and Pivoting</a:t>
            </a:r>
            <a:r>
              <a:rPr lang="hu-HU" dirty="0"/>
              <a:t> </a:t>
            </a:r>
            <a:r>
              <a:rPr lang="en-US" dirty="0"/>
              <a:t>are </a:t>
            </a:r>
            <a:r>
              <a:rPr lang="hu-HU" dirty="0"/>
              <a:t>analyzed</a:t>
            </a:r>
            <a:r>
              <a:rPr lang="en-US" dirty="0"/>
              <a:t> </a:t>
            </a:r>
            <a:r>
              <a:rPr lang="hu-HU" dirty="0"/>
              <a:t>where </a:t>
            </a:r>
            <a:r>
              <a:rPr lang="en-US" dirty="0"/>
              <a:t>Reshaping with Hierarchical Indexing</a:t>
            </a:r>
            <a:r>
              <a:rPr lang="hu-HU" dirty="0"/>
              <a:t>, </a:t>
            </a:r>
            <a:r>
              <a:rPr lang="en-US" dirty="0"/>
              <a:t>Pivoting “long” to “wide” Format</a:t>
            </a:r>
            <a:r>
              <a:rPr lang="hu-HU" dirty="0"/>
              <a:t>, Concatenating Along an Axis and Combining Data with Overlap are explained.</a:t>
            </a:r>
          </a:p>
          <a:p>
            <a:r>
              <a:rPr lang="en-US" dirty="0"/>
              <a:t>Basic concepts of </a:t>
            </a:r>
            <a:r>
              <a:rPr lang="hu-HU" dirty="0"/>
              <a:t>Data Transformation </a:t>
            </a:r>
            <a:r>
              <a:rPr lang="en-US" dirty="0"/>
              <a:t>are analyzed where Removing Duplicates, Transforming Data Using a Function or Mapping, Replacing Values</a:t>
            </a:r>
            <a:r>
              <a:rPr lang="hu-HU" dirty="0"/>
              <a:t>, Renaming Axis Indexes, Discretization and Binning, Detecting and Filtering Outliers, Permutation and Random Sampling and</a:t>
            </a:r>
            <a:r>
              <a:rPr lang="en-US" dirty="0"/>
              <a:t> Computing Indicator/Dummy Variables</a:t>
            </a:r>
            <a:r>
              <a:rPr lang="hu-HU" dirty="0"/>
              <a:t> are </a:t>
            </a:r>
            <a:r>
              <a:rPr lang="en-US" dirty="0"/>
              <a:t>explained.</a:t>
            </a:r>
            <a:endParaRPr lang="hu-HU" dirty="0"/>
          </a:p>
          <a:p>
            <a:r>
              <a:rPr lang="en-US" dirty="0"/>
              <a:t>Basic concepts of String Manipulation</a:t>
            </a:r>
            <a:r>
              <a:rPr lang="hu-HU" dirty="0"/>
              <a:t> </a:t>
            </a:r>
            <a:r>
              <a:rPr lang="en-US" dirty="0"/>
              <a:t>are analyzed where String Object Methods, Regular expressions</a:t>
            </a:r>
            <a:r>
              <a:rPr lang="hu-HU" dirty="0"/>
              <a:t> </a:t>
            </a:r>
            <a:r>
              <a:rPr lang="en-US" dirty="0"/>
              <a:t>and Vectorized string functions in pandas</a:t>
            </a:r>
            <a:r>
              <a:rPr lang="hu-HU" dirty="0"/>
              <a:t> </a:t>
            </a:r>
            <a:r>
              <a:rPr lang="en-US" dirty="0"/>
              <a:t>are explained.</a:t>
            </a:r>
            <a:endParaRPr lang="hu-HU" dirty="0"/>
          </a:p>
          <a:p>
            <a:r>
              <a:rPr lang="hu-HU" dirty="0"/>
              <a:t>Finally, Case study of </a:t>
            </a:r>
            <a:r>
              <a:rPr lang="en-US" dirty="0"/>
              <a:t>USDA Food Database</a:t>
            </a:r>
            <a:r>
              <a:rPr lang="hu-HU" dirty="0"/>
              <a:t> is performed </a:t>
            </a:r>
            <a:r>
              <a:rPr lang="en-US" dirty="0"/>
              <a:t>where </a:t>
            </a:r>
            <a:r>
              <a:rPr lang="hu-HU"/>
              <a:t>data wrangling is done using Pandas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en-US" dirty="0"/>
              <a:t>Data Wrangling: Clean, Transform,</a:t>
            </a:r>
            <a:r>
              <a:rPr lang="hu-HU" dirty="0"/>
              <a:t> </a:t>
            </a:r>
            <a:r>
              <a:rPr lang="en-US" dirty="0"/>
              <a:t>Merge, Reshape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Reshaping and Pivoting, Data Transformation, String Manipulation, Example: USDA Food Database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  <a:r>
              <a:rPr lang="hu-HU" dirty="0"/>
              <a:t> and Pivoting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There are several fundamental operations for rearranging tabular data. These are</a:t>
            </a:r>
            <a:r>
              <a:rPr lang="hu-HU" dirty="0"/>
              <a:t> </a:t>
            </a:r>
            <a:r>
              <a:rPr lang="en-US" dirty="0"/>
              <a:t>alternatingly referred to as reshape or pivot operations</a:t>
            </a:r>
            <a:endParaRPr lang="hu-HU" dirty="0"/>
          </a:p>
          <a:p>
            <a:pPr marL="0" indent="0">
              <a:buNone/>
            </a:pPr>
            <a:r>
              <a:rPr lang="hu-HU" b="1" dirty="0"/>
              <a:t>Reshaping with Hierarchical Indexing</a:t>
            </a:r>
          </a:p>
          <a:p>
            <a:pPr marL="0" indent="0">
              <a:buNone/>
            </a:pPr>
            <a:r>
              <a:rPr lang="en-US" dirty="0"/>
              <a:t>Hierarchical indexing provides a consistent way to rearrange data in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There are two primary actions:</a:t>
            </a:r>
          </a:p>
          <a:p>
            <a:pPr>
              <a:buFontTx/>
              <a:buChar char="-"/>
            </a:pPr>
            <a:r>
              <a:rPr lang="en-US" dirty="0"/>
              <a:t>stack: this “rotates” or pivots from the columns in the data to the rows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unstack: this pivots from the rows into the columns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  <a:r>
              <a:rPr lang="hu-HU" dirty="0"/>
              <a:t> and Pivoting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Pivoting “long” to “wide” Format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A common way to store multiple time series in databases and CSV is in so-called long</a:t>
            </a:r>
            <a:r>
              <a:rPr lang="hu-HU" dirty="0"/>
              <a:t> </a:t>
            </a:r>
            <a:r>
              <a:rPr lang="en-US" dirty="0"/>
              <a:t>or stacked format indexing provides a consistent way to rearrange data in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downside, of course, is that the data may not be easy to work with in long</a:t>
            </a:r>
            <a:r>
              <a:rPr lang="hu-HU" dirty="0"/>
              <a:t> </a:t>
            </a:r>
            <a:r>
              <a:rPr lang="en-US" dirty="0"/>
              <a:t>format; you might prefer to have a </a:t>
            </a:r>
            <a:r>
              <a:rPr lang="en-US" dirty="0" err="1"/>
              <a:t>DataFrame</a:t>
            </a:r>
            <a:r>
              <a:rPr lang="en-US" dirty="0"/>
              <a:t> containing one column per distinct</a:t>
            </a:r>
            <a:r>
              <a:rPr lang="hu-HU" dirty="0"/>
              <a:t> </a:t>
            </a:r>
            <a:r>
              <a:rPr lang="en-US" dirty="0"/>
              <a:t>item value indexed by timestamps in the date column. </a:t>
            </a:r>
            <a:r>
              <a:rPr lang="en-US" i="1" dirty="0" err="1"/>
              <a:t>DataFrame’s</a:t>
            </a:r>
            <a:r>
              <a:rPr lang="en-US" i="1" dirty="0"/>
              <a:t> pivot method </a:t>
            </a:r>
            <a:r>
              <a:rPr lang="en-US" dirty="0"/>
              <a:t>performs</a:t>
            </a:r>
            <a:r>
              <a:rPr lang="hu-HU" dirty="0"/>
              <a:t> </a:t>
            </a:r>
            <a:r>
              <a:rPr lang="en-US" dirty="0"/>
              <a:t>exactly this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665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far in this </a:t>
            </a:r>
            <a:r>
              <a:rPr lang="hu-HU" dirty="0"/>
              <a:t>session</a:t>
            </a:r>
            <a:r>
              <a:rPr lang="en-US" dirty="0"/>
              <a:t> we’ve been concerned with rearranging data. Filtering, cleaning,</a:t>
            </a:r>
            <a:r>
              <a:rPr lang="hu-HU" dirty="0"/>
              <a:t> </a:t>
            </a:r>
            <a:r>
              <a:rPr lang="en-US" dirty="0"/>
              <a:t>and other </a:t>
            </a:r>
            <a:r>
              <a:rPr lang="en-US" dirty="0" err="1"/>
              <a:t>tranformations</a:t>
            </a:r>
            <a:r>
              <a:rPr lang="en-US" dirty="0"/>
              <a:t> are another class of important operations</a:t>
            </a:r>
            <a:r>
              <a:rPr lang="en-US" b="1" dirty="0"/>
              <a:t>.</a:t>
            </a:r>
            <a:endParaRPr lang="hu-HU" b="1" dirty="0"/>
          </a:p>
          <a:p>
            <a:pPr marL="0" indent="0">
              <a:buNone/>
            </a:pPr>
            <a:r>
              <a:rPr lang="en-US" b="1" dirty="0"/>
              <a:t>Removing Duplicates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Duplicate rows may be found in a </a:t>
            </a:r>
            <a:r>
              <a:rPr lang="en-US" dirty="0" err="1"/>
              <a:t>DataFrame</a:t>
            </a:r>
            <a:r>
              <a:rPr lang="en-US" dirty="0"/>
              <a:t> for any number of reasons.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method duplicated returns a </a:t>
            </a:r>
            <a:r>
              <a:rPr lang="en-US" dirty="0" err="1"/>
              <a:t>boolean</a:t>
            </a:r>
            <a:r>
              <a:rPr lang="en-US" dirty="0"/>
              <a:t> Series indicating whether each</a:t>
            </a:r>
            <a:r>
              <a:rPr lang="hu-HU" dirty="0"/>
              <a:t> </a:t>
            </a:r>
            <a:r>
              <a:rPr lang="en-US" dirty="0"/>
              <a:t>row is a duplicate or not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Relatedly, </a:t>
            </a:r>
            <a:r>
              <a:rPr lang="en-US" dirty="0" err="1"/>
              <a:t>drop_duplicates</a:t>
            </a:r>
            <a:r>
              <a:rPr lang="en-US" dirty="0"/>
              <a:t> returns a </a:t>
            </a:r>
            <a:r>
              <a:rPr lang="en-US" dirty="0" err="1"/>
              <a:t>DataFrame</a:t>
            </a:r>
            <a:r>
              <a:rPr lang="en-US" dirty="0"/>
              <a:t> where the duplicated array is True</a:t>
            </a:r>
          </a:p>
        </p:txBody>
      </p:sp>
    </p:spTree>
    <p:extLst>
      <p:ext uri="{BB962C8B-B14F-4D97-AF65-F5344CB8AC3E}">
        <p14:creationId xmlns:p14="http://schemas.microsoft.com/office/powerpoint/2010/main" val="16427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Transforming Data Using a Function or Mapping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For many data sets, you may wish to perform some transformation based on the</a:t>
            </a:r>
            <a:r>
              <a:rPr lang="hu-HU" dirty="0"/>
              <a:t> </a:t>
            </a:r>
            <a:r>
              <a:rPr lang="en-US" dirty="0"/>
              <a:t>values</a:t>
            </a:r>
            <a:r>
              <a:rPr lang="hu-HU" dirty="0"/>
              <a:t> </a:t>
            </a:r>
            <a:r>
              <a:rPr lang="en-US" dirty="0"/>
              <a:t>in an array, Series, or column in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If </a:t>
            </a:r>
            <a:r>
              <a:rPr lang="en-US" dirty="0"/>
              <a:t>you wanted to add a column </a:t>
            </a:r>
            <a:r>
              <a:rPr lang="hu-HU" dirty="0"/>
              <a:t>to existing DataFrame object, </a:t>
            </a:r>
            <a:r>
              <a:rPr lang="en-US" dirty="0"/>
              <a:t>The map method on a Series accepts a function or </a:t>
            </a:r>
            <a:r>
              <a:rPr lang="en-US" dirty="0" err="1"/>
              <a:t>dict</a:t>
            </a:r>
            <a:r>
              <a:rPr lang="en-US" dirty="0"/>
              <a:t>-like object containing a mapping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Using map is a convenient way to perform element-wise transformations and other data</a:t>
            </a:r>
            <a:r>
              <a:rPr lang="hu-HU" dirty="0"/>
              <a:t> </a:t>
            </a:r>
            <a:r>
              <a:rPr lang="en-US" dirty="0"/>
              <a:t>cleaning-related operations.</a:t>
            </a:r>
          </a:p>
        </p:txBody>
      </p:sp>
    </p:spTree>
    <p:extLst>
      <p:ext uri="{BB962C8B-B14F-4D97-AF65-F5344CB8AC3E}">
        <p14:creationId xmlns:p14="http://schemas.microsoft.com/office/powerpoint/2010/main" val="15281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Replacing Values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hu-HU" i="1" dirty="0"/>
              <a:t>r</a:t>
            </a:r>
            <a:r>
              <a:rPr lang="en-US" i="1" dirty="0" err="1"/>
              <a:t>eplace</a:t>
            </a:r>
            <a:r>
              <a:rPr lang="en-US" i="1" dirty="0"/>
              <a:t> </a:t>
            </a:r>
            <a:r>
              <a:rPr lang="hu-HU" i="1" dirty="0"/>
              <a:t>method </a:t>
            </a:r>
            <a:r>
              <a:rPr lang="en-US" dirty="0"/>
              <a:t>provides a simpler and more flexible way to </a:t>
            </a:r>
            <a:r>
              <a:rPr lang="hu-HU" dirty="0"/>
              <a:t>f</a:t>
            </a:r>
            <a:r>
              <a:rPr lang="en-US" dirty="0" err="1"/>
              <a:t>illing</a:t>
            </a:r>
            <a:r>
              <a:rPr lang="en-US" dirty="0"/>
              <a:t> in missing data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values might be sentinel values for missing data. To replace these with NA</a:t>
            </a:r>
            <a:r>
              <a:rPr lang="hu-HU" dirty="0"/>
              <a:t> </a:t>
            </a:r>
            <a:r>
              <a:rPr lang="en-US" dirty="0"/>
              <a:t>values that pandas understands, we can use replace</a:t>
            </a:r>
            <a:r>
              <a:rPr lang="hu-HU" dirty="0"/>
              <a:t> method</a:t>
            </a:r>
          </a:p>
          <a:p>
            <a:pPr>
              <a:buFontTx/>
              <a:buChar char="-"/>
            </a:pPr>
            <a:r>
              <a:rPr lang="en-US" dirty="0"/>
              <a:t>If you want to replace multiple values at once, you instead pass a list then the substitute</a:t>
            </a:r>
            <a:r>
              <a:rPr lang="hu-HU" dirty="0"/>
              <a:t> </a:t>
            </a: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813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Renaming Axis Indexes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Like values in a Series, axis labels can be similarly transformed by a function or mapping</a:t>
            </a:r>
            <a:r>
              <a:rPr lang="hu-HU" dirty="0"/>
              <a:t> </a:t>
            </a:r>
            <a:r>
              <a:rPr lang="en-US" dirty="0"/>
              <a:t>of some form to produce new, differently labeled objects. The axes can also be modified</a:t>
            </a:r>
            <a:r>
              <a:rPr lang="hu-HU" dirty="0"/>
              <a:t> </a:t>
            </a:r>
            <a:r>
              <a:rPr lang="en-US" dirty="0"/>
              <a:t>in place without creating a new data structure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 If you want to create a transformed version of a data set without modifying the original,</a:t>
            </a:r>
            <a:r>
              <a:rPr lang="hu-HU" dirty="0"/>
              <a:t> </a:t>
            </a:r>
            <a:r>
              <a:rPr lang="en-US" dirty="0"/>
              <a:t>a useful method is rename</a:t>
            </a:r>
            <a:r>
              <a:rPr lang="hu-HU" dirty="0"/>
              <a:t> method</a:t>
            </a:r>
          </a:p>
          <a:p>
            <a:pPr>
              <a:buFontTx/>
              <a:buChar char="-"/>
            </a:pPr>
            <a:r>
              <a:rPr lang="en-US" dirty="0"/>
              <a:t>rename saves having to copy the </a:t>
            </a:r>
            <a:r>
              <a:rPr lang="en-US" dirty="0" err="1"/>
              <a:t>DataFrame</a:t>
            </a:r>
            <a:r>
              <a:rPr lang="en-US" dirty="0"/>
              <a:t> manually and assign to its index and columns attributes.</a:t>
            </a:r>
          </a:p>
        </p:txBody>
      </p:sp>
    </p:spTree>
    <p:extLst>
      <p:ext uri="{BB962C8B-B14F-4D97-AF65-F5344CB8AC3E}">
        <p14:creationId xmlns:p14="http://schemas.microsoft.com/office/powerpoint/2010/main" val="195944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19680</TotalTime>
  <Words>1472</Words>
  <Application>Microsoft Office PowerPoint</Application>
  <PresentationFormat>Widescreen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Reshaping and Pivoting   </vt:lpstr>
      <vt:lpstr>Reshaping and Pivoting   </vt:lpstr>
      <vt:lpstr>Data Transformation   </vt:lpstr>
      <vt:lpstr>Data Transformation   </vt:lpstr>
      <vt:lpstr>Data Transformation   </vt:lpstr>
      <vt:lpstr>Data Transformation   </vt:lpstr>
      <vt:lpstr>Data Transformation   </vt:lpstr>
      <vt:lpstr>Data Transformation   </vt:lpstr>
      <vt:lpstr>Data Transformation   </vt:lpstr>
      <vt:lpstr>Data Transformation   </vt:lpstr>
      <vt:lpstr>String Manipulation   </vt:lpstr>
      <vt:lpstr>String Manipulation   </vt:lpstr>
      <vt:lpstr>String Manipulation   </vt:lpstr>
      <vt:lpstr>Example: USDA Food Database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783</cp:revision>
  <dcterms:created xsi:type="dcterms:W3CDTF">2015-10-21T06:04:19Z</dcterms:created>
  <dcterms:modified xsi:type="dcterms:W3CDTF">2021-10-13T18:17:48Z</dcterms:modified>
</cp:coreProperties>
</file>