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80" r:id="rId3"/>
    <p:sldId id="342" r:id="rId4"/>
    <p:sldId id="339" r:id="rId5"/>
    <p:sldId id="389" r:id="rId6"/>
    <p:sldId id="426" r:id="rId7"/>
    <p:sldId id="413" r:id="rId8"/>
    <p:sldId id="428" r:id="rId9"/>
    <p:sldId id="429" r:id="rId10"/>
    <p:sldId id="430" r:id="rId11"/>
    <p:sldId id="431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>
        <p:scale>
          <a:sx n="76" d="100"/>
          <a:sy n="76" d="100"/>
        </p:scale>
        <p:origin x="-31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21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Parallel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Introduction:</a:t>
            </a:r>
          </a:p>
          <a:p>
            <a:r>
              <a:rPr lang="hu-HU" sz="1800" b="1" dirty="0"/>
              <a:t>Parallel programming: </a:t>
            </a:r>
            <a:r>
              <a:rPr lang="en-US" sz="1800" dirty="0"/>
              <a:t>defined as an approach in which program data creates</a:t>
            </a:r>
            <a:r>
              <a:rPr lang="hu-HU" sz="1800" dirty="0"/>
              <a:t> </a:t>
            </a:r>
            <a:r>
              <a:rPr lang="en-US" sz="1800" dirty="0"/>
              <a:t>workers to run specific tasks simultaneously in a multicore environment without the</a:t>
            </a:r>
            <a:r>
              <a:rPr lang="hu-HU" sz="1800" dirty="0"/>
              <a:t> </a:t>
            </a:r>
            <a:r>
              <a:rPr lang="en-US" sz="1800" dirty="0"/>
              <a:t>need for concurrency amongst them to access a CPU.</a:t>
            </a:r>
            <a:r>
              <a:rPr lang="hu-HU" sz="1800" dirty="0"/>
              <a:t> </a:t>
            </a:r>
            <a:r>
              <a:rPr lang="en-US" sz="1800" dirty="0"/>
              <a:t>the workers that are sent to perform a task often need to</a:t>
            </a:r>
            <a:r>
              <a:rPr lang="hu-HU" sz="1800" dirty="0"/>
              <a:t> </a:t>
            </a:r>
            <a:r>
              <a:rPr lang="en-US" sz="1800" dirty="0"/>
              <a:t>establish communication so that there can be cooperation in tackling a problem.</a:t>
            </a:r>
            <a:r>
              <a:rPr lang="hu-HU" sz="1800" dirty="0"/>
              <a:t> </a:t>
            </a:r>
            <a:r>
              <a:rPr lang="en-US" sz="1800" dirty="0"/>
              <a:t>In most cases, this communication is established in such a way that data can be</a:t>
            </a:r>
            <a:r>
              <a:rPr lang="hu-HU" sz="1800" dirty="0"/>
              <a:t> </a:t>
            </a:r>
            <a:r>
              <a:rPr lang="en-US" sz="1800" dirty="0"/>
              <a:t>exchanged amongst workers. There are two forms of communication that are more</a:t>
            </a:r>
            <a:r>
              <a:rPr lang="hu-HU" sz="1800" dirty="0"/>
              <a:t> </a:t>
            </a:r>
            <a:r>
              <a:rPr lang="en-US" sz="1800" dirty="0"/>
              <a:t>widely known when it comes to parallel programming: shared state and message</a:t>
            </a:r>
            <a:r>
              <a:rPr lang="hu-HU" sz="1800" dirty="0"/>
              <a:t> </a:t>
            </a:r>
            <a:r>
              <a:rPr lang="en-US" sz="1800" dirty="0"/>
              <a:t>passing.</a:t>
            </a:r>
            <a:endParaRPr lang="hu-HU" sz="1800" dirty="0"/>
          </a:p>
          <a:p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r>
              <a:rPr lang="hu-HU" sz="1800" b="1" dirty="0"/>
              <a:t>Distributed programming: </a:t>
            </a:r>
            <a:r>
              <a:rPr lang="en-US" sz="1800" dirty="0"/>
              <a:t>possibility of sharing the processing by</a:t>
            </a:r>
            <a:r>
              <a:rPr lang="hu-HU" sz="1800" dirty="0"/>
              <a:t> </a:t>
            </a:r>
            <a:r>
              <a:rPr lang="en-US" sz="1800" dirty="0"/>
              <a:t>exchanging data through messages between machines (nodes) of computing,</a:t>
            </a:r>
            <a:r>
              <a:rPr lang="hu-HU" sz="1800" dirty="0"/>
              <a:t> </a:t>
            </a:r>
            <a:r>
              <a:rPr lang="en-US" sz="1800" dirty="0"/>
              <a:t>which are physically separated.</a:t>
            </a:r>
            <a:r>
              <a:rPr lang="hu-HU" sz="1800" dirty="0"/>
              <a:t> Advantage: Fault-tolerance, Horizontal scalability, Cloud computing.</a:t>
            </a:r>
          </a:p>
          <a:p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3937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Basic </a:t>
            </a:r>
            <a:r>
              <a:rPr lang="hu-HU" dirty="0" smtClean="0"/>
              <a:t>concept </a:t>
            </a:r>
            <a:r>
              <a:rPr lang="hu-HU" dirty="0"/>
              <a:t>of In-Memory SQLite Database is explained where  problems like </a:t>
            </a:r>
            <a:r>
              <a:rPr lang="en-US" dirty="0"/>
              <a:t>not repeat</a:t>
            </a:r>
            <a:r>
              <a:rPr lang="hu-HU" dirty="0"/>
              <a:t>ing</a:t>
            </a:r>
            <a:r>
              <a:rPr lang="en-US" dirty="0"/>
              <a:t> each time </a:t>
            </a:r>
            <a:r>
              <a:rPr lang="hu-HU" dirty="0"/>
              <a:t>a </a:t>
            </a:r>
            <a:r>
              <a:rPr lang="en-US" dirty="0"/>
              <a:t>query </a:t>
            </a:r>
            <a:r>
              <a:rPr lang="hu-HU" dirty="0"/>
              <a:t>to </a:t>
            </a:r>
            <a:r>
              <a:rPr lang="en-US" dirty="0"/>
              <a:t>the </a:t>
            </a:r>
            <a:r>
              <a:rPr lang="en-US" dirty="0" smtClean="0"/>
              <a:t>database</a:t>
            </a:r>
            <a:r>
              <a:rPr lang="hu-HU" dirty="0" smtClean="0"/>
              <a:t> </a:t>
            </a:r>
            <a:r>
              <a:rPr lang="hu-HU" dirty="0"/>
              <a:t>is explained.</a:t>
            </a:r>
          </a:p>
          <a:p>
            <a:endParaRPr lang="hu-HU" dirty="0"/>
          </a:p>
          <a:p>
            <a:r>
              <a:rPr lang="en-US" dirty="0"/>
              <a:t>Basic concepts of </a:t>
            </a:r>
            <a:r>
              <a:rPr lang="hu-HU" dirty="0"/>
              <a:t>parallel programming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explained.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Database handling with Pandas</a:t>
            </a:r>
          </a:p>
          <a:p>
            <a:pPr lvl="1"/>
            <a:r>
              <a:rPr lang="hu-HU" dirty="0"/>
              <a:t>Parallel programming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in-memory SQLite database</a:t>
            </a:r>
          </a:p>
          <a:p>
            <a:pPr lvl="1"/>
            <a:r>
              <a:rPr lang="hu-HU" sz="2400" dirty="0"/>
              <a:t>Parallel programming: Introduction, </a:t>
            </a:r>
            <a:r>
              <a:rPr lang="en-US" sz="2400" dirty="0" smtClean="0"/>
              <a:t> difference between concurrent, parallel and distributed programming</a:t>
            </a:r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hu-HU" dirty="0"/>
              <a:t>Terminal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r>
              <a:rPr lang="en-US" b="1" dirty="0" err="1"/>
              <a:t>IPython</a:t>
            </a:r>
            <a:r>
              <a:rPr lang="en-US" b="1" dirty="0"/>
              <a:t> HTML Notebook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ipython notebook (Can be used but depreciated)</a:t>
            </a:r>
          </a:p>
          <a:p>
            <a:pPr marL="0" indent="0">
              <a:buNone/>
            </a:pPr>
            <a:r>
              <a:rPr lang="hu-HU" dirty="0"/>
              <a:t>Or</a:t>
            </a:r>
          </a:p>
          <a:p>
            <a:pPr marL="0" indent="0">
              <a:buNone/>
            </a:pPr>
            <a:r>
              <a:rPr lang="hu-HU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476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</a:t>
            </a:r>
            <a:r>
              <a:rPr lang="en-US" dirty="0"/>
              <a:t>n-memory SQLite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Create Table in-Memory Database:</a:t>
            </a:r>
          </a:p>
          <a:p>
            <a:pPr marL="0" indent="0">
              <a:buNone/>
            </a:pPr>
            <a:r>
              <a:rPr lang="en-US" sz="1800" dirty="0"/>
              <a:t>import sqlite3</a:t>
            </a:r>
          </a:p>
          <a:p>
            <a:pPr marL="0" indent="0">
              <a:buNone/>
            </a:pPr>
            <a:r>
              <a:rPr lang="en-US" sz="1800" dirty="0"/>
              <a:t>query = """</a:t>
            </a:r>
          </a:p>
          <a:p>
            <a:pPr marL="0" indent="0">
              <a:buNone/>
            </a:pPr>
            <a:r>
              <a:rPr lang="en-US" sz="1800" dirty="0"/>
              <a:t>CREATE TABLE student222</a:t>
            </a:r>
          </a:p>
          <a:p>
            <a:pPr marL="0" indent="0">
              <a:buNone/>
            </a:pPr>
            <a:r>
              <a:rPr lang="en-US" sz="1800" dirty="0"/>
              <a:t>(course VARCHAR(20), </a:t>
            </a:r>
            <a:r>
              <a:rPr lang="en-US" sz="1800" dirty="0" err="1"/>
              <a:t>courseid</a:t>
            </a:r>
            <a:r>
              <a:rPr lang="en-US" sz="1800" dirty="0"/>
              <a:t> VARCHAR(20),</a:t>
            </a:r>
          </a:p>
          <a:p>
            <a:pPr marL="0" indent="0">
              <a:buNone/>
            </a:pPr>
            <a:r>
              <a:rPr lang="en-US" sz="1800" dirty="0" err="1"/>
              <a:t>MarkObtained</a:t>
            </a:r>
            <a:r>
              <a:rPr lang="en-US" sz="1800" dirty="0"/>
              <a:t> REAL, </a:t>
            </a:r>
            <a:r>
              <a:rPr lang="en-US" sz="1800" dirty="0" err="1"/>
              <a:t>MarkExpected</a:t>
            </a:r>
            <a:r>
              <a:rPr lang="en-US" sz="1800" dirty="0"/>
              <a:t> INTEGER</a:t>
            </a:r>
          </a:p>
          <a:p>
            <a:pPr marL="0" indent="0">
              <a:buNone/>
            </a:pPr>
            <a:r>
              <a:rPr lang="en-US" sz="1800" dirty="0"/>
              <a:t>);"""</a:t>
            </a:r>
            <a:endParaRPr lang="hu-HU" sz="1800" dirty="0"/>
          </a:p>
          <a:p>
            <a:pPr marL="0" indent="0">
              <a:buNone/>
            </a:pPr>
            <a:r>
              <a:rPr lang="en-US" sz="1800" dirty="0"/>
              <a:t>con = sqlite3.connect(':memory:')</a:t>
            </a:r>
          </a:p>
          <a:p>
            <a:pPr marL="0" indent="0">
              <a:buNone/>
            </a:pPr>
            <a:r>
              <a:rPr lang="en-US" sz="1800" dirty="0" err="1"/>
              <a:t>con.execute</a:t>
            </a:r>
            <a:r>
              <a:rPr lang="en-US" sz="1800" dirty="0"/>
              <a:t>(query)</a:t>
            </a:r>
          </a:p>
          <a:p>
            <a:pPr marL="0" indent="0">
              <a:buNone/>
            </a:pPr>
            <a:r>
              <a:rPr lang="en-US" sz="1800" dirty="0" err="1"/>
              <a:t>con.commit</a:t>
            </a:r>
            <a:r>
              <a:rPr lang="en-US" sz="1800" dirty="0"/>
              <a:t>()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58850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SQLite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Create Entries in the Database:</a:t>
            </a:r>
          </a:p>
          <a:p>
            <a:pPr marL="0" indent="0">
              <a:buNone/>
            </a:pPr>
            <a:r>
              <a:rPr lang="hu-HU" sz="1800" dirty="0"/>
              <a:t>data = [('DataScience', '19CSE432', 37.7, 50),</a:t>
            </a:r>
          </a:p>
          <a:p>
            <a:pPr marL="0" indent="0">
              <a:buNone/>
            </a:pPr>
            <a:r>
              <a:rPr lang="hu-HU" sz="1800" dirty="0"/>
              <a:t>('Algorithm', '19CSE312', 44.4, 50),</a:t>
            </a:r>
          </a:p>
          <a:p>
            <a:pPr marL="0" indent="0">
              <a:buNone/>
            </a:pPr>
            <a:r>
              <a:rPr lang="hu-HU" sz="1800" dirty="0"/>
              <a:t>('Database', '19CSE989', 42.7, 50)]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dirty="0" err="1"/>
              <a:t>stmt</a:t>
            </a:r>
            <a:r>
              <a:rPr lang="en-US" sz="1800" dirty="0"/>
              <a:t> = "INSERT INTO student222 VALUES(?, ?, ?, ?)"</a:t>
            </a:r>
          </a:p>
          <a:p>
            <a:pPr marL="0" indent="0">
              <a:buNone/>
            </a:pPr>
            <a:r>
              <a:rPr lang="en-US" sz="1800" dirty="0" err="1"/>
              <a:t>con.executemany</a:t>
            </a:r>
            <a:r>
              <a:rPr lang="en-US" sz="1800" dirty="0"/>
              <a:t>(</a:t>
            </a:r>
            <a:r>
              <a:rPr lang="en-US" sz="1800" dirty="0" err="1"/>
              <a:t>stmt</a:t>
            </a:r>
            <a:r>
              <a:rPr lang="en-US" sz="1800" dirty="0"/>
              <a:t>, data)</a:t>
            </a:r>
          </a:p>
          <a:p>
            <a:pPr marL="0" indent="0">
              <a:buNone/>
            </a:pPr>
            <a:r>
              <a:rPr lang="en-US" sz="1800" dirty="0" err="1"/>
              <a:t>con.commit</a:t>
            </a:r>
            <a:r>
              <a:rPr lang="en-US" sz="1800" dirty="0"/>
              <a:t>()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73612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SQLite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Check Entries in the Database (Approach 1st):</a:t>
            </a:r>
          </a:p>
          <a:p>
            <a:pPr marL="0" indent="0">
              <a:buNone/>
            </a:pPr>
            <a:r>
              <a:rPr lang="en-US" sz="1800" dirty="0"/>
              <a:t>cursor = </a:t>
            </a:r>
            <a:r>
              <a:rPr lang="en-US" sz="1800" dirty="0" err="1"/>
              <a:t>con.execute</a:t>
            </a:r>
            <a:r>
              <a:rPr lang="en-US" sz="1800" dirty="0"/>
              <a:t>('select * from student222’)</a:t>
            </a:r>
            <a:endParaRPr lang="hu-HU" sz="1800" dirty="0"/>
          </a:p>
          <a:p>
            <a:pPr marL="0" indent="0">
              <a:buNone/>
            </a:pPr>
            <a:r>
              <a:rPr lang="hu-HU" sz="1800" dirty="0"/>
              <a:t>rows = cursor.fetchall()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/>
              <a:t>import pandas as pd</a:t>
            </a:r>
          </a:p>
          <a:p>
            <a:pPr marL="0" indent="0">
              <a:buNone/>
            </a:pPr>
            <a:r>
              <a:rPr lang="en-US" sz="1800" dirty="0" err="1"/>
              <a:t>pd.DataFrame</a:t>
            </a:r>
            <a:r>
              <a:rPr lang="en-US" sz="1800" dirty="0"/>
              <a:t>(rows, columns=[x[0] for x in </a:t>
            </a:r>
            <a:r>
              <a:rPr lang="en-US" sz="1800" dirty="0" err="1"/>
              <a:t>cursor.description</a:t>
            </a:r>
            <a:r>
              <a:rPr lang="en-US" sz="1800" dirty="0"/>
              <a:t>])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b="1" dirty="0"/>
              <a:t>This is quite a bit of munging that you’d rather not repeat each time you query the</a:t>
            </a:r>
            <a:r>
              <a:rPr lang="hu-HU" sz="1800" b="1" dirty="0"/>
              <a:t> </a:t>
            </a:r>
            <a:r>
              <a:rPr lang="en-US" sz="1800" b="1" dirty="0"/>
              <a:t>database.</a:t>
            </a:r>
            <a:endParaRPr lang="hu-HU" sz="1800" b="1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894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SQLite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Check Entries in the Database (Approach IInd):</a:t>
            </a:r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pandas.io.sql</a:t>
            </a:r>
            <a:r>
              <a:rPr lang="en-US" sz="1800" dirty="0"/>
              <a:t> as </a:t>
            </a:r>
            <a:r>
              <a:rPr lang="en-US" sz="1800" dirty="0" err="1"/>
              <a:t>sql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sql.read_sql</a:t>
            </a:r>
            <a:r>
              <a:rPr lang="en-US" sz="1800" dirty="0"/>
              <a:t>('select * from student222', con)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en-US" sz="1800" b="1" dirty="0"/>
              <a:t>pandas has a read_</a:t>
            </a:r>
            <a:r>
              <a:rPr lang="hu-HU" sz="1800" b="1" dirty="0"/>
              <a:t>sql</a:t>
            </a:r>
            <a:r>
              <a:rPr lang="en-US" sz="1800" b="1" dirty="0"/>
              <a:t> function in its </a:t>
            </a:r>
            <a:r>
              <a:rPr lang="en-US" sz="1800" b="1" i="1" dirty="0" err="1"/>
              <a:t>pandas.io.sql</a:t>
            </a:r>
            <a:r>
              <a:rPr lang="en-US" sz="1800" b="1" i="1" dirty="0"/>
              <a:t> module </a:t>
            </a:r>
            <a:r>
              <a:rPr lang="en-US" sz="1800" b="1" dirty="0"/>
              <a:t>that simplifies</a:t>
            </a:r>
            <a:r>
              <a:rPr lang="hu-HU" sz="1800" b="1" dirty="0"/>
              <a:t> </a:t>
            </a:r>
            <a:r>
              <a:rPr lang="en-US" sz="1800" b="1" dirty="0"/>
              <a:t>the process</a:t>
            </a:r>
            <a:r>
              <a:rPr lang="en-US" sz="1800" dirty="0"/>
              <a:t>.</a:t>
            </a: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83376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Parallel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/>
              <a:t>Introduction:</a:t>
            </a:r>
          </a:p>
          <a:p>
            <a:r>
              <a:rPr lang="en-US" sz="1800" dirty="0"/>
              <a:t>can be defined as a model that aims to create programs that are</a:t>
            </a:r>
            <a:r>
              <a:rPr lang="hu-HU" sz="1800" dirty="0"/>
              <a:t> </a:t>
            </a:r>
            <a:r>
              <a:rPr lang="en-US" sz="1800" dirty="0"/>
              <a:t>compatible with environments prepared to execute code instructions simultaneously.</a:t>
            </a:r>
            <a:endParaRPr lang="hu-HU" sz="1800" dirty="0"/>
          </a:p>
          <a:p>
            <a:r>
              <a:rPr lang="en-US" sz="1800" dirty="0"/>
              <a:t>Since computing systems have evolved, they have started to provide mechanisms</a:t>
            </a:r>
            <a:r>
              <a:rPr lang="hu-HU" sz="1800" dirty="0"/>
              <a:t> </a:t>
            </a:r>
            <a:r>
              <a:rPr lang="en-US" sz="1800" dirty="0"/>
              <a:t>that allow us to run independent pieces of a specific program in parallel with one</a:t>
            </a:r>
            <a:r>
              <a:rPr lang="hu-HU" sz="1800" dirty="0"/>
              <a:t> </a:t>
            </a:r>
            <a:r>
              <a:rPr lang="en-US" sz="1800" dirty="0"/>
              <a:t>another, thus enhancing the response and the general performance.</a:t>
            </a:r>
            <a:endParaRPr lang="hu-HU" sz="1800" dirty="0"/>
          </a:p>
          <a:p>
            <a:r>
              <a:rPr lang="hu-HU" sz="1800" dirty="0"/>
              <a:t>Some differences between concurrent programming, Parallel programming and Distributed programming</a:t>
            </a:r>
          </a:p>
          <a:p>
            <a:r>
              <a:rPr lang="hu-HU" sz="1800" b="1" dirty="0"/>
              <a:t>Concurrent programming: </a:t>
            </a:r>
            <a:r>
              <a:rPr lang="en-US" sz="1800" dirty="0"/>
              <a:t>scenario in which a program dispatches</a:t>
            </a:r>
            <a:r>
              <a:rPr lang="hu-HU" sz="1800" dirty="0"/>
              <a:t> </a:t>
            </a:r>
            <a:r>
              <a:rPr lang="en-US" sz="1800" dirty="0"/>
              <a:t>several workers and these workers dispute to use the CPU to run a task. The stage at</a:t>
            </a:r>
            <a:r>
              <a:rPr lang="hu-HU" sz="1800" dirty="0"/>
              <a:t> </a:t>
            </a:r>
            <a:r>
              <a:rPr lang="en-US" sz="1800" dirty="0"/>
              <a:t>which the dispute takes place is controlled by the CPU scheduler, whose function is to</a:t>
            </a:r>
            <a:r>
              <a:rPr lang="hu-HU" sz="1800" dirty="0"/>
              <a:t> </a:t>
            </a:r>
            <a:r>
              <a:rPr lang="en-US" sz="1800" dirty="0"/>
              <a:t>define which worker is apt for using the resource at a specific moment.</a:t>
            </a:r>
            <a:r>
              <a:rPr lang="hu-HU" sz="1800" dirty="0"/>
              <a:t> It is </a:t>
            </a:r>
            <a:r>
              <a:rPr lang="en-US" sz="1800" dirty="0"/>
              <a:t>is</a:t>
            </a:r>
            <a:r>
              <a:rPr lang="hu-HU" sz="1800" dirty="0"/>
              <a:t> </a:t>
            </a:r>
            <a:r>
              <a:rPr lang="en-US" sz="1800" dirty="0"/>
              <a:t>an abstraction from parallel programming.</a:t>
            </a:r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5500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24874</TotalTime>
  <Words>596</Words>
  <Application>Microsoft Office PowerPoint</Application>
  <PresentationFormat>Custom</PresentationFormat>
  <Paragraphs>96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Python for Data Science</vt:lpstr>
      <vt:lpstr>Lecture Objectives</vt:lpstr>
      <vt:lpstr>Topics</vt:lpstr>
      <vt:lpstr>IPython Terminal   </vt:lpstr>
      <vt:lpstr>In-memory SQLite database    </vt:lpstr>
      <vt:lpstr>In-memory SQLite database   </vt:lpstr>
      <vt:lpstr>In-memory SQLite database   </vt:lpstr>
      <vt:lpstr>In-memory SQLite database   </vt:lpstr>
      <vt:lpstr>Parallel Programming   </vt:lpstr>
      <vt:lpstr>Parallel Programming   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DELL</cp:lastModifiedBy>
  <cp:revision>876</cp:revision>
  <dcterms:created xsi:type="dcterms:W3CDTF">2015-10-21T06:04:19Z</dcterms:created>
  <dcterms:modified xsi:type="dcterms:W3CDTF">2021-11-02T05:10:31Z</dcterms:modified>
</cp:coreProperties>
</file>