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80" r:id="rId3"/>
    <p:sldId id="342" r:id="rId4"/>
    <p:sldId id="339" r:id="rId5"/>
    <p:sldId id="389" r:id="rId6"/>
    <p:sldId id="432" r:id="rId7"/>
    <p:sldId id="433" r:id="rId8"/>
    <p:sldId id="434" r:id="rId9"/>
    <p:sldId id="435" r:id="rId10"/>
    <p:sldId id="436" r:id="rId11"/>
    <p:sldId id="437" r:id="rId12"/>
    <p:sldId id="438" r:id="rId13"/>
    <p:sldId id="439" r:id="rId14"/>
    <p:sldId id="440" r:id="rId15"/>
    <p:sldId id="441" r:id="rId16"/>
    <p:sldId id="442" r:id="rId17"/>
    <p:sldId id="443" r:id="rId18"/>
    <p:sldId id="3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snapToGrid="0">
      <p:cViewPr varScale="1">
        <p:scale>
          <a:sx n="68" d="100"/>
          <a:sy n="68" d="100"/>
        </p:scale>
        <p:origin x="6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B218B-9258-41C5-A04C-66862A35049B}"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F5EC2-54BA-4C09-B0E9-350C8DC8D4CE}" type="slidenum">
              <a:rPr lang="en-US" smtClean="0"/>
              <a:t>‹#›</a:t>
            </a:fld>
            <a:endParaRPr lang="en-US"/>
          </a:p>
        </p:txBody>
      </p:sp>
    </p:spTree>
    <p:extLst>
      <p:ext uri="{BB962C8B-B14F-4D97-AF65-F5344CB8AC3E}">
        <p14:creationId xmlns:p14="http://schemas.microsoft.com/office/powerpoint/2010/main" val="223572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2</a:t>
            </a:fld>
            <a:endParaRPr lang="en-US"/>
          </a:p>
        </p:txBody>
      </p:sp>
    </p:spTree>
    <p:extLst>
      <p:ext uri="{BB962C8B-B14F-4D97-AF65-F5344CB8AC3E}">
        <p14:creationId xmlns:p14="http://schemas.microsoft.com/office/powerpoint/2010/main" val="401422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3</a:t>
            </a:fld>
            <a:endParaRPr lang="en-US"/>
          </a:p>
        </p:txBody>
      </p:sp>
    </p:spTree>
    <p:extLst>
      <p:ext uri="{BB962C8B-B14F-4D97-AF65-F5344CB8AC3E}">
        <p14:creationId xmlns:p14="http://schemas.microsoft.com/office/powerpoint/2010/main" val="63082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A007EC-94A5-4D5E-BE0D-4B473029EA0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49887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1802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50496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783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Calibri" pitchFamily="34"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609600" y="1600202"/>
            <a:ext cx="10972800" cy="4525963"/>
          </a:xfrm>
          <a:prstGeom prst="rect">
            <a:avLst/>
          </a:prstGeom>
        </p:spPr>
        <p:txBody>
          <a:bodyPr/>
          <a:lstStyle>
            <a:lvl1pPr algn="just">
              <a:defRPr sz="2400"/>
            </a:lvl1pPr>
            <a:lvl2pPr algn="just">
              <a:defRPr sz="2200"/>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Tree>
    <p:extLst>
      <p:ext uri="{BB962C8B-B14F-4D97-AF65-F5344CB8AC3E}">
        <p14:creationId xmlns:p14="http://schemas.microsoft.com/office/powerpoint/2010/main" val="53800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0672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688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563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0890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Rectangle 5"/>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TextBox 7"/>
          <p:cNvSpPr txBox="1"/>
          <p:nvPr userDrawn="1"/>
        </p:nvSpPr>
        <p:spPr>
          <a:xfrm>
            <a:off x="-27589" y="6655360"/>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Rectangle 8"/>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51057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99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428080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04881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2"/>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02958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11/12/2021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703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007EC-94A5-4D5E-BE0D-4B473029EA0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3960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007EC-94A5-4D5E-BE0D-4B473029EA07}"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86564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A007EC-94A5-4D5E-BE0D-4B473029EA07}"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68639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A007EC-94A5-4D5E-BE0D-4B473029EA07}"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3017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007EC-94A5-4D5E-BE0D-4B473029EA07}"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69314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7738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0609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007EC-94A5-4D5E-BE0D-4B473029EA07}" type="datetimeFigureOut">
              <a:rPr lang="en-US" smtClean="0"/>
              <a:t>11/12/2021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D081-CDD6-4308-A6A8-839E798ADF0D}" type="slidenum">
              <a:rPr lang="en-US" smtClean="0"/>
              <a:t>‹#›</a:t>
            </a:fld>
            <a:endParaRPr lang="en-US"/>
          </a:p>
        </p:txBody>
      </p:sp>
    </p:spTree>
    <p:extLst>
      <p:ext uri="{BB962C8B-B14F-4D97-AF65-F5344CB8AC3E}">
        <p14:creationId xmlns:p14="http://schemas.microsoft.com/office/powerpoint/2010/main" val="494102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ectangle 17"/>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
        <p:nvSpPr>
          <p:cNvPr id="8" name="TextBox 7"/>
          <p:cNvSpPr txBox="1"/>
          <p:nvPr userDrawn="1"/>
        </p:nvSpPr>
        <p:spPr>
          <a:xfrm>
            <a:off x="-31702" y="6655158"/>
            <a:ext cx="2177199" cy="253916"/>
          </a:xfrm>
          <a:prstGeom prst="rect">
            <a:avLst/>
          </a:prstGeom>
          <a:noFill/>
        </p:spPr>
        <p:txBody>
          <a:bodyPr wrap="none" rtlCol="0">
            <a:spAutoFit/>
          </a:bodyPr>
          <a:lstStyle/>
          <a:p>
            <a:r>
              <a:rPr lang="en-US" sz="1050" dirty="0">
                <a:solidFill>
                  <a:prstClr val="white"/>
                </a:solidFill>
              </a:rPr>
              <a:t>Faculty of Engineering &amp; Technology</a:t>
            </a: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9250925" y="6646407"/>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Tree>
    <p:extLst>
      <p:ext uri="{BB962C8B-B14F-4D97-AF65-F5344CB8AC3E}">
        <p14:creationId xmlns:p14="http://schemas.microsoft.com/office/powerpoint/2010/main" val="2443284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han.cs.et@msruas.ac.in" TargetMode="External"/><Relationship Id="rId2" Type="http://schemas.openxmlformats.org/officeDocument/2006/relationships/hyperlink" Target="mailto:yatishbathla.cs.et@msruas.ac.in"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609607"/>
            <a:ext cx="9906000" cy="1470025"/>
          </a:xfrm>
        </p:spPr>
        <p:txBody>
          <a:bodyPr/>
          <a:lstStyle/>
          <a:p>
            <a:r>
              <a:rPr lang="en-US" sz="3200" b="1" dirty="0"/>
              <a:t>Python for Data Science</a:t>
            </a:r>
            <a:endParaRPr lang="en-IN" sz="3200" b="1" dirty="0"/>
          </a:p>
        </p:txBody>
      </p:sp>
      <p:sp>
        <p:nvSpPr>
          <p:cNvPr id="5" name="Title 1"/>
          <p:cNvSpPr txBox="1">
            <a:spLocks/>
          </p:cNvSpPr>
          <p:nvPr/>
        </p:nvSpPr>
        <p:spPr>
          <a:xfrm>
            <a:off x="1219201"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t>Course Leader: </a:t>
            </a:r>
          </a:p>
          <a:p>
            <a:r>
              <a:rPr lang="hu-HU" sz="2400" b="1" dirty="0"/>
              <a:t>Dr. Yatish Bathla</a:t>
            </a:r>
            <a:endParaRPr lang="en-IN" sz="2400" b="1" dirty="0"/>
          </a:p>
          <a:p>
            <a:r>
              <a:rPr lang="en-US" sz="1600" b="1" i="0" dirty="0">
                <a:solidFill>
                  <a:srgbClr val="323130"/>
                </a:solidFill>
                <a:effectLst/>
                <a:latin typeface="Segoe UI" panose="020B0502040204020203" pitchFamily="34" charset="0"/>
                <a:hlinkClick r:id="rId2"/>
              </a:rPr>
              <a:t>yatishbathla.cs.et@msruas.ac.in</a:t>
            </a:r>
            <a:endParaRPr lang="hu-HU" sz="2400" b="1" dirty="0"/>
          </a:p>
          <a:p>
            <a:r>
              <a:rPr lang="hu-HU" sz="1600" b="1" dirty="0">
                <a:hlinkClick r:id="rId3"/>
              </a:rPr>
              <a:t>yatishbathla</a:t>
            </a:r>
            <a:r>
              <a:rPr lang="en-IN" sz="1600" b="1" dirty="0">
                <a:hlinkClick r:id="rId3"/>
              </a:rPr>
              <a:t>@</a:t>
            </a:r>
            <a:r>
              <a:rPr lang="hu-HU" sz="1600" b="1" dirty="0">
                <a:hlinkClick r:id="rId3"/>
              </a:rPr>
              <a:t>outlook</a:t>
            </a:r>
            <a:r>
              <a:rPr lang="en-IN" sz="1600" b="1" dirty="0">
                <a:hlinkClick r:id="rId3"/>
              </a:rPr>
              <a:t>.c</a:t>
            </a:r>
            <a:r>
              <a:rPr lang="hu-HU" sz="1600" b="1" dirty="0">
                <a:hlinkClick r:id="rId3"/>
              </a:rPr>
              <a:t>om</a:t>
            </a:r>
            <a:endParaRPr lang="hu-HU" sz="1600" b="1" dirty="0"/>
          </a:p>
          <a:p>
            <a:endParaRPr lang="hu-HU" sz="2000" b="1" dirty="0"/>
          </a:p>
          <a:p>
            <a:r>
              <a:rPr lang="hu-HU" sz="2400" b="1" dirty="0"/>
              <a:t>Dr. Mohan Kumar</a:t>
            </a:r>
          </a:p>
          <a:p>
            <a:r>
              <a:rPr lang="en-IN" sz="1600" b="1" dirty="0">
                <a:hlinkClick r:id="rId3"/>
              </a:rPr>
              <a:t>mohan.cs.et@msruas.ac.in</a:t>
            </a:r>
            <a:endParaRPr lang="hu-HU" sz="1600" b="1" dirty="0"/>
          </a:p>
          <a:p>
            <a:endParaRPr lang="en-IN" sz="1600" b="1" dirty="0"/>
          </a:p>
          <a:p>
            <a:endParaRPr lang="en-IN" sz="2000" b="1" dirty="0"/>
          </a:p>
          <a:p>
            <a:pPr algn="l"/>
            <a:r>
              <a:rPr lang="en-IN" sz="2000" b="1" dirty="0"/>
              <a:t>			</a:t>
            </a:r>
          </a:p>
        </p:txBody>
      </p:sp>
      <p:sp>
        <p:nvSpPr>
          <p:cNvPr id="2" name="TextBox 1"/>
          <p:cNvSpPr txBox="1"/>
          <p:nvPr/>
        </p:nvSpPr>
        <p:spPr>
          <a:xfrm>
            <a:off x="3593722" y="1556793"/>
            <a:ext cx="5004556" cy="646331"/>
          </a:xfrm>
          <a:prstGeom prst="rect">
            <a:avLst/>
          </a:prstGeom>
          <a:noFill/>
        </p:spPr>
        <p:txBody>
          <a:bodyPr wrap="square" rtlCol="0">
            <a:spAutoFit/>
          </a:bodyPr>
          <a:lstStyle/>
          <a:p>
            <a:pPr algn="ctr"/>
            <a:r>
              <a:rPr lang="en-US" dirty="0"/>
              <a:t>19CSE432</a:t>
            </a:r>
            <a:r>
              <a:rPr lang="hu-HU" dirty="0"/>
              <a:t>: Lecture 22</a:t>
            </a:r>
            <a:r>
              <a:rPr lang="en-US" dirty="0"/>
              <a:t> </a:t>
            </a:r>
            <a:endParaRPr lang="hu-HU" dirty="0"/>
          </a:p>
          <a:p>
            <a:pPr algn="ctr"/>
            <a:r>
              <a:rPr lang="en-US" dirty="0"/>
              <a:t>B. Tech. 20</a:t>
            </a:r>
            <a:r>
              <a:rPr lang="hu-HU" dirty="0"/>
              <a:t>21</a:t>
            </a:r>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extLst>
      <p:ext uri="{BB962C8B-B14F-4D97-AF65-F5344CB8AC3E}">
        <p14:creationId xmlns:p14="http://schemas.microsoft.com/office/powerpoint/2010/main" val="25192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O</a:t>
            </a:r>
            <a:r>
              <a:rPr lang="en-US" sz="2800" b="1" dirty="0"/>
              <a:t>btain the Fibonacci</a:t>
            </a:r>
            <a:r>
              <a:rPr lang="hu-HU" sz="2800" b="1" dirty="0"/>
              <a:t> </a:t>
            </a:r>
            <a:r>
              <a:rPr lang="en-US" sz="2800" b="1" dirty="0"/>
              <a:t>series term with multiple inputs </a:t>
            </a:r>
            <a:endParaRPr lang="hu-HU" sz="2800" b="1" dirty="0"/>
          </a:p>
          <a:p>
            <a:pPr marL="0" indent="0">
              <a:buNone/>
            </a:pPr>
            <a:endParaRPr lang="hu-HU" sz="1800" dirty="0"/>
          </a:p>
          <a:p>
            <a:pPr marL="0" indent="0">
              <a:buNone/>
            </a:pPr>
            <a:r>
              <a:rPr lang="en-US" sz="1800" dirty="0"/>
              <a:t>The algorithm will work as follows:</a:t>
            </a:r>
          </a:p>
          <a:p>
            <a:pPr marL="0" indent="0">
              <a:buNone/>
            </a:pPr>
            <a:r>
              <a:rPr lang="en-US" sz="1800" dirty="0"/>
              <a:t>1. First, a list will store the four values to be calculated and the values will be</a:t>
            </a:r>
            <a:r>
              <a:rPr lang="hu-HU" sz="1800" dirty="0"/>
              <a:t> </a:t>
            </a:r>
            <a:r>
              <a:rPr lang="en-US" sz="1800" dirty="0"/>
              <a:t>sent into a structure that allows synchronized access of threads.</a:t>
            </a:r>
          </a:p>
          <a:p>
            <a:pPr marL="0" indent="0">
              <a:buNone/>
            </a:pPr>
            <a:r>
              <a:rPr lang="en-US" sz="1800" dirty="0"/>
              <a:t>2. After the values are sent to the synchronized structure, the threads that</a:t>
            </a:r>
            <a:r>
              <a:rPr lang="hu-HU" sz="1800" dirty="0"/>
              <a:t> </a:t>
            </a:r>
            <a:r>
              <a:rPr lang="en-US" sz="1800" dirty="0"/>
              <a:t>calculate the Fibonacci series need to be advised that the values are ready</a:t>
            </a:r>
            <a:r>
              <a:rPr lang="hu-HU" sz="1800" dirty="0"/>
              <a:t> </a:t>
            </a:r>
            <a:r>
              <a:rPr lang="en-US" sz="1800" dirty="0"/>
              <a:t>to be processed. For this, we will use a thread synchronization mechanism</a:t>
            </a:r>
          </a:p>
          <a:p>
            <a:pPr marL="0" indent="0">
              <a:buNone/>
            </a:pPr>
            <a:r>
              <a:rPr lang="en-US" sz="1800" dirty="0"/>
              <a:t>called Condition. The Condition mechanism is one of the Python objects</a:t>
            </a:r>
            <a:r>
              <a:rPr lang="hu-HU" sz="1800" dirty="0"/>
              <a:t> </a:t>
            </a:r>
            <a:r>
              <a:rPr lang="en-US" sz="1800" dirty="0"/>
              <a:t>that offer data access synchronization mechanisms shared among threads</a:t>
            </a:r>
          </a:p>
          <a:p>
            <a:pPr marL="0" indent="0">
              <a:buNone/>
            </a:pPr>
            <a:r>
              <a:rPr lang="en-US" sz="1800" dirty="0"/>
              <a:t>3. After each thread finishes their Fibonacci series calculation, the results will</a:t>
            </a:r>
            <a:r>
              <a:rPr lang="hu-HU" sz="1800" dirty="0"/>
              <a:t> </a:t>
            </a:r>
            <a:r>
              <a:rPr lang="en-US" sz="1800" dirty="0"/>
              <a:t>be saved in a dictionary.</a:t>
            </a:r>
            <a:endParaRPr lang="hu-HU" sz="1800" dirty="0"/>
          </a:p>
        </p:txBody>
      </p:sp>
    </p:spTree>
    <p:extLst>
      <p:ext uri="{BB962C8B-B14F-4D97-AF65-F5344CB8AC3E}">
        <p14:creationId xmlns:p14="http://schemas.microsoft.com/office/powerpoint/2010/main" val="273755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O</a:t>
            </a:r>
            <a:r>
              <a:rPr lang="en-US" sz="2800" b="1" dirty="0"/>
              <a:t>btain the Fibonacci</a:t>
            </a:r>
            <a:r>
              <a:rPr lang="hu-HU" sz="2800" b="1" dirty="0"/>
              <a:t> </a:t>
            </a:r>
            <a:r>
              <a:rPr lang="en-US" sz="2800" b="1" dirty="0"/>
              <a:t>series term with multiple inputs </a:t>
            </a:r>
            <a:endParaRPr lang="hu-HU" sz="1800" dirty="0"/>
          </a:p>
          <a:p>
            <a:r>
              <a:rPr lang="en-US" sz="1800" dirty="0"/>
              <a:t>import of the </a:t>
            </a:r>
            <a:r>
              <a:rPr lang="en-US" sz="1800" b="1" dirty="0"/>
              <a:t>logging</a:t>
            </a:r>
            <a:r>
              <a:rPr lang="en-US" sz="1800" dirty="0"/>
              <a:t>, </a:t>
            </a:r>
            <a:r>
              <a:rPr lang="en-US" sz="1800" b="1" dirty="0"/>
              <a:t>threading</a:t>
            </a:r>
            <a:r>
              <a:rPr lang="en-US" sz="1800" dirty="0"/>
              <a:t>, and </a:t>
            </a:r>
            <a:r>
              <a:rPr lang="en-US" sz="1800" b="1" dirty="0"/>
              <a:t>Queue</a:t>
            </a:r>
            <a:r>
              <a:rPr lang="en-US" sz="1800" dirty="0"/>
              <a:t> modules. </a:t>
            </a:r>
            <a:endParaRPr lang="hu-HU" sz="1800" dirty="0"/>
          </a:p>
          <a:p>
            <a:r>
              <a:rPr lang="en-US" sz="1800" dirty="0"/>
              <a:t> A </a:t>
            </a:r>
            <a:r>
              <a:rPr lang="en-US" sz="1800" b="1" dirty="0"/>
              <a:t>dictionary</a:t>
            </a:r>
            <a:r>
              <a:rPr lang="en-US" sz="1800" dirty="0"/>
              <a:t>, which</a:t>
            </a:r>
            <a:r>
              <a:rPr lang="hu-HU" sz="1800" dirty="0"/>
              <a:t> </a:t>
            </a:r>
            <a:r>
              <a:rPr lang="en-US" sz="1800" dirty="0"/>
              <a:t>we will call </a:t>
            </a:r>
            <a:r>
              <a:rPr lang="en-US" sz="1800" b="1" dirty="0" err="1"/>
              <a:t>fibo_dict</a:t>
            </a:r>
            <a:r>
              <a:rPr lang="en-US" sz="1800" dirty="0"/>
              <a:t>, will store each integer (provided as an input) as a key, and</a:t>
            </a:r>
            <a:r>
              <a:rPr lang="hu-HU" sz="1800" dirty="0"/>
              <a:t> </a:t>
            </a:r>
            <a:r>
              <a:rPr lang="en-US" sz="1800" dirty="0"/>
              <a:t>its respective key values will be the Fibonacci series values calculated.</a:t>
            </a:r>
            <a:endParaRPr lang="hu-HU" sz="1800" dirty="0"/>
          </a:p>
          <a:p>
            <a:r>
              <a:rPr lang="en-US" sz="1800" b="1" dirty="0"/>
              <a:t>Queue</a:t>
            </a:r>
            <a:r>
              <a:rPr lang="en-US" sz="1800" dirty="0"/>
              <a:t> module present in the queue module, which will be the container</a:t>
            </a:r>
            <a:r>
              <a:rPr lang="hu-HU" sz="1800" dirty="0"/>
              <a:t> </a:t>
            </a:r>
            <a:r>
              <a:rPr lang="en-US" sz="1800" dirty="0"/>
              <a:t>of our shared data among threads that calculate the Fibonacci series and the thread</a:t>
            </a:r>
            <a:r>
              <a:rPr lang="hu-HU" sz="1800" dirty="0"/>
              <a:t> </a:t>
            </a:r>
            <a:r>
              <a:rPr lang="en-US" sz="1800" dirty="0"/>
              <a:t>that inserts elements in the Queue object</a:t>
            </a:r>
            <a:r>
              <a:rPr lang="hu-HU" sz="1800" dirty="0"/>
              <a:t> </a:t>
            </a:r>
            <a:r>
              <a:rPr lang="en-US" sz="1800" dirty="0"/>
              <a:t>as </a:t>
            </a:r>
            <a:r>
              <a:rPr lang="en-US" sz="1800" b="1" dirty="0" err="1"/>
              <a:t>shared_queue</a:t>
            </a:r>
            <a:r>
              <a:rPr lang="en-US" sz="1800" dirty="0"/>
              <a:t>.</a:t>
            </a:r>
          </a:p>
          <a:p>
            <a:r>
              <a:rPr lang="en-US" sz="1800" dirty="0"/>
              <a:t>Python </a:t>
            </a:r>
            <a:r>
              <a:rPr lang="en-US" sz="1800" b="1" dirty="0"/>
              <a:t>list</a:t>
            </a:r>
            <a:r>
              <a:rPr lang="en-US" sz="1800" dirty="0"/>
              <a:t> object with four elements</a:t>
            </a:r>
            <a:r>
              <a:rPr lang="hu-HU" sz="1800" dirty="0"/>
              <a:t> </a:t>
            </a:r>
            <a:r>
              <a:rPr lang="en-US" sz="1800" dirty="0"/>
              <a:t>that simulates the set of values received by the program.</a:t>
            </a:r>
            <a:endParaRPr lang="hu-HU" sz="1800" dirty="0"/>
          </a:p>
          <a:p>
            <a:r>
              <a:rPr lang="hu-HU" sz="1800" dirty="0"/>
              <a:t>D</a:t>
            </a:r>
            <a:r>
              <a:rPr lang="en-US" sz="1800" dirty="0" err="1"/>
              <a:t>efine</a:t>
            </a:r>
            <a:r>
              <a:rPr lang="en-US" sz="1800" dirty="0"/>
              <a:t> an object from the threading module</a:t>
            </a:r>
            <a:r>
              <a:rPr lang="hu-HU" sz="1800" dirty="0"/>
              <a:t> </a:t>
            </a:r>
            <a:r>
              <a:rPr lang="en-US" sz="1800" dirty="0"/>
              <a:t>called </a:t>
            </a:r>
            <a:r>
              <a:rPr lang="en-US" sz="1800" b="1" dirty="0"/>
              <a:t>Condition</a:t>
            </a:r>
            <a:r>
              <a:rPr lang="en-US" sz="1800" dirty="0"/>
              <a:t>. This object aims to synchronize the access to resources according</a:t>
            </a:r>
            <a:r>
              <a:rPr lang="hu-HU" sz="1800" dirty="0"/>
              <a:t> </a:t>
            </a:r>
            <a:r>
              <a:rPr lang="en-US" sz="1800" dirty="0"/>
              <a:t>to a specific condition.</a:t>
            </a:r>
            <a:endParaRPr lang="hu-HU" sz="1800" dirty="0"/>
          </a:p>
          <a:p>
            <a:r>
              <a:rPr lang="en-US" sz="1800" dirty="0"/>
              <a:t>The next piece of code is a definition of the function to be executed by several</a:t>
            </a:r>
            <a:r>
              <a:rPr lang="hu-HU" sz="1800" dirty="0"/>
              <a:t> </a:t>
            </a:r>
            <a:r>
              <a:rPr lang="en-US" sz="1800" dirty="0"/>
              <a:t>threads. We will call it </a:t>
            </a:r>
            <a:r>
              <a:rPr lang="en-US" sz="1800" b="1" dirty="0" err="1"/>
              <a:t>fibonacci_task</a:t>
            </a:r>
            <a:r>
              <a:rPr lang="en-US" sz="1800" dirty="0"/>
              <a:t>. The </a:t>
            </a:r>
            <a:r>
              <a:rPr lang="en-US" sz="1800" dirty="0" err="1"/>
              <a:t>fibonacci_task</a:t>
            </a:r>
            <a:r>
              <a:rPr lang="en-US" sz="1800" dirty="0"/>
              <a:t> function receives</a:t>
            </a:r>
            <a:r>
              <a:rPr lang="hu-HU" sz="1800" dirty="0"/>
              <a:t> </a:t>
            </a:r>
            <a:r>
              <a:rPr lang="en-US" sz="1800" dirty="0"/>
              <a:t>the condition object as an argument that will control the </a:t>
            </a:r>
            <a:r>
              <a:rPr lang="en-US" sz="1800" b="1" dirty="0" err="1"/>
              <a:t>fibonacci_task</a:t>
            </a:r>
            <a:r>
              <a:rPr lang="en-US" sz="1800" dirty="0"/>
              <a:t> access</a:t>
            </a:r>
            <a:r>
              <a:rPr lang="hu-HU" sz="1800" dirty="0"/>
              <a:t> </a:t>
            </a:r>
            <a:r>
              <a:rPr lang="en-US" sz="1800" dirty="0"/>
              <a:t>to </a:t>
            </a:r>
            <a:r>
              <a:rPr lang="en-US" sz="1800" b="1" dirty="0" err="1"/>
              <a:t>shared_queue</a:t>
            </a:r>
            <a:endParaRPr lang="hu-HU" sz="1800" b="1" dirty="0"/>
          </a:p>
          <a:p>
            <a:r>
              <a:rPr lang="en-US" sz="1800" dirty="0"/>
              <a:t>The second function that we defined is the </a:t>
            </a:r>
            <a:r>
              <a:rPr lang="en-US" sz="1800" b="1" dirty="0" err="1"/>
              <a:t>queue_task</a:t>
            </a:r>
            <a:r>
              <a:rPr lang="en-US" sz="1800" dirty="0"/>
              <a:t> function that will be</a:t>
            </a:r>
            <a:r>
              <a:rPr lang="hu-HU" sz="1800" dirty="0"/>
              <a:t> </a:t>
            </a:r>
            <a:r>
              <a:rPr lang="en-US" sz="1800" dirty="0"/>
              <a:t>executed by the thread responsible for populating </a:t>
            </a:r>
            <a:r>
              <a:rPr lang="en-US" sz="1800" b="1" dirty="0" err="1"/>
              <a:t>shared_queue</a:t>
            </a:r>
            <a:r>
              <a:rPr lang="en-US" sz="1800" dirty="0"/>
              <a:t> with elements to</a:t>
            </a:r>
            <a:r>
              <a:rPr lang="hu-HU" sz="1800" dirty="0"/>
              <a:t> </a:t>
            </a:r>
            <a:r>
              <a:rPr lang="en-US" sz="1800" dirty="0"/>
              <a:t>be processed</a:t>
            </a:r>
            <a:r>
              <a:rPr lang="en-US" sz="1800" b="1" dirty="0"/>
              <a:t>.</a:t>
            </a:r>
            <a:endParaRPr lang="hu-HU" sz="1800" b="1" dirty="0"/>
          </a:p>
          <a:p>
            <a:r>
              <a:rPr lang="hu-HU" sz="1800" dirty="0"/>
              <a:t>T</a:t>
            </a:r>
            <a:r>
              <a:rPr lang="en-US" sz="1800" dirty="0"/>
              <a:t>he next piece of code, we created a set of four threads that will wait for the</a:t>
            </a:r>
            <a:r>
              <a:rPr lang="hu-HU" sz="1800" dirty="0"/>
              <a:t> </a:t>
            </a:r>
            <a:r>
              <a:rPr lang="en-US" sz="1800" dirty="0"/>
              <a:t>preparing condition from </a:t>
            </a:r>
            <a:r>
              <a:rPr lang="en-US" sz="1800" b="1" dirty="0"/>
              <a:t>shared_queue</a:t>
            </a:r>
            <a:r>
              <a:rPr lang="hu-HU" sz="1800" b="1" dirty="0"/>
              <a:t> </a:t>
            </a:r>
            <a:r>
              <a:rPr lang="hu-HU" sz="1800" dirty="0"/>
              <a:t>to calculate the Fibonacci series</a:t>
            </a:r>
          </a:p>
        </p:txBody>
      </p:sp>
    </p:spTree>
    <p:extLst>
      <p:ext uri="{BB962C8B-B14F-4D97-AF65-F5344CB8AC3E}">
        <p14:creationId xmlns:p14="http://schemas.microsoft.com/office/powerpoint/2010/main" val="355449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Crawling the Web using the </a:t>
            </a:r>
            <a:r>
              <a:rPr lang="en-US" sz="2800" b="1" dirty="0" err="1"/>
              <a:t>concurrent.futures</a:t>
            </a:r>
            <a:r>
              <a:rPr lang="en-US" sz="2800" b="1" dirty="0"/>
              <a:t> module</a:t>
            </a:r>
            <a:endParaRPr lang="hu-HU" sz="1800" dirty="0"/>
          </a:p>
          <a:p>
            <a:r>
              <a:rPr lang="hu-HU" sz="1800" dirty="0"/>
              <a:t>I</a:t>
            </a:r>
            <a:r>
              <a:rPr lang="en-US" sz="1800" dirty="0" err="1"/>
              <a:t>mplementing</a:t>
            </a:r>
            <a:r>
              <a:rPr lang="en-US" sz="1800" dirty="0"/>
              <a:t> the </a:t>
            </a:r>
            <a:r>
              <a:rPr lang="en-US" sz="1800" b="1" dirty="0"/>
              <a:t>parallel</a:t>
            </a:r>
            <a:r>
              <a:rPr lang="hu-HU" sz="1800" b="1" dirty="0"/>
              <a:t> </a:t>
            </a:r>
            <a:r>
              <a:rPr lang="en-US" sz="1800" b="1" dirty="0"/>
              <a:t>Web crawler</a:t>
            </a:r>
            <a:r>
              <a:rPr lang="en-US" sz="1800" dirty="0"/>
              <a:t>. </a:t>
            </a:r>
            <a:endParaRPr lang="hu-HU" sz="1800" dirty="0"/>
          </a:p>
          <a:p>
            <a:r>
              <a:rPr lang="en-US" sz="1800" b="1" dirty="0" err="1"/>
              <a:t>ThreadPoolExecutor</a:t>
            </a:r>
            <a:r>
              <a:rPr lang="en-US" sz="1800" dirty="0"/>
              <a:t>, which is featured in the </a:t>
            </a:r>
            <a:r>
              <a:rPr lang="en-US" sz="1800" b="1" dirty="0" err="1"/>
              <a:t>concurrent.futures</a:t>
            </a:r>
            <a:r>
              <a:rPr lang="en-US" sz="1800" dirty="0"/>
              <a:t> module.</a:t>
            </a:r>
            <a:endParaRPr lang="hu-HU" sz="1800" dirty="0"/>
          </a:p>
          <a:p>
            <a:r>
              <a:rPr lang="en-US" sz="1800" dirty="0"/>
              <a:t> In the</a:t>
            </a:r>
            <a:r>
              <a:rPr lang="hu-HU" sz="1800" dirty="0"/>
              <a:t> </a:t>
            </a:r>
            <a:r>
              <a:rPr lang="en-US" sz="1800" dirty="0"/>
              <a:t>previous example, in which we analyzed </a:t>
            </a:r>
            <a:r>
              <a:rPr lang="en-US" sz="1800" b="1" dirty="0"/>
              <a:t>parallel_fibonacci</a:t>
            </a:r>
            <a:r>
              <a:rPr lang="en-US" sz="1800" dirty="0"/>
              <a:t>.</a:t>
            </a:r>
            <a:r>
              <a:rPr lang="en-US" sz="1800" b="1" dirty="0"/>
              <a:t>py</a:t>
            </a:r>
            <a:r>
              <a:rPr lang="en-US" sz="1800" dirty="0"/>
              <a:t>, quite primitive</a:t>
            </a:r>
            <a:r>
              <a:rPr lang="hu-HU" sz="1800" dirty="0"/>
              <a:t> </a:t>
            </a:r>
            <a:r>
              <a:rPr lang="en-US" sz="1800" dirty="0"/>
              <a:t>forms of threads were used. Also, at a specific moment, we had to create and initialize</a:t>
            </a:r>
            <a:r>
              <a:rPr lang="hu-HU" sz="1800" dirty="0"/>
              <a:t> </a:t>
            </a:r>
            <a:r>
              <a:rPr lang="en-US" sz="1800" dirty="0"/>
              <a:t>more than one thread manually.</a:t>
            </a:r>
            <a:endParaRPr lang="hu-HU" sz="1800" dirty="0"/>
          </a:p>
          <a:p>
            <a:r>
              <a:rPr lang="en-US" sz="1800" dirty="0"/>
              <a:t> In larger programs, it is very difficult to manage this</a:t>
            </a:r>
            <a:r>
              <a:rPr lang="hu-HU" sz="1800" dirty="0"/>
              <a:t> </a:t>
            </a:r>
            <a:r>
              <a:rPr lang="en-US" sz="1800" dirty="0"/>
              <a:t>kind of situation. In such case, there are mechanisms that allow a </a:t>
            </a:r>
            <a:r>
              <a:rPr lang="hu-HU" sz="1800" b="1" dirty="0"/>
              <a:t>T</a:t>
            </a:r>
            <a:r>
              <a:rPr lang="en-US" sz="1800" b="1" dirty="0" err="1"/>
              <a:t>hread</a:t>
            </a:r>
            <a:r>
              <a:rPr lang="en-US" sz="1800" dirty="0"/>
              <a:t> </a:t>
            </a:r>
            <a:r>
              <a:rPr lang="en-US" sz="1800" b="1" dirty="0"/>
              <a:t>pool</a:t>
            </a:r>
            <a:r>
              <a:rPr lang="en-US" sz="1800" dirty="0"/>
              <a:t>.</a:t>
            </a:r>
            <a:endParaRPr lang="hu-HU" sz="1800" dirty="0"/>
          </a:p>
          <a:p>
            <a:r>
              <a:rPr lang="hu-HU" sz="1800" dirty="0"/>
              <a:t>W</a:t>
            </a:r>
            <a:r>
              <a:rPr lang="en-US" sz="1800" dirty="0"/>
              <a:t>e have populated a synchronized queue so that it simulates</a:t>
            </a:r>
            <a:r>
              <a:rPr lang="hu-HU" sz="1800" dirty="0"/>
              <a:t> </a:t>
            </a:r>
            <a:r>
              <a:rPr lang="en-US" sz="1800" dirty="0"/>
              <a:t>certain input data. Then, we will declare a dictionary instance, which we will call</a:t>
            </a:r>
            <a:r>
              <a:rPr lang="hu-HU" sz="1800" dirty="0"/>
              <a:t> </a:t>
            </a:r>
            <a:r>
              <a:rPr lang="en-US" sz="1800" b="1" dirty="0" err="1"/>
              <a:t>result_dict</a:t>
            </a:r>
            <a:r>
              <a:rPr lang="en-US" sz="1800" dirty="0"/>
              <a:t>. In this, we will correlate the URLs and their respective links as a list</a:t>
            </a:r>
            <a:r>
              <a:rPr lang="hu-HU" sz="1800" dirty="0"/>
              <a:t> </a:t>
            </a:r>
            <a:r>
              <a:rPr lang="en-US" sz="1800" dirty="0"/>
              <a:t>structure.</a:t>
            </a:r>
            <a:endParaRPr lang="hu-HU" sz="1800" dirty="0"/>
          </a:p>
          <a:p>
            <a:r>
              <a:rPr lang="en-US" sz="1800" dirty="0"/>
              <a:t>In the following piece of code, a function called </a:t>
            </a:r>
            <a:r>
              <a:rPr lang="en-US" sz="1800" b="1" dirty="0" err="1"/>
              <a:t>group_urls_task</a:t>
            </a:r>
            <a:r>
              <a:rPr lang="en-US" sz="1800" dirty="0"/>
              <a:t> is defined to</a:t>
            </a:r>
            <a:r>
              <a:rPr lang="hu-HU" sz="1800" dirty="0"/>
              <a:t> </a:t>
            </a:r>
            <a:r>
              <a:rPr lang="en-US" sz="1800" dirty="0"/>
              <a:t>extract URLs from the synchronized queue to populate </a:t>
            </a:r>
            <a:r>
              <a:rPr lang="en-US" sz="1800" b="1" dirty="0" err="1"/>
              <a:t>result_dict</a:t>
            </a:r>
            <a:r>
              <a:rPr lang="en-US" sz="1800" dirty="0"/>
              <a:t>.</a:t>
            </a:r>
            <a:endParaRPr lang="hu-HU" sz="1800" dirty="0"/>
          </a:p>
          <a:p>
            <a:r>
              <a:rPr lang="en-US" sz="1800" dirty="0"/>
              <a:t>Now, we have the task that is responsible for accomplishing the crawling stage</a:t>
            </a:r>
            <a:r>
              <a:rPr lang="hu-HU" sz="1800" dirty="0"/>
              <a:t> </a:t>
            </a:r>
            <a:r>
              <a:rPr lang="en-US" sz="1800" dirty="0"/>
              <a:t>for each URL sent as an argument for the </a:t>
            </a:r>
            <a:r>
              <a:rPr lang="en-US" sz="1800" b="1" dirty="0" err="1"/>
              <a:t>crawl_task</a:t>
            </a:r>
            <a:r>
              <a:rPr lang="en-US" sz="1800" dirty="0"/>
              <a:t> function. Basically, the crawling</a:t>
            </a:r>
            <a:r>
              <a:rPr lang="hu-HU" sz="1800" dirty="0"/>
              <a:t> </a:t>
            </a:r>
            <a:r>
              <a:rPr lang="en-US" sz="1800" dirty="0"/>
              <a:t>stage is completed by obtaining all the links inside the page pointed by URL received.</a:t>
            </a:r>
            <a:endParaRPr lang="hu-HU" sz="1800" dirty="0"/>
          </a:p>
        </p:txBody>
      </p:sp>
    </p:spTree>
    <p:extLst>
      <p:ext uri="{BB962C8B-B14F-4D97-AF65-F5344CB8AC3E}">
        <p14:creationId xmlns:p14="http://schemas.microsoft.com/office/powerpoint/2010/main" val="126181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Multiprocessing and </a:t>
            </a:r>
            <a:r>
              <a:rPr lang="en-US" dirty="0" err="1"/>
              <a:t>ProcessPoolExecutor</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C</a:t>
            </a:r>
            <a:r>
              <a:rPr lang="en-US" sz="2800" b="1" dirty="0" err="1"/>
              <a:t>oncept</a:t>
            </a:r>
            <a:r>
              <a:rPr lang="en-US" sz="2800" b="1" dirty="0"/>
              <a:t> of a process</a:t>
            </a:r>
            <a:endParaRPr lang="hu-HU" sz="2800" b="1" dirty="0"/>
          </a:p>
          <a:p>
            <a:pPr marL="0" indent="0">
              <a:buNone/>
            </a:pPr>
            <a:r>
              <a:rPr lang="hu-HU" sz="1800" dirty="0"/>
              <a:t>P</a:t>
            </a:r>
            <a:r>
              <a:rPr lang="en-US" sz="1800" dirty="0" err="1"/>
              <a:t>rocesses</a:t>
            </a:r>
            <a:r>
              <a:rPr lang="en-US" sz="1800" dirty="0"/>
              <a:t> in operating systems as containers for programs in</a:t>
            </a:r>
            <a:r>
              <a:rPr lang="hu-HU" sz="1800" dirty="0"/>
              <a:t> </a:t>
            </a:r>
            <a:r>
              <a:rPr lang="en-US" sz="1800" dirty="0"/>
              <a:t>execution and their resources. All that is referring to a program in execution can be</a:t>
            </a:r>
            <a:r>
              <a:rPr lang="hu-HU" sz="1800" dirty="0"/>
              <a:t> </a:t>
            </a:r>
            <a:r>
              <a:rPr lang="en-US" sz="1800" dirty="0"/>
              <a:t>managed by means of the process it represents—its data area, its child processes,</a:t>
            </a:r>
            <a:r>
              <a:rPr lang="hu-HU" sz="1800" dirty="0"/>
              <a:t> </a:t>
            </a:r>
            <a:r>
              <a:rPr lang="en-US" sz="1800" dirty="0"/>
              <a:t>its </a:t>
            </a:r>
            <a:r>
              <a:rPr lang="en-US" sz="1800" dirty="0" err="1"/>
              <a:t>estats</a:t>
            </a:r>
            <a:r>
              <a:rPr lang="en-US" sz="1800" dirty="0"/>
              <a:t>, as well as its communication with other processes.</a:t>
            </a:r>
            <a:endParaRPr lang="hu-HU" sz="1800" dirty="0"/>
          </a:p>
          <a:p>
            <a:pPr marL="0" indent="0">
              <a:buNone/>
            </a:pPr>
            <a:endParaRPr lang="hu-HU" sz="1800" dirty="0"/>
          </a:p>
          <a:p>
            <a:pPr marL="0" indent="0">
              <a:buNone/>
            </a:pPr>
            <a:endParaRPr lang="hu-HU" sz="1800" dirty="0"/>
          </a:p>
          <a:p>
            <a:pPr marL="0" indent="0">
              <a:buNone/>
            </a:pPr>
            <a:r>
              <a:rPr lang="hu-HU" sz="2800" b="1" dirty="0"/>
              <a:t>Understanding the Process model</a:t>
            </a:r>
          </a:p>
          <a:p>
            <a:pPr marL="0" indent="0">
              <a:buNone/>
            </a:pPr>
            <a:r>
              <a:rPr lang="en-US" sz="1800" dirty="0"/>
              <a:t>Processes have associated information and resources that allow their manipulation</a:t>
            </a:r>
            <a:r>
              <a:rPr lang="hu-HU" sz="1800" dirty="0"/>
              <a:t> </a:t>
            </a:r>
            <a:r>
              <a:rPr lang="en-US" sz="1800" dirty="0"/>
              <a:t>and control. The operating system has a structure called the Process Control Block</a:t>
            </a:r>
            <a:r>
              <a:rPr lang="hu-HU" sz="1800" dirty="0"/>
              <a:t> </a:t>
            </a:r>
            <a:r>
              <a:rPr lang="en-US" sz="1800" dirty="0"/>
              <a:t>(PCB), which stores information referring to processes.</a:t>
            </a:r>
            <a:endParaRPr lang="hu-HU" sz="1800" dirty="0"/>
          </a:p>
          <a:p>
            <a:pPr marL="0" indent="0">
              <a:buNone/>
            </a:pPr>
            <a:endParaRPr lang="hu-HU" sz="1800" dirty="0"/>
          </a:p>
          <a:p>
            <a:pPr marL="0" indent="0">
              <a:buNone/>
            </a:pPr>
            <a:r>
              <a:rPr lang="hu-HU" sz="1800" dirty="0"/>
              <a:t>Process ID, Program counter, I/O information, Memory allocation, CPU scheduling, Priority, Current state, CPU registry</a:t>
            </a:r>
          </a:p>
        </p:txBody>
      </p:sp>
    </p:spTree>
    <p:extLst>
      <p:ext uri="{BB962C8B-B14F-4D97-AF65-F5344CB8AC3E}">
        <p14:creationId xmlns:p14="http://schemas.microsoft.com/office/powerpoint/2010/main" val="55974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Multiprocessing and </a:t>
            </a:r>
            <a:r>
              <a:rPr lang="en-US" dirty="0" err="1"/>
              <a:t>ProcessPoolExecutor</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Defining the states of a process</a:t>
            </a:r>
            <a:endParaRPr lang="hu-HU" sz="2800" b="1" dirty="0"/>
          </a:p>
          <a:p>
            <a:pPr marL="0" indent="0">
              <a:buNone/>
            </a:pPr>
            <a:r>
              <a:rPr lang="en-US" sz="1800" dirty="0"/>
              <a:t>Processes possess three states that cross their life cycle; they are as follows:</a:t>
            </a:r>
          </a:p>
          <a:p>
            <a:pPr marL="0" indent="0">
              <a:buNone/>
            </a:pPr>
            <a:r>
              <a:rPr lang="en-US" sz="1800" dirty="0"/>
              <a:t>• Running: The process is making use of the CPU</a:t>
            </a:r>
          </a:p>
          <a:p>
            <a:pPr marL="0" indent="0">
              <a:buNone/>
            </a:pPr>
            <a:r>
              <a:rPr lang="en-US" sz="1800" dirty="0"/>
              <a:t>• Ready: The process that was waiting in the processes queue is now ready</a:t>
            </a:r>
            <a:r>
              <a:rPr lang="hu-HU" sz="1800" dirty="0"/>
              <a:t> </a:t>
            </a:r>
            <a:r>
              <a:rPr lang="en-US" sz="1800" dirty="0"/>
              <a:t>to use the CPU</a:t>
            </a:r>
          </a:p>
          <a:p>
            <a:pPr marL="0" indent="0">
              <a:buNone/>
            </a:pPr>
            <a:r>
              <a:rPr lang="en-US" sz="1800" dirty="0"/>
              <a:t>• Waiting: The process is waiting for some I/O operation related to the task</a:t>
            </a:r>
            <a:r>
              <a:rPr lang="hu-HU" sz="1800" dirty="0"/>
              <a:t> </a:t>
            </a:r>
            <a:r>
              <a:rPr lang="en-US" sz="1800" dirty="0"/>
              <a:t>it was executing.</a:t>
            </a:r>
            <a:endParaRPr lang="hu-HU" sz="1800" dirty="0"/>
          </a:p>
          <a:p>
            <a:pPr marL="0" indent="0">
              <a:buNone/>
            </a:pPr>
            <a:endParaRPr lang="hu-HU" sz="1800" dirty="0"/>
          </a:p>
          <a:p>
            <a:pPr marL="0" indent="0">
              <a:buNone/>
            </a:pPr>
            <a:endParaRPr lang="hu-HU" sz="2800" b="1" dirty="0"/>
          </a:p>
          <a:p>
            <a:pPr marL="0" indent="0">
              <a:buNone/>
            </a:pPr>
            <a:r>
              <a:rPr lang="hu-HU" sz="2800" b="1" dirty="0"/>
              <a:t>Implementing multiprocessing communication</a:t>
            </a:r>
            <a:endParaRPr lang="hu-HU" sz="1800" dirty="0"/>
          </a:p>
          <a:p>
            <a:pPr marL="0" indent="0">
              <a:buNone/>
            </a:pPr>
            <a:r>
              <a:rPr lang="en-US" sz="1800" dirty="0"/>
              <a:t>The multiprocessing module allows two ways of communication among processes,</a:t>
            </a:r>
            <a:r>
              <a:rPr lang="hu-HU" sz="1800" dirty="0"/>
              <a:t> </a:t>
            </a:r>
            <a:r>
              <a:rPr lang="en-US" sz="1800" dirty="0"/>
              <a:t>both based on the message passing paradigm. </a:t>
            </a:r>
            <a:r>
              <a:rPr lang="hu-HU" sz="1800" dirty="0"/>
              <a:t>It</a:t>
            </a:r>
            <a:r>
              <a:rPr lang="en-US" sz="1800" dirty="0"/>
              <a:t> is based on the lack of synchronizing mechanisms as copies</a:t>
            </a:r>
            <a:r>
              <a:rPr lang="hu-HU" sz="1800" dirty="0"/>
              <a:t> </a:t>
            </a:r>
            <a:r>
              <a:rPr lang="en-US" sz="1800" dirty="0"/>
              <a:t>of data are exchanged among processes.</a:t>
            </a:r>
            <a:endParaRPr lang="hu-HU" sz="1800" dirty="0"/>
          </a:p>
        </p:txBody>
      </p:sp>
    </p:spTree>
    <p:extLst>
      <p:ext uri="{BB962C8B-B14F-4D97-AF65-F5344CB8AC3E}">
        <p14:creationId xmlns:p14="http://schemas.microsoft.com/office/powerpoint/2010/main" val="282510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Multiprocessing and </a:t>
            </a:r>
            <a:r>
              <a:rPr lang="en-US" dirty="0" err="1"/>
              <a:t>ProcessPoolExecutor</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Using </a:t>
            </a:r>
            <a:r>
              <a:rPr lang="en-US" sz="2800" b="1" dirty="0" err="1"/>
              <a:t>multiprocessing.Pipe</a:t>
            </a:r>
            <a:endParaRPr lang="hu-HU" sz="2800" b="1" dirty="0"/>
          </a:p>
          <a:p>
            <a:pPr marL="0" indent="0">
              <a:buNone/>
            </a:pPr>
            <a:r>
              <a:rPr lang="en-US" sz="1800" dirty="0"/>
              <a:t>A pipe consists of a mechanism that establishes communication between two endpoints</a:t>
            </a:r>
            <a:r>
              <a:rPr lang="hu-HU" sz="1800" dirty="0"/>
              <a:t> </a:t>
            </a:r>
            <a:r>
              <a:rPr lang="en-US" sz="1800" dirty="0"/>
              <a:t>(two processes in communication). It is a way to create a channel to exchange</a:t>
            </a:r>
            <a:r>
              <a:rPr lang="hu-HU" sz="1800" dirty="0"/>
              <a:t> </a:t>
            </a:r>
            <a:r>
              <a:rPr lang="en-US" sz="1800" dirty="0"/>
              <a:t>messages among processes.</a:t>
            </a:r>
            <a:endParaRPr lang="hu-HU" sz="1800" dirty="0"/>
          </a:p>
          <a:p>
            <a:pPr marL="0" indent="0">
              <a:buNone/>
            </a:pPr>
            <a:endParaRPr lang="hu-HU" sz="2800" b="1" dirty="0"/>
          </a:p>
          <a:p>
            <a:pPr marL="0" indent="0">
              <a:buNone/>
            </a:pPr>
            <a:r>
              <a:rPr lang="hu-HU" sz="2800" b="1" dirty="0"/>
              <a:t>Using multiprocessing.Queue</a:t>
            </a:r>
          </a:p>
          <a:p>
            <a:pPr marL="0" indent="0">
              <a:buNone/>
            </a:pPr>
            <a:r>
              <a:rPr lang="en-US" sz="1800" dirty="0"/>
              <a:t>we analyzed the concept of a pipe to establish communication</a:t>
            </a:r>
            <a:r>
              <a:rPr lang="hu-HU" sz="1800" dirty="0"/>
              <a:t> </a:t>
            </a:r>
            <a:r>
              <a:rPr lang="en-US" sz="1800" dirty="0"/>
              <a:t>among processes by creating a communication </a:t>
            </a:r>
            <a:r>
              <a:rPr lang="hu-HU" sz="1800" dirty="0"/>
              <a:t>channel</a:t>
            </a:r>
            <a:r>
              <a:rPr lang="en-US" sz="1800" dirty="0"/>
              <a:t>. Now,</a:t>
            </a:r>
            <a:r>
              <a:rPr lang="hu-HU" sz="1800" dirty="0"/>
              <a:t> </a:t>
            </a:r>
            <a:r>
              <a:rPr lang="en-US" sz="1800" dirty="0"/>
              <a:t>analyzing</a:t>
            </a:r>
            <a:r>
              <a:rPr lang="hu-HU" sz="1800" dirty="0"/>
              <a:t> </a:t>
            </a:r>
            <a:r>
              <a:rPr lang="en-US" sz="1800" dirty="0"/>
              <a:t>t</a:t>
            </a:r>
            <a:r>
              <a:rPr lang="hu-HU" sz="1800" dirty="0"/>
              <a:t>he</a:t>
            </a:r>
            <a:r>
              <a:rPr lang="en-US" sz="1800" dirty="0"/>
              <a:t> effectively establish this communication, making use of the Queue object,</a:t>
            </a:r>
            <a:r>
              <a:rPr lang="hu-HU" sz="1800" dirty="0"/>
              <a:t> </a:t>
            </a:r>
            <a:r>
              <a:rPr lang="en-US" sz="1800" dirty="0"/>
              <a:t>which is implemented in the </a:t>
            </a:r>
            <a:r>
              <a:rPr lang="en-US" sz="1800" b="1" dirty="0"/>
              <a:t>multiprocessing</a:t>
            </a:r>
            <a:r>
              <a:rPr lang="en-US" sz="1800" dirty="0"/>
              <a:t> module</a:t>
            </a:r>
            <a:r>
              <a:rPr lang="hu-HU" sz="1800" dirty="0"/>
              <a:t>. </a:t>
            </a:r>
            <a:r>
              <a:rPr lang="en-US" sz="1800" dirty="0"/>
              <a:t>The available interfaces</a:t>
            </a:r>
            <a:r>
              <a:rPr lang="hu-HU" sz="1800" dirty="0"/>
              <a:t> </a:t>
            </a:r>
            <a:r>
              <a:rPr lang="en-US" sz="1800" dirty="0"/>
              <a:t>for </a:t>
            </a:r>
            <a:r>
              <a:rPr lang="en-US" sz="1800" b="1" dirty="0" err="1"/>
              <a:t>multiprocessing</a:t>
            </a:r>
            <a:r>
              <a:rPr lang="en-US" sz="1800" dirty="0" err="1"/>
              <a:t>.</a:t>
            </a:r>
            <a:r>
              <a:rPr lang="en-US" sz="1800" b="1" dirty="0" err="1"/>
              <a:t>Queue</a:t>
            </a:r>
            <a:r>
              <a:rPr lang="en-US" sz="1800" dirty="0"/>
              <a:t> are quite similar to </a:t>
            </a:r>
            <a:r>
              <a:rPr lang="en-US" sz="1800" b="1" dirty="0" err="1"/>
              <a:t>queue</a:t>
            </a:r>
            <a:r>
              <a:rPr lang="en-US" sz="1800" dirty="0" err="1"/>
              <a:t>.</a:t>
            </a:r>
            <a:r>
              <a:rPr lang="en-US" sz="1800" b="1" dirty="0" err="1"/>
              <a:t>Queue</a:t>
            </a:r>
            <a:r>
              <a:rPr lang="en-US" sz="1800" dirty="0"/>
              <a:t>.</a:t>
            </a:r>
            <a:r>
              <a:rPr lang="hu-HU" sz="1800" dirty="0"/>
              <a:t> </a:t>
            </a:r>
            <a:r>
              <a:rPr lang="en-US" sz="1800" dirty="0"/>
              <a:t>Both the Pipe and Queue mechanisms make use</a:t>
            </a:r>
            <a:r>
              <a:rPr lang="hu-HU" sz="1800" dirty="0"/>
              <a:t> </a:t>
            </a:r>
            <a:r>
              <a:rPr lang="en-US" sz="1800" dirty="0"/>
              <a:t>of the message passing paradigm, which spares users from the need to use</a:t>
            </a:r>
            <a:r>
              <a:rPr lang="hu-HU" sz="1800" dirty="0"/>
              <a:t> </a:t>
            </a:r>
            <a:r>
              <a:rPr lang="en-US" sz="1800" dirty="0"/>
              <a:t>synchronization mechanisms.</a:t>
            </a:r>
            <a:endParaRPr lang="hu-HU" sz="1800" dirty="0"/>
          </a:p>
        </p:txBody>
      </p:sp>
    </p:spTree>
    <p:extLst>
      <p:ext uri="{BB962C8B-B14F-4D97-AF65-F5344CB8AC3E}">
        <p14:creationId xmlns:p14="http://schemas.microsoft.com/office/powerpoint/2010/main" val="251726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Multiprocessing and </a:t>
            </a:r>
            <a:r>
              <a:rPr lang="en-US" dirty="0" err="1"/>
              <a:t>ProcessPoolExecutor</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C</a:t>
            </a:r>
            <a:r>
              <a:rPr lang="en-US" sz="2800" b="1" dirty="0" err="1"/>
              <a:t>ompute</a:t>
            </a:r>
            <a:r>
              <a:rPr lang="hu-HU" sz="2800" b="1" dirty="0"/>
              <a:t> </a:t>
            </a:r>
            <a:r>
              <a:rPr lang="en-US" sz="2800" b="1" dirty="0"/>
              <a:t>Fibonacci series terms with multiple</a:t>
            </a:r>
            <a:r>
              <a:rPr lang="hu-HU" sz="2800" b="1" dirty="0"/>
              <a:t> </a:t>
            </a:r>
            <a:r>
              <a:rPr lang="en-US" sz="2800" b="1" dirty="0"/>
              <a:t>inputs</a:t>
            </a:r>
            <a:endParaRPr lang="hu-HU" sz="2800" b="1" dirty="0"/>
          </a:p>
          <a:p>
            <a:pPr marL="0" indent="0">
              <a:buNone/>
            </a:pPr>
            <a:r>
              <a:rPr lang="en-US" sz="1800" dirty="0"/>
              <a:t>Let's implement the case study of processing a Fibonacci series for multiple inputs</a:t>
            </a:r>
            <a:r>
              <a:rPr lang="hu-HU" sz="1800" dirty="0"/>
              <a:t> </a:t>
            </a:r>
            <a:r>
              <a:rPr lang="en-US" sz="1800" dirty="0"/>
              <a:t>using the processes approach instead of threads.</a:t>
            </a:r>
            <a:r>
              <a:rPr lang="hu-HU" sz="1800" dirty="0"/>
              <a:t> </a:t>
            </a:r>
            <a:r>
              <a:rPr lang="en-US" sz="1800" dirty="0"/>
              <a:t>The multiprocessing_fibonacci.py code makes use of the </a:t>
            </a:r>
            <a:r>
              <a:rPr lang="en-US" sz="1800" b="1" dirty="0"/>
              <a:t>multiprocessing</a:t>
            </a:r>
            <a:r>
              <a:rPr lang="hu-HU" sz="1800" dirty="0"/>
              <a:t> </a:t>
            </a:r>
            <a:r>
              <a:rPr lang="en-US" sz="1800" dirty="0"/>
              <a:t>module, and in order to run, it imports some essential modules</a:t>
            </a:r>
            <a:r>
              <a:rPr lang="hu-HU" sz="1800" dirty="0"/>
              <a:t>.</a:t>
            </a:r>
          </a:p>
          <a:p>
            <a:pPr marL="0" indent="0">
              <a:buNone/>
            </a:pPr>
            <a:endParaRPr lang="hu-HU" sz="1800" dirty="0"/>
          </a:p>
          <a:p>
            <a:pPr marL="0" indent="0">
              <a:buNone/>
            </a:pPr>
            <a:r>
              <a:rPr lang="en-US" sz="2800" b="1" dirty="0"/>
              <a:t>Crawling the Web using</a:t>
            </a:r>
            <a:r>
              <a:rPr lang="hu-HU" sz="2800" b="1" dirty="0"/>
              <a:t> </a:t>
            </a:r>
            <a:r>
              <a:rPr lang="en-US" sz="2800" b="1" dirty="0" err="1"/>
              <a:t>ProcessPoolExecutor</a:t>
            </a:r>
            <a:endParaRPr lang="hu-HU" sz="2800" b="1" dirty="0"/>
          </a:p>
          <a:p>
            <a:pPr marL="0" indent="0">
              <a:buNone/>
            </a:pPr>
            <a:r>
              <a:rPr lang="en-US" sz="1800" dirty="0"/>
              <a:t>Just as the </a:t>
            </a:r>
            <a:r>
              <a:rPr lang="en-US" sz="1800" dirty="0" err="1"/>
              <a:t>concurrent.futures</a:t>
            </a:r>
            <a:r>
              <a:rPr lang="en-US" sz="1800" dirty="0"/>
              <a:t> module offers </a:t>
            </a:r>
            <a:r>
              <a:rPr lang="en-US" sz="1800" dirty="0" err="1"/>
              <a:t>ThreadPoolExecutor</a:t>
            </a:r>
            <a:r>
              <a:rPr lang="en-US" sz="1800" dirty="0"/>
              <a:t>, which facilitates</a:t>
            </a:r>
            <a:r>
              <a:rPr lang="hu-HU" sz="1800" dirty="0"/>
              <a:t> </a:t>
            </a:r>
            <a:r>
              <a:rPr lang="en-US" sz="1800" dirty="0"/>
              <a:t>the creation and manipulation of multiple threads, processes belong to the class of</a:t>
            </a:r>
            <a:r>
              <a:rPr lang="hu-HU" sz="1800" dirty="0"/>
              <a:t> </a:t>
            </a:r>
            <a:r>
              <a:rPr lang="en-US" sz="1800" b="1" dirty="0" err="1"/>
              <a:t>ProcessPoolExecutor</a:t>
            </a:r>
            <a:endParaRPr lang="hu-HU" sz="1800" b="1" dirty="0"/>
          </a:p>
          <a:p>
            <a:pPr marL="0" indent="0">
              <a:buNone/>
            </a:pPr>
            <a:r>
              <a:rPr lang="en-US" sz="1800" dirty="0"/>
              <a:t>Entering the main chunk, we declared an object of the type Manager, which will now</a:t>
            </a:r>
            <a:r>
              <a:rPr lang="hu-HU" sz="1800" dirty="0"/>
              <a:t> </a:t>
            </a:r>
            <a:r>
              <a:rPr lang="en-US" sz="1800" dirty="0"/>
              <a:t>allow the sharing of the queue and not only the dictionary containing the process</a:t>
            </a:r>
            <a:r>
              <a:rPr lang="hu-HU" sz="1800" dirty="0"/>
              <a:t> </a:t>
            </a:r>
            <a:r>
              <a:rPr lang="en-US" sz="1800" dirty="0"/>
              <a:t>result.</a:t>
            </a:r>
            <a:endParaRPr lang="hu-HU" sz="1800" dirty="0"/>
          </a:p>
        </p:txBody>
      </p:sp>
    </p:spTree>
    <p:extLst>
      <p:ext uri="{BB962C8B-B14F-4D97-AF65-F5344CB8AC3E}">
        <p14:creationId xmlns:p14="http://schemas.microsoft.com/office/powerpoint/2010/main" val="222239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989352"/>
            <a:ext cx="10972800" cy="5136814"/>
          </a:xfrm>
        </p:spPr>
        <p:txBody>
          <a:bodyPr/>
          <a:lstStyle/>
          <a:p>
            <a:pPr marL="0" indent="0">
              <a:buNone/>
            </a:pPr>
            <a:endParaRPr lang="hu-HU" dirty="0"/>
          </a:p>
          <a:p>
            <a:r>
              <a:rPr lang="hu-HU" dirty="0"/>
              <a:t>Two Python Modules in Parallel Programming are explained: Threading Module and </a:t>
            </a:r>
            <a:r>
              <a:rPr lang="en-US" dirty="0"/>
              <a:t>Multiprocessing</a:t>
            </a:r>
            <a:r>
              <a:rPr lang="hu-HU" dirty="0"/>
              <a:t> Module</a:t>
            </a:r>
          </a:p>
          <a:p>
            <a:pPr marL="0" indent="0">
              <a:buNone/>
            </a:pPr>
            <a:endParaRPr lang="hu-HU" dirty="0"/>
          </a:p>
          <a:p>
            <a:r>
              <a:rPr lang="hu-HU" b="1" dirty="0"/>
              <a:t>Using the Threading Module: </a:t>
            </a:r>
            <a:r>
              <a:rPr lang="en-US" dirty="0"/>
              <a:t>we have focused on a theoretical notion of the use of threads. We have implemented the examples that had been proposed in the previous chapter, making use of the threading module and </a:t>
            </a:r>
            <a:r>
              <a:rPr lang="en-US" dirty="0" err="1"/>
              <a:t>concurrent.futures</a:t>
            </a:r>
            <a:r>
              <a:rPr lang="en-US" dirty="0"/>
              <a:t>. In this way, we illustrated the module's mechanisms and flexibility.</a:t>
            </a:r>
          </a:p>
          <a:p>
            <a:pPr marL="0" indent="0">
              <a:buNone/>
            </a:pPr>
            <a:endParaRPr lang="hu-HU" dirty="0"/>
          </a:p>
          <a:p>
            <a:r>
              <a:rPr lang="hu-HU" b="1" dirty="0"/>
              <a:t>Using Multiprocessing Module: </a:t>
            </a:r>
            <a:r>
              <a:rPr lang="hu-HU" dirty="0"/>
              <a:t>W</a:t>
            </a:r>
            <a:r>
              <a:rPr lang="en-US" dirty="0"/>
              <a:t>e observed the general concepts about processes and implemented</a:t>
            </a:r>
            <a:r>
              <a:rPr lang="hu-HU" dirty="0"/>
              <a:t> </a:t>
            </a:r>
            <a:r>
              <a:rPr lang="en-US" dirty="0"/>
              <a:t>case studies using the multiple processes approach to compute the Fibonacci series</a:t>
            </a:r>
            <a:r>
              <a:rPr lang="hu-HU" dirty="0"/>
              <a:t> </a:t>
            </a:r>
            <a:r>
              <a:rPr lang="en-US" dirty="0"/>
              <a:t>terms and the Web crawler in a parallel way.</a:t>
            </a:r>
            <a:endParaRPr lang="hu-HU" dirty="0"/>
          </a:p>
          <a:p>
            <a:endParaRPr lang="hu-HU" dirty="0"/>
          </a:p>
          <a:p>
            <a:endParaRPr lang="hu-HU" dirty="0"/>
          </a:p>
          <a:p>
            <a:pPr marL="0" indent="0">
              <a:buNone/>
            </a:pPr>
            <a:endParaRPr lang="en-US" dirty="0"/>
          </a:p>
          <a:p>
            <a:endParaRPr lang="en-US" dirty="0"/>
          </a:p>
          <a:p>
            <a:endParaRPr lang="hu-HU" dirty="0"/>
          </a:p>
        </p:txBody>
      </p:sp>
    </p:spTree>
    <p:extLst>
      <p:ext uri="{BB962C8B-B14F-4D97-AF65-F5344CB8AC3E}">
        <p14:creationId xmlns:p14="http://schemas.microsoft.com/office/powerpoint/2010/main" val="347361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dirty="0"/>
              <a:t>Lecture </a:t>
            </a:r>
            <a:r>
              <a:rPr lang="en-US" b="1" dirty="0"/>
              <a:t>Objectives</a:t>
            </a:r>
          </a:p>
        </p:txBody>
      </p:sp>
      <p:sp>
        <p:nvSpPr>
          <p:cNvPr id="3" name="Content Placeholder 2"/>
          <p:cNvSpPr>
            <a:spLocks noGrp="1"/>
          </p:cNvSpPr>
          <p:nvPr>
            <p:ph idx="1"/>
          </p:nvPr>
        </p:nvSpPr>
        <p:spPr>
          <a:xfrm>
            <a:off x="482990" y="1087595"/>
            <a:ext cx="10972800" cy="4911962"/>
          </a:xfrm>
        </p:spPr>
        <p:txBody>
          <a:bodyPr/>
          <a:lstStyle/>
          <a:p>
            <a:r>
              <a:rPr lang="en-US" sz="2400" dirty="0">
                <a:cs typeface="Times New Roman" pitchFamily="18" charset="0"/>
              </a:rPr>
              <a:t>At the end of this </a:t>
            </a:r>
            <a:r>
              <a:rPr lang="hu-HU" dirty="0">
                <a:cs typeface="Times New Roman" pitchFamily="18" charset="0"/>
              </a:rPr>
              <a:t>lecture</a:t>
            </a:r>
            <a:r>
              <a:rPr lang="en-US" sz="2400" dirty="0">
                <a:cs typeface="Times New Roman" pitchFamily="18" charset="0"/>
              </a:rPr>
              <a:t>, student will be able to </a:t>
            </a:r>
            <a:r>
              <a:rPr lang="hu-HU" sz="2400" dirty="0">
                <a:cs typeface="Times New Roman" pitchFamily="18" charset="0"/>
              </a:rPr>
              <a:t>understand</a:t>
            </a:r>
          </a:p>
          <a:p>
            <a:pPr marL="457200" lvl="1" indent="0">
              <a:buNone/>
            </a:pPr>
            <a:endParaRPr lang="hu-HU" dirty="0"/>
          </a:p>
          <a:p>
            <a:pPr marL="457200" lvl="1" indent="0">
              <a:buNone/>
            </a:pPr>
            <a:endParaRPr lang="hu-HU" dirty="0"/>
          </a:p>
          <a:p>
            <a:pPr lvl="1"/>
            <a:r>
              <a:rPr lang="hu-HU" dirty="0"/>
              <a:t>Python in Parallel Programming</a:t>
            </a:r>
          </a:p>
          <a:p>
            <a:pPr lvl="1"/>
            <a:r>
              <a:rPr lang="en-US" dirty="0"/>
              <a:t>Using the threading Modules</a:t>
            </a:r>
            <a:endParaRPr lang="hu-HU" dirty="0"/>
          </a:p>
          <a:p>
            <a:pPr lvl="1"/>
            <a:r>
              <a:rPr lang="hu-HU" dirty="0"/>
              <a:t>Using Multiprocessing and ProcessPoolExecutor</a:t>
            </a:r>
          </a:p>
          <a:p>
            <a:pPr lvl="1"/>
            <a:endParaRPr lang="hu-HU" dirty="0"/>
          </a:p>
          <a:p>
            <a:pPr lvl="1"/>
            <a:endParaRPr lang="hu-HU" dirty="0"/>
          </a:p>
        </p:txBody>
      </p:sp>
    </p:spTree>
    <p:extLst>
      <p:ext uri="{BB962C8B-B14F-4D97-AF65-F5344CB8AC3E}">
        <p14:creationId xmlns:p14="http://schemas.microsoft.com/office/powerpoint/2010/main" val="25848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dirty="0"/>
              <a:t>Topics</a:t>
            </a:r>
            <a:endParaRPr lang="en-US" b="1" dirty="0"/>
          </a:p>
        </p:txBody>
      </p:sp>
      <p:sp>
        <p:nvSpPr>
          <p:cNvPr id="3" name="Content Placeholder 2"/>
          <p:cNvSpPr>
            <a:spLocks noGrp="1"/>
          </p:cNvSpPr>
          <p:nvPr>
            <p:ph idx="1"/>
          </p:nvPr>
        </p:nvSpPr>
        <p:spPr>
          <a:xfrm>
            <a:off x="609600" y="1109272"/>
            <a:ext cx="10972800" cy="5016893"/>
          </a:xfrm>
        </p:spPr>
        <p:txBody>
          <a:bodyPr/>
          <a:lstStyle/>
          <a:p>
            <a:pPr marL="457200" lvl="1" indent="0">
              <a:buNone/>
            </a:pPr>
            <a:endParaRPr lang="hu-HU" sz="2400" dirty="0"/>
          </a:p>
          <a:p>
            <a:pPr lvl="1"/>
            <a:r>
              <a:rPr lang="hu-HU" sz="2400" dirty="0"/>
              <a:t>Python Modules in Parallel Programming : Introduction</a:t>
            </a:r>
          </a:p>
          <a:p>
            <a:pPr lvl="1"/>
            <a:r>
              <a:rPr lang="hu-HU" sz="2400" dirty="0"/>
              <a:t>Using the threading Modules: Defining Threads, Thread pool, </a:t>
            </a:r>
            <a:r>
              <a:rPr lang="en-US" sz="2400" dirty="0"/>
              <a:t>CPU bound threads, GIL bottleneck and workarounds</a:t>
            </a:r>
            <a:r>
              <a:rPr lang="hu-HU" sz="2400" dirty="0"/>
              <a:t>, advantages and disadvantages, </a:t>
            </a:r>
            <a:r>
              <a:rPr lang="en-US" sz="2400" dirty="0"/>
              <a:t>Understanding different kinds of thread</a:t>
            </a:r>
            <a:r>
              <a:rPr lang="hu-HU" sz="2400" dirty="0"/>
              <a:t>s, </a:t>
            </a:r>
            <a:r>
              <a:rPr lang="en-US" sz="2400" dirty="0"/>
              <a:t>Defining the states of a thread</a:t>
            </a:r>
            <a:r>
              <a:rPr lang="hu-HU" sz="2400" dirty="0"/>
              <a:t>, </a:t>
            </a:r>
            <a:r>
              <a:rPr lang="en-US" sz="2400" dirty="0"/>
              <a:t>Using threading to obtain the Fibonacci</a:t>
            </a:r>
            <a:r>
              <a:rPr lang="hu-HU" sz="2400" dirty="0"/>
              <a:t> </a:t>
            </a:r>
            <a:r>
              <a:rPr lang="en-US" sz="2400" dirty="0"/>
              <a:t>series term with multiple inputs</a:t>
            </a:r>
            <a:r>
              <a:rPr lang="hu-HU" sz="2400" dirty="0"/>
              <a:t>, </a:t>
            </a:r>
            <a:r>
              <a:rPr lang="en-US" sz="2400" dirty="0"/>
              <a:t>Crawling the Web using the concurrent</a:t>
            </a:r>
            <a:r>
              <a:rPr lang="hu-HU" sz="2400" dirty="0"/>
              <a:t>.</a:t>
            </a:r>
            <a:r>
              <a:rPr lang="en-US" sz="2400" dirty="0"/>
              <a:t>futures module</a:t>
            </a:r>
            <a:endParaRPr lang="hu-HU" sz="2400" dirty="0"/>
          </a:p>
          <a:p>
            <a:pPr lvl="1"/>
            <a:r>
              <a:rPr lang="hu-HU" sz="2400" dirty="0"/>
              <a:t>Using Multiprocessing and ProcessPoolExecutor: </a:t>
            </a:r>
            <a:r>
              <a:rPr lang="en-US" sz="2400" dirty="0"/>
              <a:t>Understanding the concept of a process</a:t>
            </a:r>
            <a:r>
              <a:rPr lang="hu-HU" sz="2400" dirty="0"/>
              <a:t>, Understanding the process model, </a:t>
            </a:r>
            <a:r>
              <a:rPr lang="en-US" sz="2400" dirty="0"/>
              <a:t>Defining the states of a process</a:t>
            </a:r>
            <a:r>
              <a:rPr lang="hu-HU" sz="2400" dirty="0"/>
              <a:t>, Implementing multiprocessing communication, Using multiprocessing.Pipe, Understanding multiprocessing.Queue, </a:t>
            </a:r>
            <a:r>
              <a:rPr lang="en-US" sz="2400" dirty="0"/>
              <a:t>Using multiprocessing to compute</a:t>
            </a:r>
            <a:r>
              <a:rPr lang="hu-HU" sz="2400" dirty="0"/>
              <a:t> </a:t>
            </a:r>
            <a:r>
              <a:rPr lang="en-US" sz="2400" dirty="0"/>
              <a:t>Fibonacci series terms with multiple</a:t>
            </a:r>
            <a:r>
              <a:rPr lang="hu-HU" sz="2400" dirty="0"/>
              <a:t> </a:t>
            </a:r>
            <a:r>
              <a:rPr lang="en-US" sz="2400" dirty="0"/>
              <a:t>inputs</a:t>
            </a:r>
            <a:r>
              <a:rPr lang="hu-HU" sz="2400" dirty="0"/>
              <a:t>, </a:t>
            </a:r>
            <a:r>
              <a:rPr lang="en-US" sz="2400" dirty="0"/>
              <a:t>Crawling the Web using</a:t>
            </a:r>
            <a:r>
              <a:rPr lang="hu-HU" sz="2400" dirty="0"/>
              <a:t> </a:t>
            </a:r>
            <a:r>
              <a:rPr lang="en-US" sz="2400" dirty="0" err="1"/>
              <a:t>ProcessPoolExecutor</a:t>
            </a:r>
            <a:endParaRPr lang="hu-HU" sz="2400" dirty="0"/>
          </a:p>
          <a:p>
            <a:pPr lvl="1"/>
            <a:endParaRPr lang="hu-HU" sz="2400" dirty="0"/>
          </a:p>
          <a:p>
            <a:pPr lvl="1"/>
            <a:endParaRPr lang="hu-HU" sz="2400" dirty="0"/>
          </a:p>
          <a:p>
            <a:pPr lvl="1"/>
            <a:endParaRPr lang="hu-HU" sz="2400" dirty="0"/>
          </a:p>
          <a:p>
            <a:pPr lvl="1"/>
            <a:endParaRPr lang="hu-HU" sz="2400" dirty="0"/>
          </a:p>
          <a:p>
            <a:pPr marL="457200" lvl="1" indent="0">
              <a:buNone/>
            </a:pPr>
            <a:endParaRPr lang="hu-HU" sz="2400" dirty="0"/>
          </a:p>
          <a:p>
            <a:pPr marL="457200" lvl="1" indent="0">
              <a:buNone/>
            </a:pPr>
            <a:endParaRPr lang="en-US" sz="2400" dirty="0"/>
          </a:p>
          <a:p>
            <a:endParaRPr lang="en-US" sz="2400" dirty="0"/>
          </a:p>
        </p:txBody>
      </p:sp>
    </p:spTree>
    <p:extLst>
      <p:ext uri="{BB962C8B-B14F-4D97-AF65-F5344CB8AC3E}">
        <p14:creationId xmlns:p14="http://schemas.microsoft.com/office/powerpoint/2010/main" val="50507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Python Modules in Parallel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Introduction</a:t>
            </a:r>
          </a:p>
          <a:p>
            <a:r>
              <a:rPr lang="en-US" dirty="0"/>
              <a:t>The Python </a:t>
            </a:r>
            <a:r>
              <a:rPr lang="en-US" b="1" i="1" dirty="0"/>
              <a:t>threading</a:t>
            </a:r>
            <a:r>
              <a:rPr lang="en-US" dirty="0"/>
              <a:t> module provides functions that help the programmer</a:t>
            </a:r>
            <a:r>
              <a:rPr lang="hu-HU" dirty="0"/>
              <a:t> </a:t>
            </a:r>
            <a:r>
              <a:rPr lang="en-US" dirty="0"/>
              <a:t>during the hard task of developing parallel systems based on threads.</a:t>
            </a:r>
            <a:endParaRPr lang="hu-HU" dirty="0"/>
          </a:p>
          <a:p>
            <a:r>
              <a:rPr lang="hu-HU" dirty="0"/>
              <a:t>The </a:t>
            </a:r>
            <a:r>
              <a:rPr lang="en-US" b="1" i="1" dirty="0" err="1"/>
              <a:t>concurrent.futures</a:t>
            </a:r>
            <a:r>
              <a:rPr lang="en-US" b="1" i="1" dirty="0"/>
              <a:t> </a:t>
            </a:r>
            <a:r>
              <a:rPr lang="en-US" dirty="0"/>
              <a:t>module</a:t>
            </a:r>
            <a:r>
              <a:rPr lang="hu-HU" dirty="0"/>
              <a:t> </a:t>
            </a:r>
            <a:r>
              <a:rPr lang="en-US" dirty="0" err="1"/>
              <a:t>provid</a:t>
            </a:r>
            <a:r>
              <a:rPr lang="hu-HU" dirty="0"/>
              <a:t>e</a:t>
            </a:r>
            <a:r>
              <a:rPr lang="en-US" dirty="0"/>
              <a:t> the developers a high-level interface for launching asynchronous tasks.</a:t>
            </a:r>
            <a:r>
              <a:rPr lang="hu-HU" dirty="0"/>
              <a:t> </a:t>
            </a:r>
            <a:r>
              <a:rPr lang="en-US" dirty="0"/>
              <a:t>This module was added in Python 3.2 </a:t>
            </a:r>
            <a:endParaRPr lang="hu-HU" dirty="0"/>
          </a:p>
          <a:p>
            <a:r>
              <a:rPr lang="en-US" dirty="0"/>
              <a:t>The </a:t>
            </a:r>
            <a:r>
              <a:rPr lang="en-US" b="1" i="1" dirty="0"/>
              <a:t>multiprocessing</a:t>
            </a:r>
            <a:r>
              <a:rPr lang="en-US" dirty="0"/>
              <a:t> module aims at providing a simple API for the use of parallelism</a:t>
            </a:r>
            <a:r>
              <a:rPr lang="hu-HU" dirty="0"/>
              <a:t> </a:t>
            </a:r>
            <a:r>
              <a:rPr lang="en-US" dirty="0"/>
              <a:t>based on processes.</a:t>
            </a:r>
            <a:endParaRPr lang="hu-HU" dirty="0"/>
          </a:p>
          <a:p>
            <a:r>
              <a:rPr lang="en-US" dirty="0"/>
              <a:t>The </a:t>
            </a:r>
            <a:r>
              <a:rPr lang="en-US" b="1" i="1" dirty="0"/>
              <a:t>parallel Python </a:t>
            </a:r>
            <a:r>
              <a:rPr lang="en-US" dirty="0"/>
              <a:t>module is external and offers a rich API for the creation of parallel</a:t>
            </a:r>
            <a:r>
              <a:rPr lang="hu-HU" dirty="0"/>
              <a:t> </a:t>
            </a:r>
            <a:r>
              <a:rPr lang="en-US" dirty="0"/>
              <a:t>and distributed systems making use of the processes approach. This module promises</a:t>
            </a:r>
            <a:r>
              <a:rPr lang="hu-HU" dirty="0"/>
              <a:t> </a:t>
            </a:r>
            <a:r>
              <a:rPr lang="en-US" dirty="0"/>
              <a:t>to be light and easy to install, and integrates with other Python programs.</a:t>
            </a:r>
            <a:endParaRPr lang="hu-HU" dirty="0"/>
          </a:p>
          <a:p>
            <a:r>
              <a:rPr lang="en-US" b="1" dirty="0"/>
              <a:t>Celery</a:t>
            </a:r>
            <a:r>
              <a:rPr lang="en-US" dirty="0"/>
              <a:t> is an excellent Python module that's used to create distributed systems and has</a:t>
            </a:r>
            <a:r>
              <a:rPr lang="hu-HU" dirty="0"/>
              <a:t> </a:t>
            </a:r>
            <a:r>
              <a:rPr lang="en-US" dirty="0"/>
              <a:t>excellent documentation. It makes use of at least three different types of approach to</a:t>
            </a:r>
            <a:r>
              <a:rPr lang="hu-HU" dirty="0"/>
              <a:t> </a:t>
            </a:r>
            <a:r>
              <a:rPr lang="en-US" dirty="0"/>
              <a:t>run tasks in concurrent form—multiprocessing, </a:t>
            </a:r>
            <a:r>
              <a:rPr lang="en-US" dirty="0" err="1"/>
              <a:t>Eventlet</a:t>
            </a:r>
            <a:r>
              <a:rPr lang="en-US" dirty="0"/>
              <a:t>, and </a:t>
            </a:r>
            <a:r>
              <a:rPr lang="en-US" dirty="0" err="1"/>
              <a:t>Gevent</a:t>
            </a:r>
            <a:r>
              <a:rPr lang="en-US" dirty="0"/>
              <a:t>.</a:t>
            </a:r>
            <a:endParaRPr lang="hu-HU" dirty="0"/>
          </a:p>
        </p:txBody>
      </p:sp>
    </p:spTree>
    <p:extLst>
      <p:ext uri="{BB962C8B-B14F-4D97-AF65-F5344CB8AC3E}">
        <p14:creationId xmlns:p14="http://schemas.microsoft.com/office/powerpoint/2010/main" val="147634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Defining Threads</a:t>
            </a:r>
          </a:p>
          <a:p>
            <a:pPr marL="0" indent="0">
              <a:buNone/>
            </a:pPr>
            <a:r>
              <a:rPr lang="en-US" dirty="0"/>
              <a:t>Threads are different execution lines in a process.</a:t>
            </a:r>
            <a:r>
              <a:rPr lang="hu-HU" dirty="0"/>
              <a:t> </a:t>
            </a:r>
            <a:r>
              <a:rPr lang="en-US" dirty="0"/>
              <a:t>Threads belong to the same process and share the same memory space. Hence, the</a:t>
            </a:r>
            <a:r>
              <a:rPr lang="hu-HU" dirty="0"/>
              <a:t> </a:t>
            </a:r>
            <a:r>
              <a:rPr lang="en-US" dirty="0"/>
              <a:t>developer's task is to control and access these areas of memory.</a:t>
            </a:r>
            <a:endParaRPr lang="hu-HU" dirty="0"/>
          </a:p>
          <a:p>
            <a:pPr marL="0" indent="0">
              <a:buNone/>
            </a:pPr>
            <a:endParaRPr lang="hu-HU" sz="2800" b="1" dirty="0"/>
          </a:p>
          <a:p>
            <a:pPr marL="0" indent="0">
              <a:buNone/>
            </a:pPr>
            <a:r>
              <a:rPr lang="hu-HU" sz="2800" b="1" dirty="0"/>
              <a:t>Thread pool</a:t>
            </a:r>
          </a:p>
          <a:p>
            <a:r>
              <a:rPr lang="en-US" dirty="0"/>
              <a:t>A thread pool may be defined as the group of pre-instantiated and idle threads, which stand ready to be given work. </a:t>
            </a:r>
            <a:r>
              <a:rPr lang="hu-HU" dirty="0"/>
              <a:t>It </a:t>
            </a:r>
            <a:r>
              <a:rPr lang="en-US" dirty="0"/>
              <a:t>is nothing but a structure that keeps several threads, which are previously created,</a:t>
            </a:r>
            <a:r>
              <a:rPr lang="hu-HU" dirty="0"/>
              <a:t> </a:t>
            </a:r>
            <a:r>
              <a:rPr lang="en-US" dirty="0"/>
              <a:t>to be used in a certain process. It aims to reuse threads, thus avoiding unnecessary</a:t>
            </a:r>
            <a:r>
              <a:rPr lang="hu-HU" dirty="0"/>
              <a:t> </a:t>
            </a:r>
            <a:r>
              <a:rPr lang="en-US" dirty="0"/>
              <a:t>creation of threads—which is costly</a:t>
            </a:r>
            <a:endParaRPr lang="hu-HU" dirty="0"/>
          </a:p>
        </p:txBody>
      </p:sp>
    </p:spTree>
    <p:extLst>
      <p:ext uri="{BB962C8B-B14F-4D97-AF65-F5344CB8AC3E}">
        <p14:creationId xmlns:p14="http://schemas.microsoft.com/office/powerpoint/2010/main" val="266799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CPU Bound Threads</a:t>
            </a:r>
          </a:p>
          <a:p>
            <a:pPr marL="0" indent="0">
              <a:buNone/>
            </a:pPr>
            <a:r>
              <a:rPr lang="en-US" dirty="0"/>
              <a:t>A </a:t>
            </a:r>
            <a:r>
              <a:rPr lang="hu-HU" dirty="0"/>
              <a:t>thread</a:t>
            </a:r>
            <a:r>
              <a:rPr lang="en-US" dirty="0"/>
              <a:t> is CPU bound if it would go faster if the CPU were faster, i.e. it spends most of its time simply using the CPU (doing calculations). </a:t>
            </a:r>
            <a:endParaRPr lang="hu-HU" dirty="0"/>
          </a:p>
          <a:p>
            <a:pPr marL="0" indent="0">
              <a:buNone/>
            </a:pPr>
            <a:endParaRPr lang="hu-HU" sz="2800" b="1" dirty="0"/>
          </a:p>
          <a:p>
            <a:pPr marL="0" indent="0">
              <a:buNone/>
            </a:pPr>
            <a:r>
              <a:rPr lang="hu-HU" sz="2800" b="1" dirty="0"/>
              <a:t>Global Interpreter Lock (GIL)</a:t>
            </a:r>
          </a:p>
          <a:p>
            <a:pPr marL="0" indent="0">
              <a:buNone/>
            </a:pPr>
            <a:r>
              <a:rPr lang="en-US" dirty="0"/>
              <a:t>Python has a construct called the Global Interpreter Lock (GIL).</a:t>
            </a:r>
            <a:r>
              <a:rPr lang="hu-HU" dirty="0"/>
              <a:t> </a:t>
            </a:r>
            <a:r>
              <a:rPr lang="en-US" dirty="0"/>
              <a:t>In </a:t>
            </a:r>
            <a:r>
              <a:rPr lang="en-US" dirty="0" err="1"/>
              <a:t>CPython</a:t>
            </a:r>
            <a:r>
              <a:rPr lang="en-US" dirty="0"/>
              <a:t>, due to the Global Interpreter Lock, only one thread can execute Python code at once</a:t>
            </a:r>
            <a:r>
              <a:rPr lang="hu-HU" dirty="0"/>
              <a:t>. </a:t>
            </a:r>
            <a:r>
              <a:rPr lang="en-US" dirty="0"/>
              <a:t>The GIL makes sure that only one of your 'threads' can execute at any one time. A thread acquires the GIL, does a little work, then passes the GIL onto the next thread. This happens very quickly so to the human eye it may seem like your threads are executing in parallel, but they are really just taking turns using the same CPU core.</a:t>
            </a:r>
            <a:endParaRPr lang="hu-HU" dirty="0"/>
          </a:p>
        </p:txBody>
      </p:sp>
    </p:spTree>
    <p:extLst>
      <p:ext uri="{BB962C8B-B14F-4D97-AF65-F5344CB8AC3E}">
        <p14:creationId xmlns:p14="http://schemas.microsoft.com/office/powerpoint/2010/main" val="106843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Advantages and disadvantages of using</a:t>
            </a:r>
            <a:r>
              <a:rPr lang="hu-HU" sz="2800" b="1" dirty="0"/>
              <a:t> </a:t>
            </a:r>
            <a:r>
              <a:rPr lang="en-US" sz="2800" b="1" dirty="0"/>
              <a:t>Threads</a:t>
            </a:r>
            <a:endParaRPr lang="hu-HU" sz="2800" b="1" dirty="0"/>
          </a:p>
          <a:p>
            <a:pPr marL="0" indent="0">
              <a:buNone/>
            </a:pPr>
            <a:r>
              <a:rPr lang="en-US" sz="2000" dirty="0"/>
              <a:t>The advantages of using threads are as follows:</a:t>
            </a:r>
          </a:p>
          <a:p>
            <a:pPr marL="0" indent="0">
              <a:buNone/>
            </a:pPr>
            <a:r>
              <a:rPr lang="en-US" sz="2000" dirty="0"/>
              <a:t>• The speed of communication of the threads in the same process, data</a:t>
            </a:r>
            <a:r>
              <a:rPr lang="hu-HU" sz="2000" dirty="0"/>
              <a:t> </a:t>
            </a:r>
            <a:r>
              <a:rPr lang="en-US" sz="2000" dirty="0"/>
              <a:t>location, and shared information is fast</a:t>
            </a:r>
          </a:p>
          <a:p>
            <a:pPr marL="0" indent="0">
              <a:buNone/>
            </a:pPr>
            <a:r>
              <a:rPr lang="en-US" sz="2000" dirty="0"/>
              <a:t>• The creation of threads is less costly than the creation of a process,</a:t>
            </a:r>
            <a:r>
              <a:rPr lang="hu-HU" sz="2000" dirty="0"/>
              <a:t> </a:t>
            </a:r>
            <a:r>
              <a:rPr lang="en-US" sz="2000" dirty="0"/>
              <a:t>as it is not necessary to copy all the information contained in the context</a:t>
            </a:r>
            <a:r>
              <a:rPr lang="hu-HU" sz="2000" dirty="0"/>
              <a:t> </a:t>
            </a:r>
            <a:r>
              <a:rPr lang="en-US" sz="2000" dirty="0"/>
              <a:t>of the main process</a:t>
            </a:r>
          </a:p>
          <a:p>
            <a:pPr marL="0" indent="0">
              <a:buNone/>
            </a:pPr>
            <a:r>
              <a:rPr lang="en-US" sz="2000" dirty="0"/>
              <a:t>• Making the best use of data locality by optimizing memory access through</a:t>
            </a:r>
            <a:r>
              <a:rPr lang="hu-HU" sz="2000" dirty="0"/>
              <a:t> </a:t>
            </a:r>
            <a:r>
              <a:rPr lang="en-US" sz="2000" dirty="0"/>
              <a:t>the processor cache memory</a:t>
            </a:r>
            <a:endParaRPr lang="hu-HU" sz="2000" dirty="0"/>
          </a:p>
          <a:p>
            <a:pPr marL="0" indent="0">
              <a:buNone/>
            </a:pPr>
            <a:endParaRPr lang="en-US" sz="2000" dirty="0"/>
          </a:p>
          <a:p>
            <a:pPr marL="0" indent="0">
              <a:buNone/>
            </a:pPr>
            <a:r>
              <a:rPr lang="en-US" sz="2000" dirty="0"/>
              <a:t>The disadvantages of using threads are as follows:</a:t>
            </a:r>
          </a:p>
          <a:p>
            <a:pPr marL="0" indent="0">
              <a:buNone/>
            </a:pPr>
            <a:r>
              <a:rPr lang="en-US" sz="2000" dirty="0"/>
              <a:t>• Data sharing allows swift communication. However, it also allows the</a:t>
            </a:r>
            <a:r>
              <a:rPr lang="hu-HU" sz="2000" dirty="0"/>
              <a:t> </a:t>
            </a:r>
            <a:r>
              <a:rPr lang="en-US" sz="2000" dirty="0"/>
              <a:t>introduction of difficult-to-solve errors by inexperienced developers.</a:t>
            </a:r>
          </a:p>
          <a:p>
            <a:pPr marL="0" indent="0">
              <a:buNone/>
            </a:pPr>
            <a:r>
              <a:rPr lang="en-US" sz="2000" dirty="0"/>
              <a:t>• Data sharing limits the flexibility of the solution. Migrating to a distributed</a:t>
            </a:r>
            <a:r>
              <a:rPr lang="hu-HU" sz="2000" dirty="0"/>
              <a:t> </a:t>
            </a:r>
            <a:r>
              <a:rPr lang="en-US" sz="2000" dirty="0"/>
              <a:t>architecture, for instance, may cause a real headache. In general, they limit</a:t>
            </a:r>
            <a:r>
              <a:rPr lang="hu-HU" sz="2000" dirty="0"/>
              <a:t> </a:t>
            </a:r>
            <a:r>
              <a:rPr lang="en-US" sz="2000" dirty="0"/>
              <a:t>the scalability of algorithms.</a:t>
            </a:r>
            <a:endParaRPr lang="hu-HU" sz="2000" dirty="0"/>
          </a:p>
        </p:txBody>
      </p:sp>
    </p:spTree>
    <p:extLst>
      <p:ext uri="{BB962C8B-B14F-4D97-AF65-F5344CB8AC3E}">
        <p14:creationId xmlns:p14="http://schemas.microsoft.com/office/powerpoint/2010/main" val="259168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Understanding different kinds of threads</a:t>
            </a:r>
            <a:endParaRPr lang="hu-HU" sz="2800" b="1" dirty="0"/>
          </a:p>
          <a:p>
            <a:pPr marL="0" indent="0">
              <a:buNone/>
            </a:pPr>
            <a:r>
              <a:rPr lang="en-US" sz="1800" dirty="0"/>
              <a:t>There are two types of threads, kernel and user. The kernel threads are the threads</a:t>
            </a:r>
            <a:r>
              <a:rPr lang="hu-HU" sz="1800" dirty="0"/>
              <a:t> </a:t>
            </a:r>
            <a:r>
              <a:rPr lang="en-US" sz="1800" dirty="0"/>
              <a:t>that are created and managed by the operating system. The exchange of context,</a:t>
            </a:r>
            <a:r>
              <a:rPr lang="hu-HU" sz="1800" dirty="0"/>
              <a:t> </a:t>
            </a:r>
            <a:r>
              <a:rPr lang="en-US" sz="1800" dirty="0"/>
              <a:t>scheduling, and concluding are all managed by the kernel of the current operating</a:t>
            </a:r>
            <a:r>
              <a:rPr lang="hu-HU" sz="1800" dirty="0"/>
              <a:t> </a:t>
            </a:r>
            <a:r>
              <a:rPr lang="en-US" sz="1800" dirty="0"/>
              <a:t>system. For the user threads, these states are controlled by the package developer.</a:t>
            </a:r>
            <a:endParaRPr lang="hu-HU" sz="1800" dirty="0"/>
          </a:p>
          <a:p>
            <a:pPr marL="0" indent="0">
              <a:buNone/>
            </a:pPr>
            <a:endParaRPr lang="hu-HU" sz="1800" dirty="0"/>
          </a:p>
          <a:p>
            <a:pPr marL="0" indent="0">
              <a:buNone/>
            </a:pPr>
            <a:r>
              <a:rPr lang="en-US" sz="2800" b="1" dirty="0"/>
              <a:t>Defining the states of a thread</a:t>
            </a:r>
          </a:p>
          <a:p>
            <a:pPr marL="0" indent="0">
              <a:buNone/>
            </a:pPr>
            <a:r>
              <a:rPr lang="en-US" sz="1800" dirty="0"/>
              <a:t>There are five possible states in a thread's life span. They are as follows:</a:t>
            </a:r>
          </a:p>
          <a:p>
            <a:pPr marL="0" indent="0">
              <a:buNone/>
            </a:pPr>
            <a:r>
              <a:rPr lang="en-US" sz="1800" dirty="0"/>
              <a:t>• Creation: This is the main process that creates a thread, and after its creation,</a:t>
            </a:r>
            <a:r>
              <a:rPr lang="hu-HU" sz="1800" dirty="0"/>
              <a:t> </a:t>
            </a:r>
            <a:r>
              <a:rPr lang="en-US" sz="1800" dirty="0"/>
              <a:t>it is sent to a line of threads ready for execution</a:t>
            </a:r>
          </a:p>
          <a:p>
            <a:pPr marL="0" indent="0">
              <a:buNone/>
            </a:pPr>
            <a:r>
              <a:rPr lang="en-US" sz="1800" dirty="0"/>
              <a:t>• Execution: At this stage, the thread makes use of the CPU</a:t>
            </a:r>
          </a:p>
          <a:p>
            <a:pPr marL="0" indent="0">
              <a:buNone/>
            </a:pPr>
            <a:r>
              <a:rPr lang="en-US" sz="1800" dirty="0"/>
              <a:t>• Ready: At this stage, the thread is in a line of threads ready for execution</a:t>
            </a:r>
            <a:r>
              <a:rPr lang="hu-HU" sz="1800" dirty="0"/>
              <a:t> </a:t>
            </a:r>
            <a:r>
              <a:rPr lang="en-US" sz="1800" dirty="0"/>
              <a:t>and bound to be executed</a:t>
            </a:r>
          </a:p>
          <a:p>
            <a:pPr marL="0" indent="0">
              <a:buNone/>
            </a:pPr>
            <a:r>
              <a:rPr lang="en-US" sz="1800" dirty="0"/>
              <a:t>• Blocked: At this stage, the thread is blocked to wait for an I/O operation</a:t>
            </a:r>
            <a:r>
              <a:rPr lang="hu-HU" sz="1800" dirty="0"/>
              <a:t> </a:t>
            </a:r>
            <a:r>
              <a:rPr lang="en-US" sz="1800" dirty="0"/>
              <a:t>to happen, for example, and it does not make use of the CPU at this stage</a:t>
            </a:r>
          </a:p>
          <a:p>
            <a:pPr marL="0" indent="0">
              <a:buNone/>
            </a:pPr>
            <a:r>
              <a:rPr lang="en-US" sz="1800" dirty="0"/>
              <a:t>• Concluded: At this stage, free resources are to be used in an execution and</a:t>
            </a:r>
            <a:r>
              <a:rPr lang="hu-HU" sz="1800" dirty="0"/>
              <a:t> </a:t>
            </a:r>
            <a:r>
              <a:rPr lang="en-US" sz="1800" dirty="0"/>
              <a:t>end the life span of the thread</a:t>
            </a:r>
            <a:endParaRPr lang="hu-HU" sz="1800" dirty="0"/>
          </a:p>
        </p:txBody>
      </p:sp>
    </p:spTree>
    <p:extLst>
      <p:ext uri="{BB962C8B-B14F-4D97-AF65-F5344CB8AC3E}">
        <p14:creationId xmlns:p14="http://schemas.microsoft.com/office/powerpoint/2010/main" val="245276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Using the threading Modules</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O</a:t>
            </a:r>
            <a:r>
              <a:rPr lang="en-US" sz="2800" b="1" dirty="0"/>
              <a:t>btain the Fibonacci</a:t>
            </a:r>
            <a:r>
              <a:rPr lang="hu-HU" sz="2800" b="1" dirty="0"/>
              <a:t> </a:t>
            </a:r>
            <a:r>
              <a:rPr lang="en-US" sz="2800" b="1" dirty="0"/>
              <a:t>series term with multiple inputs </a:t>
            </a:r>
            <a:endParaRPr lang="hu-HU" sz="2800" b="1" dirty="0"/>
          </a:p>
          <a:p>
            <a:pPr marL="0" indent="0">
              <a:buNone/>
            </a:pPr>
            <a:endParaRPr lang="hu-HU" sz="1800" dirty="0"/>
          </a:p>
          <a:p>
            <a:pPr marL="0" indent="0">
              <a:buNone/>
            </a:pPr>
            <a:r>
              <a:rPr lang="en-US" sz="1800" dirty="0"/>
              <a:t>The algorithm will work as follows:</a:t>
            </a:r>
          </a:p>
          <a:p>
            <a:pPr marL="0" indent="0">
              <a:buNone/>
            </a:pPr>
            <a:r>
              <a:rPr lang="en-US" sz="1800" dirty="0"/>
              <a:t>1. First, a list will store the four values to be calculated and the values will be</a:t>
            </a:r>
            <a:r>
              <a:rPr lang="hu-HU" sz="1800" dirty="0"/>
              <a:t> </a:t>
            </a:r>
            <a:r>
              <a:rPr lang="en-US" sz="1800" dirty="0"/>
              <a:t>sent into a structure that allows synchronized access of threads.</a:t>
            </a:r>
          </a:p>
          <a:p>
            <a:pPr marL="0" indent="0">
              <a:buNone/>
            </a:pPr>
            <a:r>
              <a:rPr lang="en-US" sz="1800" dirty="0"/>
              <a:t>2. After the values are sent to the synchronized structure, the threads that</a:t>
            </a:r>
            <a:r>
              <a:rPr lang="hu-HU" sz="1800" dirty="0"/>
              <a:t> </a:t>
            </a:r>
            <a:r>
              <a:rPr lang="en-US" sz="1800" dirty="0"/>
              <a:t>calculate the Fibonacci series need to be advised that the values are ready</a:t>
            </a:r>
            <a:r>
              <a:rPr lang="hu-HU" sz="1800" dirty="0"/>
              <a:t> </a:t>
            </a:r>
            <a:r>
              <a:rPr lang="en-US" sz="1800" dirty="0"/>
              <a:t>to be processed. For this, we will use a thread synchronization mechanism</a:t>
            </a:r>
          </a:p>
          <a:p>
            <a:pPr marL="0" indent="0">
              <a:buNone/>
            </a:pPr>
            <a:r>
              <a:rPr lang="en-US" sz="1800" dirty="0"/>
              <a:t>called Condition. The Condition mechanism is one of the Python objects</a:t>
            </a:r>
            <a:r>
              <a:rPr lang="hu-HU" sz="1800" dirty="0"/>
              <a:t> </a:t>
            </a:r>
            <a:r>
              <a:rPr lang="en-US" sz="1800" dirty="0"/>
              <a:t>that offer data access synchronization mechanisms shared among threads</a:t>
            </a:r>
          </a:p>
          <a:p>
            <a:pPr marL="0" indent="0">
              <a:buNone/>
            </a:pPr>
            <a:r>
              <a:rPr lang="en-US" sz="1800" dirty="0"/>
              <a:t>3. After each thread finishes their Fibonacci series calculation, the results will</a:t>
            </a:r>
            <a:r>
              <a:rPr lang="hu-HU" sz="1800" dirty="0"/>
              <a:t> </a:t>
            </a:r>
            <a:r>
              <a:rPr lang="en-US" sz="1800" dirty="0"/>
              <a:t>be saved in a dictionary.</a:t>
            </a:r>
            <a:endParaRPr lang="hu-HU" sz="1800" dirty="0"/>
          </a:p>
        </p:txBody>
      </p:sp>
    </p:spTree>
    <p:extLst>
      <p:ext uri="{BB962C8B-B14F-4D97-AF65-F5344CB8AC3E}">
        <p14:creationId xmlns:p14="http://schemas.microsoft.com/office/powerpoint/2010/main" val="4578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27019</TotalTime>
  <Words>2400</Words>
  <Application>Microsoft Office PowerPoint</Application>
  <PresentationFormat>Widescreen</PresentationFormat>
  <Paragraphs>149</Paragraphs>
  <Slides>17</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Segoe UI</vt:lpstr>
      <vt:lpstr>Office Theme</vt:lpstr>
      <vt:lpstr>1_Office Theme</vt:lpstr>
      <vt:lpstr>Python for Data Science</vt:lpstr>
      <vt:lpstr>Lecture Objectives</vt:lpstr>
      <vt:lpstr>Topics</vt:lpstr>
      <vt:lpstr>Python Modules in Parallel Programming    </vt:lpstr>
      <vt:lpstr>Using the threading Modules    </vt:lpstr>
      <vt:lpstr>Using the threading Modules    </vt:lpstr>
      <vt:lpstr>Using the threading Modules    </vt:lpstr>
      <vt:lpstr>Using the threading Modules    </vt:lpstr>
      <vt:lpstr>Using the threading Modules    </vt:lpstr>
      <vt:lpstr>Using the threading Modules    </vt:lpstr>
      <vt:lpstr>Using the threading Modules    </vt:lpstr>
      <vt:lpstr>Using the threading Modules    </vt:lpstr>
      <vt:lpstr>Using Multiprocessing and ProcessPoolExecutor    </vt:lpstr>
      <vt:lpstr>Using Multiprocessing and ProcessPoolExecutor    </vt:lpstr>
      <vt:lpstr>Using Multiprocessing and ProcessPoolExecutor    </vt:lpstr>
      <vt:lpstr>Using Multiprocessing and ProcessPoolExecutor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dc:creator>
  <cp:lastModifiedBy>Bathla, Yatish (Yatish)</cp:lastModifiedBy>
  <cp:revision>980</cp:revision>
  <dcterms:created xsi:type="dcterms:W3CDTF">2015-10-21T06:04:19Z</dcterms:created>
  <dcterms:modified xsi:type="dcterms:W3CDTF">2021-11-13T21:02:10Z</dcterms:modified>
</cp:coreProperties>
</file>