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80" r:id="rId3"/>
    <p:sldId id="342" r:id="rId4"/>
    <p:sldId id="339" r:id="rId5"/>
    <p:sldId id="389" r:id="rId6"/>
    <p:sldId id="432" r:id="rId7"/>
    <p:sldId id="433" r:id="rId8"/>
    <p:sldId id="444" r:id="rId9"/>
    <p:sldId id="445" r:id="rId10"/>
    <p:sldId id="434" r:id="rId11"/>
    <p:sldId id="446" r:id="rId12"/>
    <p:sldId id="447" r:id="rId13"/>
    <p:sldId id="448" r:id="rId14"/>
    <p:sldId id="449" r:id="rId15"/>
    <p:sldId id="450" r:id="rId16"/>
    <p:sldId id="452" r:id="rId17"/>
    <p:sldId id="451" r:id="rId18"/>
    <p:sldId id="453" r:id="rId19"/>
    <p:sldId id="454" r:id="rId20"/>
    <p:sldId id="455" r:id="rId21"/>
    <p:sldId id="456" r:id="rId22"/>
    <p:sldId id="443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2400" b="1" dirty="0"/>
          </a:p>
          <a:p>
            <a:r>
              <a:rPr lang="hu-HU" sz="1600" b="1" dirty="0">
                <a:hlinkClick r:id="rId3"/>
              </a:rPr>
              <a:t>yatishbathla</a:t>
            </a:r>
            <a:r>
              <a:rPr lang="en-IN" sz="1600" b="1" dirty="0">
                <a:hlinkClick r:id="rId3"/>
              </a:rPr>
              <a:t>@</a:t>
            </a:r>
            <a:r>
              <a:rPr lang="hu-HU" sz="1600" b="1" dirty="0">
                <a:hlinkClick r:id="rId3"/>
              </a:rPr>
              <a:t>outlook</a:t>
            </a:r>
            <a:r>
              <a:rPr lang="en-IN" sz="1600" b="1" dirty="0">
                <a:hlinkClick r:id="rId3"/>
              </a:rPr>
              <a:t>.c</a:t>
            </a:r>
            <a:r>
              <a:rPr lang="hu-HU" sz="1600" b="1" dirty="0">
                <a:hlinkClick r:id="rId3"/>
              </a:rPr>
              <a:t>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23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Understanding Celery's architecture</a:t>
            </a:r>
            <a:endParaRPr lang="hu-HU" sz="2800" b="1" dirty="0"/>
          </a:p>
          <a:p>
            <a:pPr marL="0" indent="0">
              <a:buNone/>
            </a:pPr>
            <a:r>
              <a:rPr lang="en-US" sz="2000" dirty="0"/>
              <a:t>Celery has an architecture based on pluggable components and a mechanism of</a:t>
            </a:r>
            <a:r>
              <a:rPr lang="hu-HU" sz="2000" dirty="0"/>
              <a:t> </a:t>
            </a:r>
            <a:r>
              <a:rPr lang="en-US" sz="2000" dirty="0"/>
              <a:t>message exchange that uses a protocol according to a selected message transport</a:t>
            </a:r>
            <a:r>
              <a:rPr lang="hu-HU" sz="2000" dirty="0"/>
              <a:t> </a:t>
            </a:r>
            <a:r>
              <a:rPr lang="en-US" sz="2000" dirty="0"/>
              <a:t>(broker).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AFBCA10-AC74-4E1A-9031-0D28EF175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81" y="2590429"/>
            <a:ext cx="4507581" cy="35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Understanding Celery's architecture</a:t>
            </a:r>
            <a:endParaRPr lang="hu-HU" sz="2800" b="1" dirty="0"/>
          </a:p>
          <a:p>
            <a:r>
              <a:rPr lang="en-US" sz="2000" dirty="0"/>
              <a:t>The </a:t>
            </a:r>
            <a:r>
              <a:rPr lang="en-US" sz="2000" b="1" dirty="0"/>
              <a:t>client components</a:t>
            </a:r>
            <a:r>
              <a:rPr lang="en-US" sz="2000" dirty="0"/>
              <a:t>, as presented in the previous diagram, have the function of</a:t>
            </a:r>
            <a:r>
              <a:rPr lang="hu-HU" sz="2000" dirty="0"/>
              <a:t> </a:t>
            </a:r>
            <a:r>
              <a:rPr lang="en-US" sz="2000" dirty="0"/>
              <a:t>creating and dispatching tasks to the brokers.</a:t>
            </a:r>
            <a:endParaRPr lang="hu-HU" sz="2000" dirty="0"/>
          </a:p>
          <a:p>
            <a:r>
              <a:rPr lang="hu-HU" sz="2000" dirty="0"/>
              <a:t>D</a:t>
            </a:r>
            <a:r>
              <a:rPr lang="en-US" sz="2000" dirty="0" err="1"/>
              <a:t>emonstrates</a:t>
            </a:r>
            <a:r>
              <a:rPr lang="en-US" sz="2000" dirty="0"/>
              <a:t> the definition of a task</a:t>
            </a:r>
            <a:r>
              <a:rPr lang="hu-HU" sz="2000" dirty="0"/>
              <a:t> </a:t>
            </a:r>
            <a:r>
              <a:rPr lang="en-US" sz="2000" dirty="0"/>
              <a:t>by using the </a:t>
            </a:r>
            <a:r>
              <a:rPr lang="en-US" sz="2000" b="1" dirty="0"/>
              <a:t>@app.task </a:t>
            </a:r>
            <a:r>
              <a:rPr lang="en-US" sz="2000" dirty="0"/>
              <a:t>decorator, which is accessible through an instance of</a:t>
            </a:r>
            <a:r>
              <a:rPr lang="hu-HU" sz="2000" dirty="0"/>
              <a:t> </a:t>
            </a:r>
            <a:r>
              <a:rPr lang="en-US" sz="2000" dirty="0"/>
              <a:t>Celery application that, for now, will be called app.</a:t>
            </a:r>
            <a:endParaRPr lang="hu-HU" sz="2000" dirty="0"/>
          </a:p>
          <a:p>
            <a:r>
              <a:rPr lang="hu-HU" sz="2000" dirty="0"/>
              <a:t>T</a:t>
            </a:r>
            <a:r>
              <a:rPr lang="en-US" sz="2000" dirty="0"/>
              <a:t>here are several types of tasks: synchronous, asynchronous,</a:t>
            </a:r>
            <a:r>
              <a:rPr lang="hu-HU" sz="2000" dirty="0"/>
              <a:t> </a:t>
            </a:r>
            <a:r>
              <a:rPr lang="en-US" sz="2000" dirty="0"/>
              <a:t>periodic, and scheduled. When we perform a task call, it returns an instance of type</a:t>
            </a:r>
            <a:r>
              <a:rPr lang="hu-HU" sz="2000" dirty="0"/>
              <a:t> </a:t>
            </a:r>
            <a:r>
              <a:rPr lang="en-US" sz="2000" b="1" dirty="0" err="1"/>
              <a:t>AsyncResult</a:t>
            </a:r>
            <a:r>
              <a:rPr lang="en-US" sz="2000" dirty="0"/>
              <a:t>. </a:t>
            </a:r>
            <a:endParaRPr lang="hu-HU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AsyncResult</a:t>
            </a:r>
            <a:r>
              <a:rPr lang="en-US" sz="2000" dirty="0"/>
              <a:t> object is an object that allows the task status to be</a:t>
            </a:r>
            <a:r>
              <a:rPr lang="hu-HU" sz="2000" dirty="0"/>
              <a:t> </a:t>
            </a:r>
            <a:r>
              <a:rPr lang="en-US" sz="2000" dirty="0"/>
              <a:t>checked, its ending, and obviously, its return when it exists. However, to make use</a:t>
            </a:r>
            <a:r>
              <a:rPr lang="hu-HU" sz="2000" dirty="0"/>
              <a:t> </a:t>
            </a:r>
            <a:r>
              <a:rPr lang="en-US" sz="2000" dirty="0"/>
              <a:t>of this mechanism, another component, the result backend, has to be active.</a:t>
            </a:r>
            <a:endParaRPr lang="hu-HU" sz="2000" dirty="0"/>
          </a:p>
          <a:p>
            <a:r>
              <a:rPr lang="hu-HU" sz="2000" dirty="0"/>
              <a:t>The </a:t>
            </a:r>
            <a:r>
              <a:rPr lang="hu-HU" sz="2000" b="1" dirty="0"/>
              <a:t>Message transport (</a:t>
            </a:r>
            <a:r>
              <a:rPr lang="en-US" sz="2000" b="1" dirty="0"/>
              <a:t>broker</a:t>
            </a:r>
            <a:r>
              <a:rPr lang="hu-HU" sz="2000" b="1" dirty="0"/>
              <a:t>)</a:t>
            </a:r>
            <a:r>
              <a:rPr lang="en-US" sz="2000" b="1" dirty="0"/>
              <a:t> </a:t>
            </a:r>
            <a:r>
              <a:rPr lang="en-US" sz="2000" dirty="0"/>
              <a:t>is definitely a key component in Celery. Through it, we get to send and</a:t>
            </a:r>
            <a:r>
              <a:rPr lang="hu-HU" sz="2000" dirty="0"/>
              <a:t> </a:t>
            </a:r>
            <a:r>
              <a:rPr lang="en-US" sz="2000" dirty="0"/>
              <a:t>receive messages and communicate with workers</a:t>
            </a:r>
            <a:endParaRPr lang="hu-HU" sz="2000" dirty="0"/>
          </a:p>
          <a:p>
            <a:r>
              <a:rPr lang="en-US" sz="2000" dirty="0"/>
              <a:t>The most complete in terms of functionality are </a:t>
            </a:r>
            <a:r>
              <a:rPr lang="en-US" sz="2000" b="1" dirty="0"/>
              <a:t>RabbitMQ</a:t>
            </a:r>
            <a:r>
              <a:rPr lang="en-US" sz="2000" dirty="0"/>
              <a:t> and </a:t>
            </a:r>
            <a:r>
              <a:rPr lang="en-US" sz="2000" b="1" dirty="0"/>
              <a:t>Redis</a:t>
            </a:r>
            <a:r>
              <a:rPr lang="en-US" sz="2000" dirty="0"/>
              <a:t>. </a:t>
            </a:r>
            <a:r>
              <a:rPr lang="hu-HU" sz="2000" dirty="0"/>
              <a:t>W</a:t>
            </a:r>
            <a:r>
              <a:rPr lang="en-US" sz="2000" dirty="0"/>
              <a:t>e will use Redis as a broker as well as result backend.</a:t>
            </a:r>
            <a:endParaRPr lang="hu-HU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30716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Understanding Celery's architecture</a:t>
            </a:r>
            <a:endParaRPr lang="hu-HU" sz="2800" b="1" dirty="0"/>
          </a:p>
          <a:p>
            <a:pPr marL="0" indent="0">
              <a:buNone/>
            </a:pPr>
            <a:endParaRPr lang="hu-HU" sz="2800" b="1" dirty="0"/>
          </a:p>
          <a:p>
            <a:r>
              <a:rPr lang="en-US" sz="2000" dirty="0"/>
              <a:t>A </a:t>
            </a:r>
            <a:r>
              <a:rPr lang="en-US" sz="2000" b="1" dirty="0"/>
              <a:t>broker</a:t>
            </a:r>
            <a:r>
              <a:rPr lang="en-US" sz="2000" dirty="0"/>
              <a:t> has the function</a:t>
            </a:r>
            <a:r>
              <a:rPr lang="hu-HU" sz="2000" dirty="0"/>
              <a:t> </a:t>
            </a:r>
            <a:r>
              <a:rPr lang="en-US" sz="2000" dirty="0"/>
              <a:t>of providing a means of communication between client applications that send tasks</a:t>
            </a:r>
            <a:r>
              <a:rPr lang="hu-HU" sz="2000" dirty="0"/>
              <a:t> </a:t>
            </a:r>
            <a:r>
              <a:rPr lang="en-US" sz="2000" dirty="0"/>
              <a:t>and workers that will execute them. This is done by using task queues. We can have</a:t>
            </a:r>
            <a:r>
              <a:rPr lang="hu-HU" sz="2000" dirty="0"/>
              <a:t> </a:t>
            </a:r>
            <a:r>
              <a:rPr lang="en-US" sz="2000" dirty="0"/>
              <a:t>several network machines with brokers waiting to receive messages to be consumed</a:t>
            </a:r>
            <a:r>
              <a:rPr lang="hu-HU" sz="2000" dirty="0"/>
              <a:t> </a:t>
            </a:r>
            <a:r>
              <a:rPr lang="en-US" sz="2000" dirty="0"/>
              <a:t>by workers. </a:t>
            </a:r>
            <a:endParaRPr lang="hu-HU" sz="2000" dirty="0"/>
          </a:p>
          <a:p>
            <a:r>
              <a:rPr lang="en-US" sz="2000" b="1" dirty="0"/>
              <a:t>Workers</a:t>
            </a:r>
            <a:r>
              <a:rPr lang="en-US" sz="2000" dirty="0"/>
              <a:t> are responsible for executing the tasks they have received. Celery displays</a:t>
            </a:r>
            <a:r>
              <a:rPr lang="hu-HU" sz="2000" dirty="0"/>
              <a:t> </a:t>
            </a:r>
            <a:r>
              <a:rPr lang="en-US" sz="2000" dirty="0"/>
              <a:t>a series of mechanisms so that we can find the best way to control how workers will</a:t>
            </a:r>
            <a:r>
              <a:rPr lang="hu-HU" sz="2000" dirty="0"/>
              <a:t> </a:t>
            </a:r>
            <a:r>
              <a:rPr lang="en-US" sz="2000" dirty="0"/>
              <a:t>behave. We can define the mechanisms as follows:</a:t>
            </a:r>
            <a:r>
              <a:rPr lang="hu-HU" sz="2000" dirty="0"/>
              <a:t> Concurrency mode, Remote control, Revoking tasks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result backend </a:t>
            </a:r>
            <a:r>
              <a:rPr lang="en-US" sz="2000" dirty="0"/>
              <a:t>component has the role of storing the status and result of the</a:t>
            </a:r>
            <a:r>
              <a:rPr lang="hu-HU" sz="2000" dirty="0"/>
              <a:t> </a:t>
            </a:r>
            <a:r>
              <a:rPr lang="en-US" sz="2000" dirty="0"/>
              <a:t>task to return to the client application. From the result backend supported by Celery,</a:t>
            </a:r>
            <a:r>
              <a:rPr lang="hu-HU" sz="2000" dirty="0"/>
              <a:t> </a:t>
            </a:r>
            <a:r>
              <a:rPr lang="en-US" sz="2000" dirty="0"/>
              <a:t>we can highlight RabbitMQ, Redis, MongoDB, Memcached, among others.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75068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Setting up the environment</a:t>
            </a:r>
            <a:endParaRPr lang="hu-HU" sz="2800" b="1" dirty="0"/>
          </a:p>
          <a:p>
            <a:pPr marL="0" indent="0">
              <a:buNone/>
            </a:pPr>
            <a:r>
              <a:rPr lang="en-US" sz="2000" dirty="0"/>
              <a:t>we will set up two machines in Linux. The first one, hostname</a:t>
            </a:r>
            <a:r>
              <a:rPr lang="hu-HU" sz="2000" dirty="0"/>
              <a:t> </a:t>
            </a:r>
            <a:r>
              <a:rPr lang="en-US" sz="2000" b="1" dirty="0" err="1"/>
              <a:t>foshan</a:t>
            </a:r>
            <a:r>
              <a:rPr lang="en-US" sz="2000" dirty="0"/>
              <a:t>, will perform the client role, where app Celery will dispatch the tasks to</a:t>
            </a:r>
            <a:r>
              <a:rPr lang="hu-HU" sz="2000" dirty="0"/>
              <a:t> </a:t>
            </a:r>
            <a:r>
              <a:rPr lang="en-US" sz="2000" dirty="0"/>
              <a:t>be executed. The other machine, hostname </a:t>
            </a:r>
            <a:r>
              <a:rPr lang="en-US" sz="2000" b="1" dirty="0"/>
              <a:t>Phoenix</a:t>
            </a:r>
            <a:r>
              <a:rPr lang="en-US" sz="2000" dirty="0"/>
              <a:t>, will perform the role of a broker,</a:t>
            </a:r>
            <a:r>
              <a:rPr lang="hu-HU" sz="2000" dirty="0"/>
              <a:t> </a:t>
            </a:r>
            <a:r>
              <a:rPr lang="en-US" sz="2000" dirty="0"/>
              <a:t>result backend, and the queues consumed by workers. 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Setting up the </a:t>
            </a:r>
            <a:r>
              <a:rPr kumimoji="0" lang="hu-H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Machine</a:t>
            </a:r>
          </a:p>
          <a:p>
            <a:pPr>
              <a:defRPr/>
            </a:pPr>
            <a:r>
              <a:rPr lang="hu-HU" sz="2000" dirty="0">
                <a:solidFill>
                  <a:prstClr val="black"/>
                </a:solidFill>
                <a:latin typeface="Calibri"/>
              </a:rPr>
              <a:t>W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 will set up a virtual</a:t>
            </a:r>
            <a:r>
              <a:rPr kumimoji="0" lang="hu-HU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environment with Python 3.3, using the tool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pyvenv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 goal of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pyvenv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to not</a:t>
            </a:r>
            <a:r>
              <a:rPr kumimoji="0" lang="hu-HU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pollute Python present in the operating system with additional modules, but to</a:t>
            </a:r>
            <a:r>
              <a:rPr kumimoji="0" lang="hu-HU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separate the developing environments necessary for each project.</a:t>
            </a:r>
            <a:endParaRPr lang="hu-HU" sz="20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000" dirty="0"/>
              <a:t>Now, we have a virtual environment and starting off from the point from where</a:t>
            </a:r>
            <a:r>
              <a:rPr lang="hu-HU" sz="2000" dirty="0"/>
              <a:t> </a:t>
            </a:r>
            <a:r>
              <a:rPr lang="en-US" sz="2000" dirty="0"/>
              <a:t>you already installed </a:t>
            </a:r>
            <a:r>
              <a:rPr lang="en-US" sz="2000" b="1" dirty="0" err="1"/>
              <a:t>setuptools</a:t>
            </a:r>
            <a:r>
              <a:rPr lang="en-US" sz="2000" dirty="0"/>
              <a:t> </a:t>
            </a:r>
            <a:r>
              <a:rPr lang="en-US" sz="2000" b="1" dirty="0"/>
              <a:t>or</a:t>
            </a:r>
            <a:r>
              <a:rPr lang="en-US" sz="2000" dirty="0"/>
              <a:t> </a:t>
            </a:r>
            <a:r>
              <a:rPr lang="en-US" sz="2000" b="1" dirty="0"/>
              <a:t>pip</a:t>
            </a:r>
            <a:r>
              <a:rPr lang="en-US" sz="2000" dirty="0"/>
              <a:t>, we will install the necessary packages for</a:t>
            </a:r>
            <a:r>
              <a:rPr lang="hu-HU" sz="2000" dirty="0"/>
              <a:t> </a:t>
            </a:r>
            <a:r>
              <a:rPr lang="en-US" sz="2000" dirty="0"/>
              <a:t>our client. Let's install the Celery framework with the following command: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b="1" dirty="0"/>
              <a:t>pip install celery</a:t>
            </a:r>
            <a:endParaRPr lang="hu-HU" sz="2000" b="1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81812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Setting up the environment</a:t>
            </a:r>
            <a:endParaRPr lang="hu-HU" sz="2800" b="1" dirty="0"/>
          </a:p>
          <a:p>
            <a:pPr marL="0" indent="0">
              <a:buNone/>
            </a:pPr>
            <a:r>
              <a:rPr lang="en-US" sz="2000" dirty="0"/>
              <a:t>we will set up two machines in Linux. The first one, hostname</a:t>
            </a:r>
            <a:r>
              <a:rPr lang="hu-HU" sz="2000" dirty="0"/>
              <a:t> </a:t>
            </a:r>
            <a:r>
              <a:rPr lang="en-US" sz="2000" b="1" dirty="0" err="1"/>
              <a:t>foshan</a:t>
            </a:r>
            <a:r>
              <a:rPr lang="en-US" sz="2000" dirty="0"/>
              <a:t>, will perform the client role, where app Celery will dispatch the tasks to</a:t>
            </a:r>
            <a:r>
              <a:rPr lang="hu-HU" sz="2000" dirty="0"/>
              <a:t> </a:t>
            </a:r>
            <a:r>
              <a:rPr lang="en-US" sz="2000" dirty="0"/>
              <a:t>be executed. The other machine, hostname </a:t>
            </a:r>
            <a:r>
              <a:rPr lang="en-US" sz="2000" b="1" dirty="0"/>
              <a:t>Phoenix</a:t>
            </a:r>
            <a:r>
              <a:rPr lang="en-US" sz="2000" dirty="0"/>
              <a:t>, will perform the role of a broker,</a:t>
            </a:r>
            <a:r>
              <a:rPr lang="hu-HU" sz="2000" dirty="0"/>
              <a:t> </a:t>
            </a:r>
            <a:r>
              <a:rPr lang="en-US" sz="2000" dirty="0"/>
              <a:t>result backend, and the queues consumed by workers. 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F861647-7D87-4C9A-896A-A4F02C463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22" y="2812043"/>
            <a:ext cx="4620270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9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Setting up the </a:t>
            </a:r>
            <a:r>
              <a:rPr kumimoji="0" lang="hu-H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Machine</a:t>
            </a:r>
          </a:p>
          <a:p>
            <a:pPr>
              <a:defRPr/>
            </a:pPr>
            <a:r>
              <a:rPr lang="hu-HU" sz="2000" dirty="0">
                <a:solidFill>
                  <a:prstClr val="black"/>
                </a:solidFill>
                <a:latin typeface="Calibri"/>
              </a:rPr>
              <a:t>W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 will set up a virtual</a:t>
            </a:r>
            <a:r>
              <a:rPr kumimoji="0" lang="hu-HU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environment with Python 3.3, using the tool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pyvenv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 goal of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pyvenv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to not</a:t>
            </a:r>
            <a:r>
              <a:rPr kumimoji="0" lang="hu-HU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pollute Python present in the operating system with additional modules, but to</a:t>
            </a:r>
            <a:r>
              <a:rPr kumimoji="0" lang="hu-HU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separate the developing environments necessary for each project.</a:t>
            </a:r>
            <a:endParaRPr lang="hu-HU" sz="20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000" dirty="0"/>
              <a:t>Now, we have a virtual environment and starting off from the point from where</a:t>
            </a:r>
            <a:r>
              <a:rPr lang="hu-HU" sz="2000" dirty="0"/>
              <a:t> </a:t>
            </a:r>
            <a:r>
              <a:rPr lang="en-US" sz="2000" dirty="0"/>
              <a:t>you already installed </a:t>
            </a:r>
            <a:r>
              <a:rPr lang="en-US" sz="2000" b="1" dirty="0" err="1"/>
              <a:t>setuptools</a:t>
            </a:r>
            <a:r>
              <a:rPr lang="en-US" sz="2000" dirty="0"/>
              <a:t> </a:t>
            </a:r>
            <a:r>
              <a:rPr lang="en-US" sz="2000" b="1" dirty="0"/>
              <a:t>or</a:t>
            </a:r>
            <a:r>
              <a:rPr lang="en-US" sz="2000" dirty="0"/>
              <a:t> </a:t>
            </a:r>
            <a:r>
              <a:rPr lang="en-US" sz="2000" b="1" dirty="0"/>
              <a:t>pip</a:t>
            </a:r>
            <a:r>
              <a:rPr lang="en-US" sz="2000" dirty="0"/>
              <a:t>, we will install the necessary packages for</a:t>
            </a:r>
            <a:r>
              <a:rPr lang="hu-HU" sz="2000" dirty="0"/>
              <a:t> </a:t>
            </a:r>
            <a:r>
              <a:rPr lang="en-US" sz="2000" dirty="0"/>
              <a:t>our client. Let's install the Celery framework </a:t>
            </a:r>
            <a:r>
              <a:rPr lang="hu-HU" sz="2000" dirty="0"/>
              <a:t>and </a:t>
            </a:r>
            <a:r>
              <a:rPr lang="en-US" sz="2000" dirty="0"/>
              <a:t>support to Redis</a:t>
            </a:r>
            <a:r>
              <a:rPr lang="hu-HU" sz="2000" dirty="0"/>
              <a:t> </a:t>
            </a:r>
            <a:r>
              <a:rPr lang="en-US" sz="2000" dirty="0"/>
              <a:t>with the following command: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b="1" dirty="0"/>
              <a:t>pip install celery</a:t>
            </a:r>
            <a:r>
              <a:rPr lang="hu-HU" sz="2000" b="1" dirty="0"/>
              <a:t>[redis]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1AF257B-89A2-4DD9-9B74-E5322E6B4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0" y="3957403"/>
            <a:ext cx="4258269" cy="14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Setting up the </a:t>
            </a:r>
            <a:r>
              <a:rPr lang="hu-HU" sz="2800" b="1" dirty="0">
                <a:solidFill>
                  <a:prstClr val="black"/>
                </a:solidFill>
                <a:latin typeface="Calibri"/>
              </a:rPr>
              <a:t>Server</a:t>
            </a:r>
            <a:r>
              <a:rPr kumimoji="0" lang="hu-H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Machine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To set up the server machine, we will start by installing Redis, which will be our</a:t>
            </a:r>
            <a:r>
              <a:rPr lang="hu-HU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broker and result backend. We will do this using the following command: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$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sudo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apt-get install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redis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-server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To start Redis, just execute the following command: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$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redis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-server</a:t>
            </a:r>
            <a:endParaRPr lang="hu-HU" sz="2000" b="1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If it was successful, an output similar to the following screenshot will be exhibited: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0579F5E-4967-4EEB-9B74-4E02F7F37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28" y="4097682"/>
            <a:ext cx="5237746" cy="16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Dispatching a simple task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At this point, we have a ready environment. Let's test it by sending a task that will</a:t>
            </a:r>
            <a:r>
              <a:rPr lang="hu-HU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calculate the square root of a value and return a result.</a:t>
            </a:r>
            <a:r>
              <a:rPr lang="hu-HU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First, we must define our task module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tasks.py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inside the server. Let's check</a:t>
            </a:r>
            <a:r>
              <a:rPr lang="hu-HU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the description of the tasks.py module.</a:t>
            </a:r>
            <a:r>
              <a:rPr lang="hu-HU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the following chunk of code, we have</a:t>
            </a:r>
            <a:r>
              <a:rPr lang="hu-HU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imports necessary for our function that will calculate the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square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root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0" indent="0">
              <a:buNone/>
              <a:defRPr/>
            </a:pPr>
            <a:r>
              <a:rPr lang="hu-HU" sz="20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from math import sqrt</a:t>
            </a:r>
          </a:p>
          <a:p>
            <a:pPr marL="0" indent="0">
              <a:buNone/>
              <a:defRPr/>
            </a:pPr>
            <a:r>
              <a:rPr lang="hu-HU" sz="20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from celery import Celery</a:t>
            </a:r>
            <a:endParaRPr lang="hu-HU" sz="2000" b="1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000" dirty="0"/>
              <a:t>Now, let's create the following instance of Celery, which will represent our</a:t>
            </a:r>
            <a:r>
              <a:rPr lang="hu-HU" sz="2000" dirty="0"/>
              <a:t> </a:t>
            </a:r>
            <a:r>
              <a:rPr lang="en-US" sz="2000" dirty="0"/>
              <a:t>client application:</a:t>
            </a:r>
          </a:p>
          <a:p>
            <a:pPr marL="0" indent="0">
              <a:buNone/>
              <a:defRPr/>
            </a:pPr>
            <a:endParaRPr lang="hu-HU" sz="2000" dirty="0"/>
          </a:p>
          <a:p>
            <a:pPr marL="0" indent="0">
              <a:buNone/>
              <a:defRPr/>
            </a:pPr>
            <a:r>
              <a:rPr lang="hu-HU" sz="2000" dirty="0"/>
              <a:t>	</a:t>
            </a:r>
            <a:r>
              <a:rPr lang="en-US" sz="2000" b="1" dirty="0"/>
              <a:t>app = Celery('tasks', broker='</a:t>
            </a:r>
            <a:r>
              <a:rPr lang="en-US" sz="2000" b="1" dirty="0" err="1"/>
              <a:t>redis</a:t>
            </a:r>
            <a:r>
              <a:rPr lang="en-US" sz="2000" b="1" dirty="0"/>
              <a:t>://192.168.25.21:6379/0')</a:t>
            </a:r>
            <a:endParaRPr lang="hu-HU" sz="2000" b="1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28083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Dispatching a simple task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Then, we have to set up our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result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backend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which will also be in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Redis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as follows:</a:t>
            </a:r>
          </a:p>
          <a:p>
            <a:pPr marL="0" indent="0">
              <a:buNone/>
              <a:defRPr/>
            </a:pPr>
            <a:r>
              <a:rPr lang="hu-HU" sz="2000" dirty="0">
                <a:solidFill>
                  <a:prstClr val="black"/>
                </a:solidFill>
                <a:latin typeface="Calibri"/>
              </a:rPr>
              <a:t> 	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app.config.CELERY_RESULT_BACKEND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= '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redis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://192.168.25.21:6379/0’</a:t>
            </a:r>
            <a:endParaRPr lang="hu-HU" sz="2000" b="1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With the basics ready, let's define our task with the @app.task decorator:</a:t>
            </a:r>
          </a:p>
          <a:p>
            <a:pPr marL="0" indent="0">
              <a:buNone/>
              <a:defRPr/>
            </a:pPr>
            <a:r>
              <a:rPr lang="hu-HU" sz="20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@app.task</a:t>
            </a:r>
          </a:p>
          <a:p>
            <a:pPr marL="0" indent="0">
              <a:buNone/>
              <a:defRPr/>
            </a:pPr>
            <a:r>
              <a:rPr lang="hu-HU" sz="20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def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square_root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(value):</a:t>
            </a:r>
          </a:p>
          <a:p>
            <a:pPr marL="0" indent="0">
              <a:buNone/>
              <a:defRPr/>
            </a:pPr>
            <a:r>
              <a:rPr lang="hu-HU" sz="20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return sqrt(value)</a:t>
            </a:r>
          </a:p>
          <a:p>
            <a:r>
              <a:rPr lang="en-US" sz="2000" dirty="0"/>
              <a:t>At this point, since we have our tasks.py module defined, we need to initiate</a:t>
            </a:r>
            <a:r>
              <a:rPr lang="hu-HU" sz="2000" dirty="0"/>
              <a:t> </a:t>
            </a:r>
            <a:r>
              <a:rPr lang="en-US" sz="2000" dirty="0"/>
              <a:t>our workers inside the server, where Redis and Celery (with support to Redis) are</a:t>
            </a:r>
            <a:r>
              <a:rPr lang="hu-HU" sz="2000" dirty="0"/>
              <a:t> </a:t>
            </a:r>
            <a:r>
              <a:rPr lang="en-US" sz="2000" dirty="0"/>
              <a:t>installed.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en-US" sz="2000" b="1" dirty="0"/>
              <a:t>$celery –A tasks worker –-</a:t>
            </a:r>
            <a:r>
              <a:rPr lang="en-US" sz="2000" b="1" dirty="0" err="1"/>
              <a:t>loglevel</a:t>
            </a:r>
            <a:r>
              <a:rPr lang="en-US" sz="2000" b="1" dirty="0"/>
              <a:t>=INFO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267672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Dispatching a simple task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Now, we have a Celery server waiting to receive tasks and send them to workers.</a:t>
            </a:r>
            <a:r>
              <a:rPr lang="hu-HU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The next step is to create an application on the client side to call tasks.</a:t>
            </a:r>
            <a:endParaRPr lang="hu-HU" sz="20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hu-HU" sz="2000" dirty="0"/>
              <a:t>In</a:t>
            </a:r>
            <a:r>
              <a:rPr lang="en-US" sz="2000" dirty="0"/>
              <a:t> the machine that represents the client, we have our virtual environment</a:t>
            </a:r>
            <a:r>
              <a:rPr lang="hu-HU" sz="2000" dirty="0"/>
              <a:t> </a:t>
            </a:r>
            <a:r>
              <a:rPr lang="en-US" sz="2000" b="1" dirty="0" err="1"/>
              <a:t>celery</a:t>
            </a:r>
            <a:r>
              <a:rPr lang="en-US" sz="2000" dirty="0" err="1"/>
              <a:t>_</a:t>
            </a:r>
            <a:r>
              <a:rPr lang="en-US" sz="2000" b="1" dirty="0" err="1"/>
              <a:t>env</a:t>
            </a:r>
            <a:r>
              <a:rPr lang="en-US" sz="2000" dirty="0"/>
              <a:t> already set up</a:t>
            </a:r>
            <a:r>
              <a:rPr lang="hu-HU" sz="2000" dirty="0"/>
              <a:t> as we did in the last slides.</a:t>
            </a:r>
            <a:r>
              <a:rPr lang="en-US" sz="2000" dirty="0"/>
              <a:t> So, now it is simpler to create a step-by-step</a:t>
            </a:r>
            <a:r>
              <a:rPr lang="hu-HU" sz="2000" dirty="0"/>
              <a:t> </a:t>
            </a:r>
            <a:r>
              <a:rPr lang="en-US" sz="2000" dirty="0"/>
              <a:t>module task_dispatcher.py, as follows: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 We import the logging module to exhibit information referring to the</a:t>
            </a:r>
            <a:r>
              <a:rPr lang="hu-HU" sz="2000" dirty="0"/>
              <a:t> </a:t>
            </a:r>
            <a:r>
              <a:rPr lang="en-US" sz="2000" dirty="0"/>
              <a:t>execution of the program and the Celery class inside the celery module,</a:t>
            </a:r>
            <a:r>
              <a:rPr lang="hu-HU" sz="2000" dirty="0"/>
              <a:t> </a:t>
            </a:r>
            <a:r>
              <a:rPr lang="en-US" sz="2000" dirty="0"/>
              <a:t>as follows</a:t>
            </a:r>
            <a:r>
              <a:rPr lang="en-US" sz="2000" b="1" dirty="0"/>
              <a:t>:</a:t>
            </a:r>
          </a:p>
          <a:p>
            <a:pPr marL="0" indent="0">
              <a:buNone/>
              <a:defRPr/>
            </a:pPr>
            <a:r>
              <a:rPr lang="hu-HU" sz="2000" b="1" dirty="0"/>
              <a:t>	</a:t>
            </a:r>
            <a:r>
              <a:rPr lang="en-US" sz="2000" b="1" dirty="0"/>
              <a:t>import logging</a:t>
            </a:r>
          </a:p>
          <a:p>
            <a:pPr marL="0" indent="0">
              <a:buNone/>
              <a:defRPr/>
            </a:pPr>
            <a:r>
              <a:rPr lang="hu-HU" sz="2000" b="1" dirty="0"/>
              <a:t>	</a:t>
            </a:r>
            <a:r>
              <a:rPr lang="en-US" sz="2000" b="1" dirty="0"/>
              <a:t>from celery import Celery</a:t>
            </a:r>
            <a:r>
              <a:rPr lang="hu-HU" sz="2000" b="1" dirty="0"/>
              <a:t>   </a:t>
            </a:r>
          </a:p>
          <a:p>
            <a:pPr marL="0" indent="0">
              <a:buNone/>
              <a:defRPr/>
            </a:pPr>
            <a:r>
              <a:rPr lang="hu-HU" sz="2000" dirty="0"/>
              <a:t>2.     </a:t>
            </a:r>
            <a:r>
              <a:rPr lang="en-US" sz="2000" dirty="0"/>
              <a:t>The next step is to create an instance of the Celery class informing the</a:t>
            </a:r>
            <a:r>
              <a:rPr lang="hu-HU" sz="2000" dirty="0"/>
              <a:t> </a:t>
            </a:r>
            <a:r>
              <a:rPr lang="en-US" sz="2000" dirty="0"/>
              <a:t>module containing the </a:t>
            </a:r>
            <a:r>
              <a:rPr lang="hu-HU" sz="2000" dirty="0"/>
              <a:t>  </a:t>
            </a:r>
            <a:r>
              <a:rPr lang="en-US" sz="2000" dirty="0"/>
              <a:t>tasks and then the broker, as done in the server side.</a:t>
            </a:r>
            <a:r>
              <a:rPr lang="hu-HU" sz="2000" dirty="0"/>
              <a:t> </a:t>
            </a:r>
            <a:r>
              <a:rPr lang="en-US" sz="2000" dirty="0"/>
              <a:t>This is done with the following code:</a:t>
            </a:r>
          </a:p>
          <a:p>
            <a:pPr marL="0" indent="0">
              <a:buNone/>
              <a:defRPr/>
            </a:pPr>
            <a:r>
              <a:rPr lang="en-US" sz="2000" b="1" dirty="0"/>
              <a:t>app = Celery('tasks’,</a:t>
            </a:r>
            <a:r>
              <a:rPr lang="hu-HU" sz="2000" b="1" dirty="0"/>
              <a:t> </a:t>
            </a:r>
            <a:r>
              <a:rPr lang="en-US" sz="2000" b="1" dirty="0"/>
              <a:t>broker='</a:t>
            </a:r>
            <a:r>
              <a:rPr lang="en-US" sz="2000" b="1" dirty="0" err="1"/>
              <a:t>redis</a:t>
            </a:r>
            <a:r>
              <a:rPr lang="en-US" sz="2000" b="1" dirty="0"/>
              <a:t>://192.168.25.21:6379/0')</a:t>
            </a:r>
          </a:p>
          <a:p>
            <a:pPr marL="0" indent="0">
              <a:buNone/>
              <a:defRPr/>
            </a:pPr>
            <a:r>
              <a:rPr lang="en-US" sz="2000" b="1" dirty="0" err="1"/>
              <a:t>app.conf.CELERY_RESULT_BACKEND</a:t>
            </a:r>
            <a:r>
              <a:rPr lang="en-US" sz="2000" b="1" dirty="0"/>
              <a:t> =</a:t>
            </a:r>
            <a:r>
              <a:rPr lang="hu-HU" sz="2000" b="1" dirty="0"/>
              <a:t> </a:t>
            </a:r>
            <a:r>
              <a:rPr lang="en-US" sz="2000" b="1" dirty="0"/>
              <a:t>'</a:t>
            </a:r>
            <a:r>
              <a:rPr lang="en-US" sz="2000" b="1" dirty="0" err="1"/>
              <a:t>redis</a:t>
            </a:r>
            <a:r>
              <a:rPr lang="en-US" sz="2000" b="1" dirty="0"/>
              <a:t>://192.168.25.21:6397/0'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130268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Utilizing Parallel Python</a:t>
            </a:r>
          </a:p>
          <a:p>
            <a:pPr lvl="1"/>
            <a:r>
              <a:rPr lang="en-US" dirty="0"/>
              <a:t>Distributing Tasks with Celery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Dispatching a simple task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hu-HU" sz="2000" dirty="0">
                <a:solidFill>
                  <a:prstClr val="black"/>
                </a:solidFill>
                <a:latin typeface="Calibri"/>
              </a:rPr>
              <a:t>3.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let us create a function to encapsulate the sending</a:t>
            </a:r>
            <a:r>
              <a:rPr lang="hu-HU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of the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sqrt_task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(value)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task. We will create the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manage_sqrt_task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(value)</a:t>
            </a:r>
            <a:r>
              <a:rPr lang="hu-HU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function as follows:</a:t>
            </a:r>
          </a:p>
          <a:p>
            <a:pPr marL="0" indent="0">
              <a:buNone/>
              <a:defRPr/>
            </a:pPr>
            <a:r>
              <a:rPr lang="hu-HU" sz="20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def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manage_sqrt_task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(value):</a:t>
            </a:r>
          </a:p>
          <a:p>
            <a:pPr marL="0" indent="0">
              <a:buNone/>
              <a:defRPr/>
            </a:pPr>
            <a:r>
              <a:rPr lang="hu-HU" sz="20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result =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app.send_task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('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tasks.sqrt_task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',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args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=(value,))</a:t>
            </a:r>
          </a:p>
          <a:p>
            <a:pPr marL="0" indent="0">
              <a:buNone/>
              <a:defRPr/>
            </a:pPr>
            <a:r>
              <a:rPr lang="hu-HU" sz="20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logging.info(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result.get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())</a:t>
            </a:r>
            <a:endParaRPr lang="hu-HU" sz="2000" b="1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endParaRPr lang="hu-HU" sz="2000" b="1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lang="hu-HU" sz="2000" dirty="0"/>
              <a:t>4. </a:t>
            </a:r>
            <a:r>
              <a:rPr lang="en-US" sz="2000" dirty="0"/>
              <a:t>In the __main__ block, we executed the call to the </a:t>
            </a:r>
            <a:r>
              <a:rPr lang="en-US" sz="2000" dirty="0" err="1"/>
              <a:t>manage_sqrt_task</a:t>
            </a:r>
            <a:r>
              <a:rPr lang="en-US" sz="2000" dirty="0"/>
              <a:t>(value)</a:t>
            </a:r>
            <a:r>
              <a:rPr lang="hu-HU" sz="2000" dirty="0"/>
              <a:t> </a:t>
            </a:r>
            <a:r>
              <a:rPr lang="en-US" sz="2000" dirty="0"/>
              <a:t>function by passing the input value as 4:</a:t>
            </a:r>
          </a:p>
          <a:p>
            <a:pPr marL="0" indent="0">
              <a:buNone/>
              <a:defRPr/>
            </a:pPr>
            <a:r>
              <a:rPr lang="hu-HU" sz="2000" b="1" dirty="0"/>
              <a:t>	</a:t>
            </a:r>
            <a:r>
              <a:rPr lang="en-US" sz="2000" b="1" dirty="0"/>
              <a:t>if __name__ == '__main__’:</a:t>
            </a:r>
          </a:p>
          <a:p>
            <a:pPr marL="0" indent="0">
              <a:buNone/>
              <a:defRPr/>
            </a:pPr>
            <a:r>
              <a:rPr lang="hu-HU" sz="2000" b="1" dirty="0"/>
              <a:t>	</a:t>
            </a:r>
            <a:r>
              <a:rPr lang="en-US" sz="2000" b="1" dirty="0" err="1"/>
              <a:t>manage_sqrt_task</a:t>
            </a:r>
            <a:r>
              <a:rPr lang="en-US" sz="2000" b="1" dirty="0"/>
              <a:t>(4)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500762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b="1" dirty="0"/>
              <a:t>C</a:t>
            </a:r>
            <a:r>
              <a:rPr lang="en-US" sz="2800" b="1" dirty="0" err="1"/>
              <a:t>ompute</a:t>
            </a:r>
            <a:r>
              <a:rPr lang="hu-HU" sz="2800" b="1" dirty="0"/>
              <a:t> </a:t>
            </a:r>
            <a:r>
              <a:rPr lang="en-US" sz="2800" b="1" dirty="0"/>
              <a:t>Fibonacci series terms with multiple</a:t>
            </a:r>
            <a:r>
              <a:rPr lang="hu-HU" sz="2800" b="1" dirty="0"/>
              <a:t> </a:t>
            </a:r>
            <a:r>
              <a:rPr lang="en-US" sz="2800" b="1" dirty="0"/>
              <a:t>inputs</a:t>
            </a:r>
            <a:endParaRPr lang="hu-HU" sz="2800" b="1" dirty="0"/>
          </a:p>
          <a:p>
            <a:pPr marL="0" indent="0">
              <a:buNone/>
            </a:pPr>
            <a:r>
              <a:rPr lang="en-US" sz="1800" dirty="0"/>
              <a:t>Let us again go and distribute our multiple inputs in order to calculate the nth</a:t>
            </a:r>
            <a:r>
              <a:rPr lang="hu-HU" sz="1800" dirty="0"/>
              <a:t> </a:t>
            </a:r>
            <a:r>
              <a:rPr lang="en-US" sz="1800" dirty="0"/>
              <a:t>Fibonacci term, each of them in a distributed way. The function that calculates</a:t>
            </a:r>
            <a:r>
              <a:rPr lang="hu-HU" sz="1800" dirty="0"/>
              <a:t> </a:t>
            </a:r>
            <a:r>
              <a:rPr lang="en-US" sz="1800" dirty="0"/>
              <a:t>Fibonacci will change a little in relation to the previous chapters. The changes</a:t>
            </a:r>
            <a:r>
              <a:rPr lang="hu-HU" sz="1800" dirty="0"/>
              <a:t> </a:t>
            </a:r>
            <a:r>
              <a:rPr lang="en-US" sz="1800" dirty="0"/>
              <a:t>are small; now we have the @app.task decorator and a small change in the</a:t>
            </a:r>
            <a:r>
              <a:rPr lang="hu-HU" sz="1800" dirty="0"/>
              <a:t> </a:t>
            </a:r>
            <a:r>
              <a:rPr lang="en-US" sz="1800" dirty="0"/>
              <a:t>return message.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2800" b="1" dirty="0"/>
              <a:t>Distributed </a:t>
            </a:r>
            <a:r>
              <a:rPr lang="en-US" sz="2800" b="1" dirty="0"/>
              <a:t>Web </a:t>
            </a:r>
            <a:r>
              <a:rPr lang="hu-HU" sz="2800" b="1" dirty="0"/>
              <a:t>Crawler</a:t>
            </a:r>
          </a:p>
          <a:p>
            <a:pPr marL="0" indent="0">
              <a:buNone/>
            </a:pPr>
            <a:r>
              <a:rPr lang="en-US" sz="1800" dirty="0"/>
              <a:t>We will now move on to adapting our Web crawler to Celery. We already have</a:t>
            </a:r>
            <a:r>
              <a:rPr lang="hu-HU" sz="1800" dirty="0"/>
              <a:t> </a:t>
            </a:r>
            <a:r>
              <a:rPr lang="en-US" sz="1800" dirty="0" err="1"/>
              <a:t>webcrawler_queue</a:t>
            </a:r>
            <a:r>
              <a:rPr lang="en-US" sz="1800" dirty="0"/>
              <a:t>, which is responsible for encapsulating web-type </a:t>
            </a:r>
            <a:r>
              <a:rPr lang="en-US" sz="1800" dirty="0" err="1"/>
              <a:t>hcrawler</a:t>
            </a:r>
            <a:r>
              <a:rPr lang="hu-HU" sz="1800" dirty="0"/>
              <a:t> </a:t>
            </a:r>
            <a:r>
              <a:rPr lang="en-US" sz="1800" dirty="0"/>
              <a:t>tasks. However, in the server side, we will create our </a:t>
            </a:r>
            <a:r>
              <a:rPr lang="en-US" sz="1800" dirty="0" err="1"/>
              <a:t>crawl_task</a:t>
            </a:r>
            <a:r>
              <a:rPr lang="en-US" sz="1800" dirty="0"/>
              <a:t> task inside the</a:t>
            </a:r>
            <a:r>
              <a:rPr lang="hu-HU" sz="1800" dirty="0"/>
              <a:t> </a:t>
            </a:r>
            <a:r>
              <a:rPr lang="en-US" sz="1800" dirty="0"/>
              <a:t>tasks.py module.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22239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9352"/>
            <a:ext cx="10972800" cy="5136814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b="1" dirty="0"/>
              <a:t>Utilizing Parallel Python: </a:t>
            </a:r>
            <a:r>
              <a:rPr lang="en-US" dirty="0"/>
              <a:t>We studied the use of a low-level resource to establish communication among</a:t>
            </a:r>
            <a:r>
              <a:rPr lang="hu-HU" dirty="0"/>
              <a:t> </a:t>
            </a:r>
            <a:r>
              <a:rPr lang="en-US" dirty="0"/>
              <a:t>processes with no relation between them. Further, we have taken a look at using</a:t>
            </a:r>
            <a:r>
              <a:rPr lang="hu-HU" dirty="0"/>
              <a:t> </a:t>
            </a:r>
            <a:r>
              <a:rPr lang="en-US" dirty="0"/>
              <a:t>the PP module, which helps us abstract the communication among the local</a:t>
            </a:r>
            <a:r>
              <a:rPr lang="hu-HU" dirty="0"/>
              <a:t> </a:t>
            </a:r>
            <a:r>
              <a:rPr lang="en-US" dirty="0"/>
              <a:t>processes, including distributed processes. PP is a convenient tool for building</a:t>
            </a:r>
            <a:r>
              <a:rPr lang="hu-HU" dirty="0"/>
              <a:t> </a:t>
            </a:r>
            <a:r>
              <a:rPr lang="en-US" dirty="0"/>
              <a:t>simple, small, parallel, and distributed Python applications.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b="1" dirty="0"/>
              <a:t>Distributing Tasks with Celery: </a:t>
            </a:r>
            <a:r>
              <a:rPr lang="hu-HU" dirty="0"/>
              <a:t>W</a:t>
            </a:r>
            <a:r>
              <a:rPr lang="en-US" dirty="0"/>
              <a:t>e discussed the Celery distributed task queue. We also visualized its</a:t>
            </a:r>
            <a:r>
              <a:rPr lang="hu-HU" dirty="0"/>
              <a:t> </a:t>
            </a:r>
            <a:r>
              <a:rPr lang="en-US" dirty="0"/>
              <a:t>architecture, analyzed its key components, and saw how to set up an environment to</a:t>
            </a:r>
            <a:r>
              <a:rPr lang="hu-HU" dirty="0"/>
              <a:t> </a:t>
            </a:r>
            <a:r>
              <a:rPr lang="en-US" dirty="0"/>
              <a:t>build basic applications with Celery.</a:t>
            </a:r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34634"/>
          </a:xfrm>
        </p:spPr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9410"/>
            <a:ext cx="10972800" cy="5226755"/>
          </a:xfrm>
        </p:spPr>
        <p:txBody>
          <a:bodyPr/>
          <a:lstStyle/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dirty="0"/>
              <a:t>Utilizing Parallel Python: Interprocess communication (IPC), Named pipes (Reading, Writing), Discovering PP, </a:t>
            </a:r>
            <a:r>
              <a:rPr lang="en-US" sz="2400" dirty="0"/>
              <a:t>Using PP to calculate the Fibonacci</a:t>
            </a:r>
            <a:r>
              <a:rPr lang="hu-HU" sz="2400" dirty="0"/>
              <a:t> </a:t>
            </a:r>
            <a:r>
              <a:rPr lang="en-US" sz="2400" dirty="0"/>
              <a:t>series term</a:t>
            </a:r>
            <a:r>
              <a:rPr lang="hu-HU" sz="2400" dirty="0"/>
              <a:t> and </a:t>
            </a:r>
            <a:r>
              <a:rPr lang="en-US" sz="2400" dirty="0"/>
              <a:t>make a distributed Web</a:t>
            </a:r>
            <a:r>
              <a:rPr lang="hu-HU" sz="2400" dirty="0"/>
              <a:t> </a:t>
            </a:r>
            <a:r>
              <a:rPr lang="en-US" sz="2400" dirty="0"/>
              <a:t>crawler</a:t>
            </a:r>
            <a:endParaRPr lang="hu-HU" sz="2400" dirty="0"/>
          </a:p>
          <a:p>
            <a:pPr lvl="1"/>
            <a:r>
              <a:rPr lang="hu-HU" sz="2400" dirty="0"/>
              <a:t>Distributing Tasks with Celery: Understanding Celery, Understanding Celery's architecture, Setting up the environment, Dispatching a simple task, </a:t>
            </a:r>
            <a:r>
              <a:rPr lang="en-US" sz="2400" dirty="0"/>
              <a:t>Using Celery to obtain a Fibonacci</a:t>
            </a:r>
            <a:r>
              <a:rPr lang="hu-HU" sz="2400" dirty="0"/>
              <a:t> </a:t>
            </a:r>
            <a:r>
              <a:rPr lang="en-US" sz="2400" dirty="0"/>
              <a:t>series term</a:t>
            </a:r>
            <a:r>
              <a:rPr lang="hu-HU" sz="2400" dirty="0"/>
              <a:t> and </a:t>
            </a:r>
            <a:r>
              <a:rPr lang="en-US" sz="2400" dirty="0"/>
              <a:t>make a distributed</a:t>
            </a:r>
            <a:r>
              <a:rPr lang="hu-HU" sz="2400" dirty="0"/>
              <a:t> </a:t>
            </a:r>
            <a:r>
              <a:rPr lang="en-US" sz="2400" dirty="0"/>
              <a:t>Web crawler</a:t>
            </a:r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1"/>
            <a:endParaRPr lang="hu-HU" sz="2400" dirty="0"/>
          </a:p>
          <a:p>
            <a:pPr lvl="1"/>
            <a:endParaRPr lang="hu-HU" sz="2400" dirty="0"/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Parallel Python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U</a:t>
            </a:r>
            <a:r>
              <a:rPr lang="en-US" dirty="0"/>
              <a:t>se Parallel Python (PP) to perform</a:t>
            </a:r>
            <a:r>
              <a:rPr lang="hu-HU" dirty="0"/>
              <a:t> </a:t>
            </a:r>
            <a:r>
              <a:rPr lang="en-US" dirty="0"/>
              <a:t>parallel tasks with </a:t>
            </a:r>
            <a:r>
              <a:rPr lang="en-US" dirty="0" err="1"/>
              <a:t>processe</a:t>
            </a:r>
            <a:r>
              <a:rPr lang="hu-HU" dirty="0"/>
              <a:t>s.</a:t>
            </a:r>
            <a:endParaRPr lang="hu-HU" sz="2800" b="1" dirty="0"/>
          </a:p>
          <a:p>
            <a:pPr marL="0" indent="0">
              <a:buNone/>
            </a:pPr>
            <a:r>
              <a:rPr lang="hu-HU" sz="2800" b="1" dirty="0"/>
              <a:t>InterProcess Communication (IPC)</a:t>
            </a:r>
          </a:p>
          <a:p>
            <a:r>
              <a:rPr lang="hu-HU" dirty="0"/>
              <a:t>It </a:t>
            </a:r>
            <a:r>
              <a:rPr lang="en-US" dirty="0"/>
              <a:t>consists of mechanisms that allow the exchange</a:t>
            </a:r>
            <a:r>
              <a:rPr lang="hu-HU" dirty="0"/>
              <a:t> </a:t>
            </a:r>
            <a:r>
              <a:rPr lang="en-US" dirty="0"/>
              <a:t>of information among processes.</a:t>
            </a:r>
          </a:p>
          <a:p>
            <a:r>
              <a:rPr lang="en-US" dirty="0"/>
              <a:t>There are several means to implement IPC, and in general, they depend on the</a:t>
            </a:r>
          </a:p>
          <a:p>
            <a:r>
              <a:rPr lang="en-US" dirty="0"/>
              <a:t>chosen architecture for the runtime environment. </a:t>
            </a:r>
            <a:endParaRPr lang="hu-HU" dirty="0"/>
          </a:p>
          <a:p>
            <a:r>
              <a:rPr lang="en-US" dirty="0"/>
              <a:t>In some cases, for example, where</a:t>
            </a:r>
            <a:r>
              <a:rPr lang="hu-HU" dirty="0"/>
              <a:t> </a:t>
            </a:r>
            <a:r>
              <a:rPr lang="en-US" dirty="0"/>
              <a:t>processes run on the same machine, we could use various types of communication,</a:t>
            </a:r>
            <a:r>
              <a:rPr lang="hu-HU" dirty="0"/>
              <a:t> </a:t>
            </a:r>
            <a:r>
              <a:rPr lang="en-US" dirty="0"/>
              <a:t>such as shared memory, message queues, and pipes. </a:t>
            </a:r>
            <a:endParaRPr lang="hu-HU" dirty="0"/>
          </a:p>
          <a:p>
            <a:r>
              <a:rPr lang="en-US" dirty="0"/>
              <a:t>When processes are physically</a:t>
            </a:r>
            <a:r>
              <a:rPr lang="hu-HU" dirty="0"/>
              <a:t> </a:t>
            </a:r>
            <a:r>
              <a:rPr lang="en-US" dirty="0"/>
              <a:t>distributed in clusters, for instance, we could use sockets and Remote Procedure</a:t>
            </a:r>
            <a:r>
              <a:rPr lang="hu-HU" dirty="0"/>
              <a:t> </a:t>
            </a:r>
            <a:r>
              <a:rPr lang="en-US" dirty="0"/>
              <a:t>Call (RPC).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Parallel Python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b="1" dirty="0"/>
              <a:t>Named pipes</a:t>
            </a:r>
          </a:p>
          <a:p>
            <a:r>
              <a:rPr lang="en-US" dirty="0"/>
              <a:t>For each task we perform, there is</a:t>
            </a:r>
            <a:r>
              <a:rPr lang="hu-HU" dirty="0"/>
              <a:t> </a:t>
            </a:r>
            <a:r>
              <a:rPr lang="en-US" dirty="0"/>
              <a:t>a file somewhere, and we can also find a file descriptor attached to it, which allows</a:t>
            </a:r>
            <a:r>
              <a:rPr lang="hu-HU" dirty="0"/>
              <a:t> </a:t>
            </a:r>
            <a:r>
              <a:rPr lang="en-US" dirty="0"/>
              <a:t>us to manipulate these files.</a:t>
            </a:r>
            <a:endParaRPr lang="hu-HU" dirty="0"/>
          </a:p>
          <a:p>
            <a:r>
              <a:rPr lang="en-US" dirty="0"/>
              <a:t>Named pipes are nothing but mechanisms that allow IPC communication through</a:t>
            </a:r>
            <a:r>
              <a:rPr lang="hu-HU" dirty="0"/>
              <a:t> </a:t>
            </a:r>
            <a:r>
              <a:rPr lang="en-US" dirty="0"/>
              <a:t>the use of file descriptors associated with special files that implement, for instance,</a:t>
            </a:r>
            <a:r>
              <a:rPr lang="hu-HU" dirty="0"/>
              <a:t> </a:t>
            </a:r>
            <a:r>
              <a:rPr lang="en-US" dirty="0"/>
              <a:t>a First-In, First-Out (FIFO) scheme for writing and reading the data.</a:t>
            </a:r>
            <a:endParaRPr lang="hu-HU" dirty="0"/>
          </a:p>
          <a:p>
            <a:r>
              <a:rPr lang="en-US" dirty="0"/>
              <a:t>In Python, named pipes are implemented through the system calls. </a:t>
            </a:r>
            <a:r>
              <a:rPr lang="hu-HU" b="1" dirty="0"/>
              <a:t>To write a Named Pipe</a:t>
            </a:r>
            <a:r>
              <a:rPr lang="hu-HU" dirty="0"/>
              <a:t>, </a:t>
            </a:r>
            <a:r>
              <a:rPr lang="en-US" dirty="0"/>
              <a:t>We start with the input of the </a:t>
            </a:r>
            <a:r>
              <a:rPr lang="en-US" dirty="0" err="1"/>
              <a:t>os</a:t>
            </a:r>
            <a:r>
              <a:rPr lang="en-US" dirty="0"/>
              <a:t> module, which will provide access to the system</a:t>
            </a:r>
            <a:r>
              <a:rPr lang="hu-HU" dirty="0"/>
              <a:t> </a:t>
            </a:r>
            <a:r>
              <a:rPr lang="en-US" dirty="0"/>
              <a:t>calls</a:t>
            </a:r>
            <a:endParaRPr lang="hu-HU" dirty="0"/>
          </a:p>
          <a:p>
            <a:r>
              <a:rPr lang="en-US" b="1" dirty="0"/>
              <a:t>To read</a:t>
            </a:r>
            <a:r>
              <a:rPr lang="hu-HU" b="1" dirty="0"/>
              <a:t> N</a:t>
            </a:r>
            <a:r>
              <a:rPr lang="en-US" b="1" dirty="0" err="1"/>
              <a:t>amed</a:t>
            </a:r>
            <a:r>
              <a:rPr lang="en-US" b="1" dirty="0"/>
              <a:t> pipe</a:t>
            </a:r>
            <a:r>
              <a:rPr lang="en-US" dirty="0"/>
              <a:t>,</a:t>
            </a:r>
            <a:r>
              <a:rPr lang="hu-HU" dirty="0"/>
              <a:t> It </a:t>
            </a:r>
            <a:r>
              <a:rPr lang="en-US" dirty="0"/>
              <a:t>uses the </a:t>
            </a:r>
            <a:r>
              <a:rPr lang="en-US" dirty="0" err="1"/>
              <a:t>os</a:t>
            </a:r>
            <a:r>
              <a:rPr lang="en-US" dirty="0"/>
              <a:t> module to manipulate the named pipes. The main chunk,</a:t>
            </a:r>
            <a:r>
              <a:rPr lang="hu-HU" dirty="0"/>
              <a:t> </a:t>
            </a:r>
            <a:r>
              <a:rPr lang="en-US" dirty="0"/>
              <a:t>which triggers the process, is simple. We define a label to the named pipe we will use.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799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Parallel Python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b="1" dirty="0"/>
              <a:t>Discovering PP</a:t>
            </a:r>
          </a:p>
          <a:p>
            <a:r>
              <a:rPr lang="en-US" dirty="0"/>
              <a:t>we will use a Python module, PP, to establish IPC communication not only among</a:t>
            </a:r>
            <a:r>
              <a:rPr lang="hu-HU" dirty="0"/>
              <a:t> </a:t>
            </a:r>
            <a:r>
              <a:rPr lang="en-US" dirty="0"/>
              <a:t>local processes, but also physically distributed throughout a computer network.</a:t>
            </a:r>
            <a:r>
              <a:rPr lang="hu-HU" dirty="0"/>
              <a:t> </a:t>
            </a:r>
          </a:p>
          <a:p>
            <a:r>
              <a:rPr lang="en-US" dirty="0"/>
              <a:t>The PP module implements the execution of parallel code in two ways. </a:t>
            </a:r>
            <a:endParaRPr lang="hu-HU" dirty="0"/>
          </a:p>
          <a:p>
            <a:r>
              <a:rPr lang="en-US" dirty="0"/>
              <a:t>The first</a:t>
            </a:r>
            <a:r>
              <a:rPr lang="hu-HU" dirty="0"/>
              <a:t> </a:t>
            </a:r>
            <a:r>
              <a:rPr lang="en-US" dirty="0"/>
              <a:t>way considers the SMP architecture, where there are multiple processors/cores in</a:t>
            </a:r>
            <a:r>
              <a:rPr lang="hu-HU" dirty="0"/>
              <a:t> </a:t>
            </a:r>
            <a:r>
              <a:rPr lang="en-US" dirty="0"/>
              <a:t>the same machine. </a:t>
            </a:r>
            <a:endParaRPr lang="hu-HU" dirty="0"/>
          </a:p>
          <a:p>
            <a:r>
              <a:rPr lang="en-US" dirty="0"/>
              <a:t>The second alternative would be distributing the tasks through</a:t>
            </a:r>
            <a:r>
              <a:rPr lang="hu-HU" dirty="0"/>
              <a:t> </a:t>
            </a:r>
            <a:r>
              <a:rPr lang="en-US" dirty="0"/>
              <a:t>machines in a network, configuring, and thus forming a cluster.</a:t>
            </a:r>
            <a:r>
              <a:rPr lang="hu-HU" dirty="0"/>
              <a:t> </a:t>
            </a:r>
          </a:p>
          <a:p>
            <a:r>
              <a:rPr lang="en-US" dirty="0"/>
              <a:t>There is a class, called </a:t>
            </a:r>
            <a:r>
              <a:rPr lang="en-US" b="1" dirty="0"/>
              <a:t>Server</a:t>
            </a:r>
            <a:r>
              <a:rPr lang="en-US" dirty="0"/>
              <a:t>, present in the API of PP, which we can use to</a:t>
            </a:r>
            <a:r>
              <a:rPr lang="hu-HU" dirty="0"/>
              <a:t> </a:t>
            </a:r>
            <a:r>
              <a:rPr lang="en-US" dirty="0"/>
              <a:t>encapsulate and dispatch tasks among local and remote processes. </a:t>
            </a:r>
            <a:endParaRPr lang="hu-HU" dirty="0"/>
          </a:p>
          <a:p>
            <a:r>
              <a:rPr lang="en-US" dirty="0"/>
              <a:t>An instance of the Server class has, among several methods, the </a:t>
            </a:r>
            <a:r>
              <a:rPr lang="en-US" b="1" dirty="0"/>
              <a:t>submit</a:t>
            </a:r>
            <a:r>
              <a:rPr lang="hu-HU" dirty="0"/>
              <a:t> </a:t>
            </a:r>
            <a:r>
              <a:rPr lang="en-US" dirty="0"/>
              <a:t>method that allows us to dispatch tasks to their destinations.</a:t>
            </a:r>
            <a:endParaRPr lang="hu-HU" dirty="0"/>
          </a:p>
          <a:p>
            <a:endParaRPr lang="hu-HU" sz="2800" b="1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843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Parallel Python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99214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calculate the Fibonacci</a:t>
            </a:r>
            <a:r>
              <a:rPr lang="hu-HU" sz="2800" b="1" dirty="0"/>
              <a:t> </a:t>
            </a:r>
            <a:r>
              <a:rPr lang="en-US" sz="2800" b="1" dirty="0"/>
              <a:t>series term on SMP architecture</a:t>
            </a:r>
            <a:endParaRPr lang="hu-HU" dirty="0"/>
          </a:p>
          <a:p>
            <a:r>
              <a:rPr lang="en-US" dirty="0"/>
              <a:t>We will import only two modules for this implementation, </a:t>
            </a:r>
            <a:r>
              <a:rPr lang="en-US" b="1" dirty="0" err="1"/>
              <a:t>os</a:t>
            </a:r>
            <a:r>
              <a:rPr lang="en-US" dirty="0"/>
              <a:t> and </a:t>
            </a:r>
            <a:r>
              <a:rPr lang="en-US" b="1" dirty="0"/>
              <a:t>pp</a:t>
            </a:r>
            <a:r>
              <a:rPr lang="en-US" dirty="0"/>
              <a:t>. The </a:t>
            </a:r>
            <a:r>
              <a:rPr lang="en-US" dirty="0" err="1"/>
              <a:t>os</a:t>
            </a:r>
            <a:r>
              <a:rPr lang="en-US" dirty="0"/>
              <a:t> module</a:t>
            </a:r>
            <a:r>
              <a:rPr lang="hu-HU" dirty="0"/>
              <a:t> </a:t>
            </a:r>
            <a:r>
              <a:rPr lang="en-US" dirty="0"/>
              <a:t>will be used only to obtain a PID of the processes in execution. We will have a list</a:t>
            </a:r>
            <a:r>
              <a:rPr lang="hu-HU" dirty="0"/>
              <a:t> </a:t>
            </a:r>
            <a:r>
              <a:rPr lang="en-US" dirty="0"/>
              <a:t>called </a:t>
            </a:r>
            <a:r>
              <a:rPr lang="en-US" dirty="0" err="1"/>
              <a:t>input_list</a:t>
            </a:r>
            <a:r>
              <a:rPr lang="en-US" dirty="0"/>
              <a:t> with the values to be calculated and a dictionary to group the</a:t>
            </a:r>
            <a:r>
              <a:rPr lang="hu-HU" dirty="0"/>
              <a:t> </a:t>
            </a:r>
            <a:r>
              <a:rPr lang="en-US" dirty="0"/>
              <a:t>results, which we will call </a:t>
            </a:r>
            <a:r>
              <a:rPr lang="en-US" dirty="0" err="1"/>
              <a:t>result_dict</a:t>
            </a:r>
            <a:r>
              <a:rPr lang="en-US" dirty="0"/>
              <a:t>.</a:t>
            </a:r>
            <a:endParaRPr lang="hu-HU" sz="2800" b="1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D616837-FC6A-459E-AC8A-537140EFA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28" y="3429000"/>
            <a:ext cx="5518498" cy="23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9644"/>
          </a:xfrm>
        </p:spPr>
        <p:txBody>
          <a:bodyPr/>
          <a:lstStyle/>
          <a:p>
            <a:r>
              <a:rPr lang="en-US" dirty="0"/>
              <a:t>Utilizing Parallel Python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94282"/>
            <a:ext cx="10972800" cy="5490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b="1" dirty="0"/>
              <a:t>M</a:t>
            </a:r>
            <a:r>
              <a:rPr lang="en-US" sz="2800" b="1" dirty="0" err="1"/>
              <a:t>ake</a:t>
            </a:r>
            <a:r>
              <a:rPr lang="en-US" sz="2800" b="1" dirty="0"/>
              <a:t> a distributed Web</a:t>
            </a:r>
            <a:r>
              <a:rPr lang="hu-HU" sz="2800" b="1" dirty="0"/>
              <a:t> </a:t>
            </a:r>
            <a:r>
              <a:rPr lang="en-US" sz="2800" b="1" dirty="0"/>
              <a:t>crawler</a:t>
            </a:r>
            <a:endParaRPr lang="hu-HU" sz="2800" b="1" dirty="0"/>
          </a:p>
          <a:p>
            <a:pPr marL="0" indent="0">
              <a:buNone/>
            </a:pPr>
            <a:r>
              <a:rPr lang="en-US" dirty="0"/>
              <a:t>The idea is to dispatch the executions to the three machines listed using PP. For this,</a:t>
            </a:r>
          </a:p>
          <a:p>
            <a:pPr marL="0" indent="0">
              <a:buNone/>
            </a:pPr>
            <a:r>
              <a:rPr lang="en-US" dirty="0"/>
              <a:t>we will make use of a case study of the Web crawler. </a:t>
            </a:r>
            <a:r>
              <a:rPr lang="hu-HU" dirty="0"/>
              <a:t>F</a:t>
            </a:r>
            <a:r>
              <a:rPr lang="en-US" dirty="0"/>
              <a:t>or each URL informed in the </a:t>
            </a:r>
            <a:r>
              <a:rPr lang="en-US" dirty="0" err="1"/>
              <a:t>input_list</a:t>
            </a:r>
            <a:r>
              <a:rPr lang="en-US" dirty="0"/>
              <a:t>, we will dispatch a</a:t>
            </a:r>
            <a:r>
              <a:rPr lang="hu-HU" dirty="0"/>
              <a:t> </a:t>
            </a:r>
            <a:r>
              <a:rPr lang="en-US" dirty="0"/>
              <a:t>local or remote process for execution, and at the end of each execution, a callback</a:t>
            </a:r>
            <a:r>
              <a:rPr lang="hu-HU" dirty="0"/>
              <a:t> </a:t>
            </a:r>
            <a:r>
              <a:rPr lang="en-US" dirty="0"/>
              <a:t>function will group the URLs and their first three links found.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B3C64F6-274E-420C-A4DD-F8EAD312C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84" y="3429000"/>
            <a:ext cx="512663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5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4654"/>
          </a:xfrm>
        </p:spPr>
        <p:txBody>
          <a:bodyPr/>
          <a:lstStyle/>
          <a:p>
            <a:r>
              <a:rPr lang="en-US" dirty="0"/>
              <a:t>Distributing Tasks with Celery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W</a:t>
            </a:r>
            <a:r>
              <a:rPr lang="en-US" dirty="0"/>
              <a:t>e will study how to distribute tasks among</a:t>
            </a:r>
            <a:r>
              <a:rPr lang="hu-HU" dirty="0"/>
              <a:t> </a:t>
            </a:r>
            <a:r>
              <a:rPr lang="en-US" dirty="0"/>
              <a:t>different machines in a network by using the Celery framework.</a:t>
            </a:r>
            <a:endParaRPr lang="hu-HU" dirty="0"/>
          </a:p>
          <a:p>
            <a:pPr marL="0" indent="0">
              <a:buNone/>
            </a:pPr>
            <a:r>
              <a:rPr lang="en-US" sz="2800" b="1" dirty="0"/>
              <a:t>Understanding Celery</a:t>
            </a:r>
            <a:endParaRPr lang="en-US" sz="2000" dirty="0"/>
          </a:p>
          <a:p>
            <a:r>
              <a:rPr lang="en-US" sz="2000" dirty="0"/>
              <a:t>Celery is a framework that offers mechanisms to lessen difficulties while creating</a:t>
            </a:r>
            <a:r>
              <a:rPr lang="hu-HU" sz="2000" dirty="0"/>
              <a:t> </a:t>
            </a:r>
            <a:r>
              <a:rPr lang="en-US" sz="2000" dirty="0"/>
              <a:t>distributed systems. The Celery framework works with the concept of distribution</a:t>
            </a:r>
            <a:r>
              <a:rPr lang="hu-HU" sz="2000" dirty="0"/>
              <a:t> </a:t>
            </a:r>
            <a:r>
              <a:rPr lang="en-US" sz="2000" dirty="0"/>
              <a:t>of work units (tasks) by exchanging messages among the machines that are</a:t>
            </a:r>
            <a:r>
              <a:rPr lang="hu-HU" sz="2000" dirty="0"/>
              <a:t> </a:t>
            </a:r>
            <a:r>
              <a:rPr lang="en-US" sz="2000" dirty="0"/>
              <a:t>interconnected as a network, or local workers. </a:t>
            </a:r>
            <a:endParaRPr lang="hu-HU" sz="2000" dirty="0"/>
          </a:p>
          <a:p>
            <a:r>
              <a:rPr lang="en-US" sz="2000" dirty="0"/>
              <a:t>A task is the key concept in Celery;</a:t>
            </a:r>
            <a:r>
              <a:rPr lang="hu-HU" sz="2000" dirty="0"/>
              <a:t> </a:t>
            </a:r>
            <a:r>
              <a:rPr lang="en-US" sz="2000" dirty="0"/>
              <a:t>any sort of job we must distribute has to be encapsulated in a task beforehand</a:t>
            </a:r>
            <a:r>
              <a:rPr lang="hu-HU" sz="2000" dirty="0"/>
              <a:t>.</a:t>
            </a:r>
          </a:p>
          <a:p>
            <a:r>
              <a:rPr lang="en-US" sz="2000" dirty="0"/>
              <a:t>It distributes tasks in a transparent way among workers that are spread</a:t>
            </a:r>
            <a:r>
              <a:rPr lang="hu-HU" sz="2000" dirty="0"/>
              <a:t> </a:t>
            </a:r>
            <a:r>
              <a:rPr lang="en-US" sz="2000" dirty="0"/>
              <a:t>over the Internet, or local workers</a:t>
            </a:r>
            <a:endParaRPr lang="hu-HU" sz="2000" dirty="0"/>
          </a:p>
          <a:p>
            <a:r>
              <a:rPr lang="en-US" sz="2000" dirty="0"/>
              <a:t>It supports synchronous, asynchronous, periodic, and scheduled tasks</a:t>
            </a:r>
          </a:p>
        </p:txBody>
      </p:sp>
    </p:spTree>
    <p:extLst>
      <p:ext uri="{BB962C8B-B14F-4D97-AF65-F5344CB8AC3E}">
        <p14:creationId xmlns:p14="http://schemas.microsoft.com/office/powerpoint/2010/main" val="259168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27495</TotalTime>
  <Words>2534</Words>
  <Application>Microsoft Office PowerPoint</Application>
  <PresentationFormat>Widescreen</PresentationFormat>
  <Paragraphs>181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1_Office Theme</vt:lpstr>
      <vt:lpstr>Python for Data Science</vt:lpstr>
      <vt:lpstr>Lecture Objectives</vt:lpstr>
      <vt:lpstr>Topics</vt:lpstr>
      <vt:lpstr>Utilizing Parallel Python    </vt:lpstr>
      <vt:lpstr>Utilizing Parallel Python    </vt:lpstr>
      <vt:lpstr>Utilizing Parallel Python    </vt:lpstr>
      <vt:lpstr>Utilizing Parallel Python    </vt:lpstr>
      <vt:lpstr>Utilizing Parallel Python    </vt:lpstr>
      <vt:lpstr>Distributing Tasks with Celery    </vt:lpstr>
      <vt:lpstr>Distributing Tasks with Celery    </vt:lpstr>
      <vt:lpstr>Distributing Tasks with Celery    </vt:lpstr>
      <vt:lpstr>Distributing Tasks with Celery    </vt:lpstr>
      <vt:lpstr>Distributing Tasks with Celery    </vt:lpstr>
      <vt:lpstr>Distributing Tasks with Celery    </vt:lpstr>
      <vt:lpstr>Distributing Tasks with Celery    </vt:lpstr>
      <vt:lpstr>Distributing Tasks with Celery    </vt:lpstr>
      <vt:lpstr>Distributing Tasks with Celery    </vt:lpstr>
      <vt:lpstr>Distributing Tasks with Celery    </vt:lpstr>
      <vt:lpstr>Distributing Tasks with Celery    </vt:lpstr>
      <vt:lpstr>Distributing Tasks with Celery    </vt:lpstr>
      <vt:lpstr>Distributing Tasks with Celery 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1089</cp:revision>
  <dcterms:created xsi:type="dcterms:W3CDTF">2015-10-21T06:04:19Z</dcterms:created>
  <dcterms:modified xsi:type="dcterms:W3CDTF">2021-11-15T23:17:25Z</dcterms:modified>
</cp:coreProperties>
</file>