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80" r:id="rId3"/>
    <p:sldId id="342" r:id="rId4"/>
    <p:sldId id="339" r:id="rId5"/>
    <p:sldId id="389" r:id="rId6"/>
    <p:sldId id="391" r:id="rId7"/>
    <p:sldId id="390" r:id="rId8"/>
    <p:sldId id="392" r:id="rId9"/>
    <p:sldId id="393" r:id="rId10"/>
    <p:sldId id="394" r:id="rId11"/>
    <p:sldId id="395" r:id="rId12"/>
    <p:sldId id="397" r:id="rId13"/>
    <p:sldId id="398" r:id="rId14"/>
    <p:sldId id="399" r:id="rId15"/>
    <p:sldId id="400" r:id="rId16"/>
    <p:sldId id="401" r:id="rId17"/>
    <p:sldId id="402" r:id="rId18"/>
    <p:sldId id="403" r:id="rId19"/>
    <p:sldId id="404" r:id="rId20"/>
    <p:sldId id="405" r:id="rId21"/>
    <p:sldId id="406"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thla, Yatish (Yatish)" initials="BY(" lastIdx="1" clrIdx="0">
    <p:extLst>
      <p:ext uri="{19B8F6BF-5375-455C-9EA6-DF929625EA0E}">
        <p15:presenceInfo xmlns:p15="http://schemas.microsoft.com/office/powerpoint/2012/main" userId="S::ybathla@avaya.com::67d1ca534b345e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snapToGrid="0">
      <p:cViewPr varScale="1">
        <p:scale>
          <a:sx n="68" d="100"/>
          <a:sy n="68" d="100"/>
        </p:scale>
        <p:origin x="6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B218B-9258-41C5-A04C-66862A35049B}"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F5EC2-54BA-4C09-B0E9-350C8DC8D4CE}" type="slidenum">
              <a:rPr lang="en-US" smtClean="0"/>
              <a:t>‹#›</a:t>
            </a:fld>
            <a:endParaRPr lang="en-US"/>
          </a:p>
        </p:txBody>
      </p:sp>
    </p:spTree>
    <p:extLst>
      <p:ext uri="{BB962C8B-B14F-4D97-AF65-F5344CB8AC3E}">
        <p14:creationId xmlns:p14="http://schemas.microsoft.com/office/powerpoint/2010/main" val="223572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2</a:t>
            </a:fld>
            <a:endParaRPr lang="en-US"/>
          </a:p>
        </p:txBody>
      </p:sp>
    </p:spTree>
    <p:extLst>
      <p:ext uri="{BB962C8B-B14F-4D97-AF65-F5344CB8AC3E}">
        <p14:creationId xmlns:p14="http://schemas.microsoft.com/office/powerpoint/2010/main" val="401422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3</a:t>
            </a:fld>
            <a:endParaRPr lang="en-US"/>
          </a:p>
        </p:txBody>
      </p:sp>
    </p:spTree>
    <p:extLst>
      <p:ext uri="{BB962C8B-B14F-4D97-AF65-F5344CB8AC3E}">
        <p14:creationId xmlns:p14="http://schemas.microsoft.com/office/powerpoint/2010/main" val="63082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A007EC-94A5-4D5E-BE0D-4B473029EA07}"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49887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1802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50496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783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Calibri" pitchFamily="34"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609600" y="1600202"/>
            <a:ext cx="10972800" cy="4525963"/>
          </a:xfrm>
          <a:prstGeom prst="rect">
            <a:avLst/>
          </a:prstGeom>
        </p:spPr>
        <p:txBody>
          <a:bodyPr/>
          <a:lstStyle>
            <a:lvl1pPr algn="just">
              <a:defRPr sz="2400"/>
            </a:lvl1pPr>
            <a:lvl2pPr algn="just">
              <a:defRPr sz="2200"/>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Tree>
    <p:extLst>
      <p:ext uri="{BB962C8B-B14F-4D97-AF65-F5344CB8AC3E}">
        <p14:creationId xmlns:p14="http://schemas.microsoft.com/office/powerpoint/2010/main" val="53800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0672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688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563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0890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Rectangle 5"/>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TextBox 7"/>
          <p:cNvSpPr txBox="1"/>
          <p:nvPr userDrawn="1"/>
        </p:nvSpPr>
        <p:spPr>
          <a:xfrm>
            <a:off x="-27589" y="6655360"/>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Rectangle 8"/>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51057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99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428080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04881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2"/>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02958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11/21/2021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703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007EC-94A5-4D5E-BE0D-4B473029EA07}"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3960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007EC-94A5-4D5E-BE0D-4B473029EA07}"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86564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A007EC-94A5-4D5E-BE0D-4B473029EA07}"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68639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A007EC-94A5-4D5E-BE0D-4B473029EA07}"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3017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007EC-94A5-4D5E-BE0D-4B473029EA07}"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69314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7738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0609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007EC-94A5-4D5E-BE0D-4B473029EA07}"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D081-CDD6-4308-A6A8-839E798ADF0D}" type="slidenum">
              <a:rPr lang="en-US" smtClean="0"/>
              <a:t>‹#›</a:t>
            </a:fld>
            <a:endParaRPr lang="en-US"/>
          </a:p>
        </p:txBody>
      </p:sp>
    </p:spTree>
    <p:extLst>
      <p:ext uri="{BB962C8B-B14F-4D97-AF65-F5344CB8AC3E}">
        <p14:creationId xmlns:p14="http://schemas.microsoft.com/office/powerpoint/2010/main" val="494102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ectangle 17"/>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
        <p:nvSpPr>
          <p:cNvPr id="8" name="TextBox 7"/>
          <p:cNvSpPr txBox="1"/>
          <p:nvPr userDrawn="1"/>
        </p:nvSpPr>
        <p:spPr>
          <a:xfrm>
            <a:off x="-31702" y="6655158"/>
            <a:ext cx="2177199" cy="253916"/>
          </a:xfrm>
          <a:prstGeom prst="rect">
            <a:avLst/>
          </a:prstGeom>
          <a:noFill/>
        </p:spPr>
        <p:txBody>
          <a:bodyPr wrap="none" rtlCol="0">
            <a:spAutoFit/>
          </a:bodyPr>
          <a:lstStyle/>
          <a:p>
            <a:r>
              <a:rPr lang="en-US" sz="1050" dirty="0">
                <a:solidFill>
                  <a:prstClr val="white"/>
                </a:solidFill>
              </a:rPr>
              <a:t>Faculty of Engineering &amp; Technology</a:t>
            </a: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9250925" y="6646407"/>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Tree>
    <p:extLst>
      <p:ext uri="{BB962C8B-B14F-4D97-AF65-F5344CB8AC3E}">
        <p14:creationId xmlns:p14="http://schemas.microsoft.com/office/powerpoint/2010/main" val="2443284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han.cs.et@msruas.ac.in" TargetMode="External"/><Relationship Id="rId2" Type="http://schemas.openxmlformats.org/officeDocument/2006/relationships/hyperlink" Target="mailto:yatishbathla.cs.et@msruas.ac.in"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609607"/>
            <a:ext cx="9906000" cy="1470025"/>
          </a:xfrm>
        </p:spPr>
        <p:txBody>
          <a:bodyPr/>
          <a:lstStyle/>
          <a:p>
            <a:r>
              <a:rPr lang="en-US" sz="3200" b="1" dirty="0"/>
              <a:t>Python for Data Science</a:t>
            </a:r>
            <a:endParaRPr lang="en-IN" sz="3200" b="1" dirty="0"/>
          </a:p>
        </p:txBody>
      </p:sp>
      <p:sp>
        <p:nvSpPr>
          <p:cNvPr id="5" name="Title 1"/>
          <p:cNvSpPr txBox="1">
            <a:spLocks/>
          </p:cNvSpPr>
          <p:nvPr/>
        </p:nvSpPr>
        <p:spPr>
          <a:xfrm>
            <a:off x="1219201"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t>Course Leader: </a:t>
            </a:r>
          </a:p>
          <a:p>
            <a:r>
              <a:rPr lang="hu-HU" sz="2400" b="1" dirty="0"/>
              <a:t>Dr. Yatish Bathla</a:t>
            </a:r>
            <a:endParaRPr lang="en-IN" sz="2400" b="1" dirty="0"/>
          </a:p>
          <a:p>
            <a:r>
              <a:rPr lang="en-US" sz="1600" b="1" i="0" dirty="0">
                <a:solidFill>
                  <a:srgbClr val="323130"/>
                </a:solidFill>
                <a:effectLst/>
                <a:latin typeface="Segoe UI" panose="020B0502040204020203" pitchFamily="34" charset="0"/>
                <a:hlinkClick r:id="rId2"/>
              </a:rPr>
              <a:t>yatishbathla.cs.et@msruas.ac.in</a:t>
            </a:r>
            <a:endParaRPr lang="hu-HU" sz="2400" b="1" dirty="0"/>
          </a:p>
          <a:p>
            <a:r>
              <a:rPr lang="hu-HU" sz="1600" b="1" dirty="0">
                <a:hlinkClick r:id="rId3"/>
              </a:rPr>
              <a:t>yatishbathla</a:t>
            </a:r>
            <a:r>
              <a:rPr lang="en-IN" sz="1600" b="1" dirty="0">
                <a:hlinkClick r:id="rId3"/>
              </a:rPr>
              <a:t>@</a:t>
            </a:r>
            <a:r>
              <a:rPr lang="hu-HU" sz="1600" b="1" dirty="0">
                <a:hlinkClick r:id="rId3"/>
              </a:rPr>
              <a:t>outlook</a:t>
            </a:r>
            <a:r>
              <a:rPr lang="en-IN" sz="1600" b="1" dirty="0">
                <a:hlinkClick r:id="rId3"/>
              </a:rPr>
              <a:t>.c</a:t>
            </a:r>
            <a:r>
              <a:rPr lang="hu-HU" sz="1600" b="1" dirty="0">
                <a:hlinkClick r:id="rId3"/>
              </a:rPr>
              <a:t>om</a:t>
            </a:r>
            <a:endParaRPr lang="hu-HU" sz="1600" b="1" dirty="0"/>
          </a:p>
          <a:p>
            <a:endParaRPr lang="hu-HU" sz="2000" b="1" dirty="0"/>
          </a:p>
          <a:p>
            <a:r>
              <a:rPr lang="hu-HU" sz="2400" b="1" dirty="0"/>
              <a:t>Dr. Mohan Kumar</a:t>
            </a:r>
          </a:p>
          <a:p>
            <a:r>
              <a:rPr lang="en-IN" sz="1600" b="1" dirty="0">
                <a:hlinkClick r:id="rId3"/>
              </a:rPr>
              <a:t>mohan.cs.et@msruas.ac.in</a:t>
            </a:r>
            <a:endParaRPr lang="hu-HU" sz="1600" b="1" dirty="0"/>
          </a:p>
          <a:p>
            <a:endParaRPr lang="en-IN" sz="1600" b="1" dirty="0"/>
          </a:p>
          <a:p>
            <a:endParaRPr lang="en-IN" sz="2000" b="1" dirty="0"/>
          </a:p>
          <a:p>
            <a:pPr algn="l"/>
            <a:r>
              <a:rPr lang="en-IN" sz="2000" b="1" dirty="0"/>
              <a:t>			</a:t>
            </a:r>
          </a:p>
        </p:txBody>
      </p:sp>
      <p:sp>
        <p:nvSpPr>
          <p:cNvPr id="2" name="TextBox 1"/>
          <p:cNvSpPr txBox="1"/>
          <p:nvPr/>
        </p:nvSpPr>
        <p:spPr>
          <a:xfrm>
            <a:off x="3593722" y="1556793"/>
            <a:ext cx="5004556" cy="646331"/>
          </a:xfrm>
          <a:prstGeom prst="rect">
            <a:avLst/>
          </a:prstGeom>
          <a:noFill/>
        </p:spPr>
        <p:txBody>
          <a:bodyPr wrap="square" rtlCol="0">
            <a:spAutoFit/>
          </a:bodyPr>
          <a:lstStyle/>
          <a:p>
            <a:pPr algn="ctr"/>
            <a:r>
              <a:rPr lang="en-US" dirty="0"/>
              <a:t>19CSE432</a:t>
            </a:r>
            <a:r>
              <a:rPr lang="hu-HU" dirty="0"/>
              <a:t>: Lecture 25</a:t>
            </a:r>
            <a:r>
              <a:rPr lang="en-US" dirty="0"/>
              <a:t> </a:t>
            </a:r>
            <a:endParaRPr lang="hu-HU" dirty="0"/>
          </a:p>
          <a:p>
            <a:pPr algn="ctr"/>
            <a:r>
              <a:rPr lang="en-US" dirty="0"/>
              <a:t>B. Tech. 20</a:t>
            </a:r>
            <a:r>
              <a:rPr lang="hu-HU" dirty="0"/>
              <a:t>21</a:t>
            </a:r>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extLst>
      <p:ext uri="{BB962C8B-B14F-4D97-AF65-F5344CB8AC3E}">
        <p14:creationId xmlns:p14="http://schemas.microsoft.com/office/powerpoint/2010/main" val="25192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a:t>Time Driven Development (TDD)</a:t>
            </a:r>
            <a:br>
              <a:rPr lang="en-US"/>
            </a:br>
            <a:br>
              <a:rPr lang="en-US"/>
            </a:br>
            <a:br>
              <a:rPr lang="en-US"/>
            </a:br>
            <a:r>
              <a:rPr lang="hu-HU"/>
              <a:t> </a:t>
            </a:r>
            <a:endParaRPr lang="en-US" dirty="0"/>
          </a:p>
        </p:txBody>
      </p:sp>
      <p:sp>
        <p:nvSpPr>
          <p:cNvPr id="5123" name="Content Placeholder 2"/>
          <p:cNvSpPr>
            <a:spLocks noGrp="1"/>
          </p:cNvSpPr>
          <p:nvPr>
            <p:ph idx="1"/>
          </p:nvPr>
        </p:nvSpPr>
        <p:spPr>
          <a:xfrm>
            <a:off x="609600" y="1079292"/>
            <a:ext cx="6649329" cy="5046873"/>
          </a:xfrm>
        </p:spPr>
        <p:txBody>
          <a:bodyPr>
            <a:noAutofit/>
          </a:bodyPr>
          <a:lstStyle/>
          <a:p>
            <a:pPr marL="0" indent="0">
              <a:buNone/>
            </a:pPr>
            <a:r>
              <a:rPr lang="hu-HU" sz="2400" b="1"/>
              <a:t>Ethos</a:t>
            </a:r>
            <a:endParaRPr lang="hu-HU"/>
          </a:p>
          <a:p>
            <a:r>
              <a:rPr lang="en-US"/>
              <a:t>The basic concept of TDD is to write a failing test first, before writing any code.</a:t>
            </a:r>
            <a:endParaRPr lang="hu-HU"/>
          </a:p>
          <a:p>
            <a:r>
              <a:rPr lang="en-US"/>
              <a:t>Then your test would fail indicating that the method and class do not</a:t>
            </a:r>
            <a:r>
              <a:rPr lang="hu-HU"/>
              <a:t> </a:t>
            </a:r>
            <a:r>
              <a:rPr lang="en-US"/>
              <a:t>exist, and you can begin developing them. </a:t>
            </a:r>
            <a:endParaRPr lang="hu-HU"/>
          </a:p>
          <a:p>
            <a:r>
              <a:rPr lang="en-US"/>
              <a:t>The tests guide your development, making you think</a:t>
            </a:r>
            <a:r>
              <a:rPr lang="hu-HU"/>
              <a:t> </a:t>
            </a:r>
            <a:r>
              <a:rPr lang="en-US"/>
              <a:t>about their exact behavior and responsibilities before you actually write any code.</a:t>
            </a:r>
            <a:endParaRPr lang="hu-HU" dirty="0"/>
          </a:p>
        </p:txBody>
      </p:sp>
      <p:pic>
        <p:nvPicPr>
          <p:cNvPr id="3" name="Picture 2" descr="A picture containing text, ax, tool&#10;&#10;Description automatically generated">
            <a:extLst>
              <a:ext uri="{FF2B5EF4-FFF2-40B4-BE49-F238E27FC236}">
                <a16:creationId xmlns:a16="http://schemas.microsoft.com/office/drawing/2014/main" id="{54751711-1482-4D45-A11F-21059A72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808" y="1884326"/>
            <a:ext cx="3667592" cy="2837575"/>
          </a:xfrm>
          <a:prstGeom prst="rect">
            <a:avLst/>
          </a:prstGeom>
        </p:spPr>
      </p:pic>
    </p:spTree>
    <p:extLst>
      <p:ext uri="{BB962C8B-B14F-4D97-AF65-F5344CB8AC3E}">
        <p14:creationId xmlns:p14="http://schemas.microsoft.com/office/powerpoint/2010/main" val="140912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a:t>Time Driven Development (TDD)</a:t>
            </a:r>
            <a:br>
              <a:rPr lang="en-US"/>
            </a:br>
            <a:br>
              <a:rPr lang="en-US"/>
            </a:br>
            <a:br>
              <a:rPr lang="en-US"/>
            </a:br>
            <a:r>
              <a:rPr lang="hu-HU"/>
              <a:t> </a:t>
            </a:r>
            <a:endParaRPr lang="en-US" dirty="0"/>
          </a:p>
        </p:txBody>
      </p:sp>
      <p:sp>
        <p:nvSpPr>
          <p:cNvPr id="5123" name="Content Placeholder 2"/>
          <p:cNvSpPr>
            <a:spLocks noGrp="1"/>
          </p:cNvSpPr>
          <p:nvPr>
            <p:ph idx="1"/>
          </p:nvPr>
        </p:nvSpPr>
        <p:spPr>
          <a:xfrm>
            <a:off x="609600" y="1079292"/>
            <a:ext cx="10513102" cy="5046873"/>
          </a:xfrm>
        </p:spPr>
        <p:txBody>
          <a:bodyPr>
            <a:noAutofit/>
          </a:bodyPr>
          <a:lstStyle/>
          <a:p>
            <a:pPr marL="0" indent="0">
              <a:buNone/>
            </a:pPr>
            <a:r>
              <a:rPr lang="hu-HU" sz="2400" b="1" dirty="0"/>
              <a:t>Advantage</a:t>
            </a:r>
            <a:endParaRPr lang="hu-HU" dirty="0"/>
          </a:p>
          <a:p>
            <a:r>
              <a:rPr lang="en-US" sz="2000" dirty="0"/>
              <a:t>As the application evolves, so does the testing suite cover all the functionality of</a:t>
            </a:r>
            <a:r>
              <a:rPr lang="hu-HU" sz="2000" dirty="0"/>
              <a:t> </a:t>
            </a:r>
            <a:r>
              <a:rPr lang="en-US" sz="2000" dirty="0"/>
              <a:t>your application.</a:t>
            </a:r>
            <a:endParaRPr lang="hu-HU" sz="2000" dirty="0"/>
          </a:p>
          <a:p>
            <a:r>
              <a:rPr lang="en-US" sz="2000" dirty="0"/>
              <a:t>Excellent opportunities emerge to engage developers when pair programming, undertaking development practices such as “ping-pong programming,” </a:t>
            </a:r>
            <a:endParaRPr lang="hu-HU" sz="2000" dirty="0"/>
          </a:p>
          <a:p>
            <a:r>
              <a:rPr lang="en-US" sz="2000" dirty="0"/>
              <a:t>Testing tools, such as coverage, ensure that you are testing every part of your application and not leaving any holes in your test suite and keep you on your toes.</a:t>
            </a:r>
            <a:endParaRPr lang="hu-HU" sz="2000" dirty="0"/>
          </a:p>
          <a:p>
            <a:r>
              <a:rPr lang="en-US" sz="2000" dirty="0"/>
              <a:t>You can have confidence in the code that you have produced because your tests have</a:t>
            </a:r>
            <a:r>
              <a:rPr lang="hu-HU" sz="2000" dirty="0"/>
              <a:t> </a:t>
            </a:r>
            <a:r>
              <a:rPr lang="en-US" sz="2000" dirty="0"/>
              <a:t>proved the code behaves in the way the developer expects it to, before going live to</a:t>
            </a:r>
            <a:r>
              <a:rPr lang="hu-HU" sz="2000" dirty="0"/>
              <a:t> </a:t>
            </a:r>
            <a:r>
              <a:rPr lang="en-US" sz="2000" dirty="0"/>
              <a:t>production.</a:t>
            </a:r>
            <a:endParaRPr lang="hu-HU" sz="2000" dirty="0"/>
          </a:p>
          <a:p>
            <a:r>
              <a:rPr lang="en-US" sz="2000" dirty="0"/>
              <a:t>Fail Fast! A full test suite allows you to develop and pick up bugs as they are created,</a:t>
            </a:r>
            <a:r>
              <a:rPr lang="hu-HU" sz="2000" dirty="0"/>
              <a:t> </a:t>
            </a:r>
            <a:r>
              <a:rPr lang="en-US" sz="2000" dirty="0"/>
              <a:t>rather than having to find out later in integration testing or worse, production environments in real user scenarios.</a:t>
            </a:r>
            <a:endParaRPr lang="hu-HU" sz="2000" dirty="0"/>
          </a:p>
          <a:p>
            <a:r>
              <a:rPr lang="en-US" sz="2000" dirty="0"/>
              <a:t>You avoid gold plating. TDD keeps you from adding features and functionality outside</a:t>
            </a:r>
            <a:r>
              <a:rPr lang="hu-HU" sz="2000" dirty="0"/>
              <a:t> </a:t>
            </a:r>
            <a:r>
              <a:rPr lang="en-US" sz="2000" dirty="0"/>
              <a:t>of what is required. The cost of a feature is reflected in the effort required to write the</a:t>
            </a:r>
            <a:r>
              <a:rPr lang="hu-HU" sz="2000" dirty="0"/>
              <a:t> </a:t>
            </a:r>
            <a:r>
              <a:rPr lang="en-US" sz="2000" dirty="0"/>
              <a:t>tests.</a:t>
            </a:r>
            <a:endParaRPr lang="hu-HU" sz="2000" dirty="0"/>
          </a:p>
        </p:txBody>
      </p:sp>
    </p:spTree>
    <p:extLst>
      <p:ext uri="{BB962C8B-B14F-4D97-AF65-F5344CB8AC3E}">
        <p14:creationId xmlns:p14="http://schemas.microsoft.com/office/powerpoint/2010/main" val="259847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Acceptance Testing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700825" cy="5046873"/>
          </a:xfrm>
        </p:spPr>
        <p:txBody>
          <a:bodyPr>
            <a:noAutofit/>
          </a:bodyPr>
          <a:lstStyle/>
          <a:p>
            <a:pPr marL="0" indent="0">
              <a:buNone/>
            </a:pPr>
            <a:r>
              <a:rPr lang="hu-HU" sz="2400" b="1" dirty="0"/>
              <a:t>Introduction</a:t>
            </a:r>
            <a:endParaRPr lang="hu-HU" b="1" dirty="0"/>
          </a:p>
          <a:p>
            <a:pPr marL="0" indent="0">
              <a:buNone/>
            </a:pPr>
            <a:r>
              <a:rPr lang="hu-HU" dirty="0"/>
              <a:t>A</a:t>
            </a:r>
            <a:r>
              <a:rPr lang="en-US" dirty="0"/>
              <a:t> testing technique performed to determine whether the software system has met the requirement specifications. The main purpose of this test is to evaluate the system's compliance with the business requirements and verify if it is has met the required criteria for delivery to end users.</a:t>
            </a:r>
          </a:p>
          <a:p>
            <a:pPr marL="0" indent="0">
              <a:buNone/>
            </a:pPr>
            <a:r>
              <a:rPr lang="en-US" dirty="0"/>
              <a:t>There are various forms of acceptance testing:</a:t>
            </a:r>
          </a:p>
          <a:p>
            <a:r>
              <a:rPr lang="en-US" dirty="0"/>
              <a:t>User acceptance Testing</a:t>
            </a:r>
          </a:p>
          <a:p>
            <a:r>
              <a:rPr lang="en-US" dirty="0"/>
              <a:t>Business acceptance Testing</a:t>
            </a:r>
          </a:p>
          <a:p>
            <a:r>
              <a:rPr lang="en-US" dirty="0"/>
              <a:t>Alpha Testing</a:t>
            </a:r>
          </a:p>
          <a:p>
            <a:r>
              <a:rPr lang="en-US" dirty="0"/>
              <a:t>Beta Testing.</a:t>
            </a:r>
            <a:endParaRPr lang="hu-HU" dirty="0"/>
          </a:p>
        </p:txBody>
      </p:sp>
    </p:spTree>
    <p:extLst>
      <p:ext uri="{BB962C8B-B14F-4D97-AF65-F5344CB8AC3E}">
        <p14:creationId xmlns:p14="http://schemas.microsoft.com/office/powerpoint/2010/main" val="371579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Acceptance Testing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700825" cy="5046873"/>
          </a:xfrm>
        </p:spPr>
        <p:txBody>
          <a:bodyPr>
            <a:noAutofit/>
          </a:bodyPr>
          <a:lstStyle/>
          <a:p>
            <a:pPr marL="0" indent="0">
              <a:buNone/>
            </a:pPr>
            <a:r>
              <a:rPr lang="hu-HU" b="1" dirty="0"/>
              <a:t>SDLC (Software Development LifeCycle)</a:t>
            </a:r>
          </a:p>
          <a:p>
            <a:pPr marL="0" indent="0">
              <a:buNone/>
            </a:pPr>
            <a:endParaRPr lang="hu-HU" dirty="0"/>
          </a:p>
        </p:txBody>
      </p:sp>
      <p:pic>
        <p:nvPicPr>
          <p:cNvPr id="3" name="Picture 2" descr="Diagram&#10;&#10;Description automatically generated">
            <a:extLst>
              <a:ext uri="{FF2B5EF4-FFF2-40B4-BE49-F238E27FC236}">
                <a16:creationId xmlns:a16="http://schemas.microsoft.com/office/drawing/2014/main" id="{446DC81F-4B53-479D-8957-1E9DFAD3B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585" y="1683172"/>
            <a:ext cx="5191850" cy="3839111"/>
          </a:xfrm>
          <a:prstGeom prst="rect">
            <a:avLst/>
          </a:prstGeom>
        </p:spPr>
      </p:pic>
    </p:spTree>
    <p:extLst>
      <p:ext uri="{BB962C8B-B14F-4D97-AF65-F5344CB8AC3E}">
        <p14:creationId xmlns:p14="http://schemas.microsoft.com/office/powerpoint/2010/main" val="268293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Acceptance Testing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700825" cy="5046873"/>
          </a:xfrm>
        </p:spPr>
        <p:txBody>
          <a:bodyPr>
            <a:noAutofit/>
          </a:bodyPr>
          <a:lstStyle/>
          <a:p>
            <a:pPr marL="0" indent="0">
              <a:buNone/>
            </a:pPr>
            <a:r>
              <a:rPr lang="en-US" sz="2400" b="1" dirty="0"/>
              <a:t>Anatomy</a:t>
            </a:r>
            <a:endParaRPr lang="hu-HU" sz="2400" b="1" dirty="0"/>
          </a:p>
          <a:p>
            <a:r>
              <a:rPr lang="en-US" dirty="0"/>
              <a:t> </a:t>
            </a:r>
            <a:r>
              <a:rPr lang="hu-HU" dirty="0"/>
              <a:t>A</a:t>
            </a:r>
            <a:r>
              <a:rPr lang="en-US" dirty="0"/>
              <a:t>cceptance tests have been described as having a</a:t>
            </a:r>
            <a:r>
              <a:rPr lang="hu-HU" dirty="0"/>
              <a:t> </a:t>
            </a:r>
            <a:r>
              <a:rPr lang="en-US" dirty="0"/>
              <a:t>“feature” file describing the test and step files that actually execute the code to perform the</a:t>
            </a:r>
            <a:r>
              <a:rPr lang="hu-HU" dirty="0"/>
              <a:t> </a:t>
            </a:r>
            <a:r>
              <a:rPr lang="en-US" dirty="0"/>
              <a:t>test. To give you a sense of exactly how the tests will work and be created, this section details</a:t>
            </a:r>
            <a:r>
              <a:rPr lang="hu-HU" dirty="0"/>
              <a:t> </a:t>
            </a:r>
            <a:r>
              <a:rPr lang="en-US" dirty="0"/>
              <a:t>exactly what these files are composed of.</a:t>
            </a:r>
            <a:endParaRPr lang="hu-HU" dirty="0"/>
          </a:p>
          <a:p>
            <a:pPr marL="0" indent="0">
              <a:buNone/>
            </a:pPr>
            <a:endParaRPr lang="hu-HU" dirty="0"/>
          </a:p>
          <a:p>
            <a:r>
              <a:rPr lang="en-US" dirty="0"/>
              <a:t>One of the most important things to note when writing acceptance tests is that they follow</a:t>
            </a:r>
            <a:r>
              <a:rPr lang="hu-HU" dirty="0"/>
              <a:t> </a:t>
            </a:r>
            <a:r>
              <a:rPr lang="en-US" dirty="0"/>
              <a:t>a very familiar style and pattern, regardless of the language they are being implemented in</a:t>
            </a:r>
            <a:endParaRPr lang="hu-HU" dirty="0"/>
          </a:p>
        </p:txBody>
      </p:sp>
    </p:spTree>
    <p:extLst>
      <p:ext uri="{BB962C8B-B14F-4D97-AF65-F5344CB8AC3E}">
        <p14:creationId xmlns:p14="http://schemas.microsoft.com/office/powerpoint/2010/main" val="70593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Acceptance Testing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700825" cy="5046873"/>
          </a:xfrm>
        </p:spPr>
        <p:txBody>
          <a:bodyPr>
            <a:noAutofit/>
          </a:bodyPr>
          <a:lstStyle/>
          <a:p>
            <a:pPr marL="0" indent="0">
              <a:buNone/>
            </a:pPr>
            <a:r>
              <a:rPr lang="hu-HU" b="1" dirty="0"/>
              <a:t>Goal</a:t>
            </a:r>
            <a:endParaRPr lang="hu-HU" sz="2400" b="1" dirty="0"/>
          </a:p>
          <a:p>
            <a:r>
              <a:rPr lang="en-US" dirty="0"/>
              <a:t> There is a key distinction between unit tests and</a:t>
            </a:r>
            <a:r>
              <a:rPr lang="hu-HU" dirty="0"/>
              <a:t> </a:t>
            </a:r>
            <a:r>
              <a:rPr lang="en-US" dirty="0"/>
              <a:t>acceptance tests. You could consider your unit tests the fundamental foundations on which</a:t>
            </a:r>
            <a:r>
              <a:rPr lang="hu-HU" dirty="0"/>
              <a:t> </a:t>
            </a:r>
            <a:r>
              <a:rPr lang="en-US" dirty="0"/>
              <a:t>your application is built. They ensure that the individual elements of your application work</a:t>
            </a:r>
            <a:r>
              <a:rPr lang="hu-HU" dirty="0"/>
              <a:t> </a:t>
            </a:r>
            <a:r>
              <a:rPr lang="en-US" dirty="0"/>
              <a:t>as you intend them to, in isolation. </a:t>
            </a:r>
            <a:endParaRPr lang="hu-HU" dirty="0"/>
          </a:p>
          <a:p>
            <a:r>
              <a:rPr lang="en-US" dirty="0"/>
              <a:t>Acceptance tests then take these foundations and</a:t>
            </a:r>
            <a:r>
              <a:rPr lang="hu-HU" dirty="0"/>
              <a:t> </a:t>
            </a:r>
            <a:r>
              <a:rPr lang="en-US" dirty="0"/>
              <a:t>ensure they work together to support the whole. When you chain your classes and methods</a:t>
            </a:r>
            <a:r>
              <a:rPr lang="hu-HU" dirty="0"/>
              <a:t> </a:t>
            </a:r>
            <a:r>
              <a:rPr lang="en-US" dirty="0"/>
              <a:t>together to create a fully functioning application, acceptance tests check that the behavior</a:t>
            </a:r>
            <a:r>
              <a:rPr lang="hu-HU" dirty="0"/>
              <a:t> </a:t>
            </a:r>
            <a:r>
              <a:rPr lang="en-US" dirty="0"/>
              <a:t>of your application is as expected. They can also go a step further than just checking</a:t>
            </a:r>
            <a:r>
              <a:rPr lang="hu-HU" dirty="0"/>
              <a:t> </a:t>
            </a:r>
            <a:r>
              <a:rPr lang="en-US" dirty="0"/>
              <a:t>responses and their contents. </a:t>
            </a:r>
            <a:endParaRPr lang="hu-HU" dirty="0"/>
          </a:p>
          <a:p>
            <a:r>
              <a:rPr lang="en-US" dirty="0"/>
              <a:t>Acceptance tests are classically used for testing web applications, clicking around elements of a website as a user would and asserting that the</a:t>
            </a:r>
            <a:r>
              <a:rPr lang="hu-HU" dirty="0"/>
              <a:t> </a:t>
            </a:r>
            <a:r>
              <a:rPr lang="en-US" dirty="0"/>
              <a:t>correct items are shown onscreen.</a:t>
            </a:r>
            <a:endParaRPr lang="hu-HU" dirty="0"/>
          </a:p>
        </p:txBody>
      </p:sp>
    </p:spTree>
    <p:extLst>
      <p:ext uri="{BB962C8B-B14F-4D97-AF65-F5344CB8AC3E}">
        <p14:creationId xmlns:p14="http://schemas.microsoft.com/office/powerpoint/2010/main" val="321430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Behavior Driven Development</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5486401" cy="5046873"/>
          </a:xfrm>
        </p:spPr>
        <p:txBody>
          <a:bodyPr>
            <a:noAutofit/>
          </a:bodyPr>
          <a:lstStyle/>
          <a:p>
            <a:pPr marL="0" indent="0">
              <a:buNone/>
            </a:pPr>
            <a:r>
              <a:rPr lang="hu-HU" sz="2400" b="1" dirty="0"/>
              <a:t>Introduction</a:t>
            </a:r>
          </a:p>
          <a:p>
            <a:r>
              <a:rPr lang="en-US" dirty="0"/>
              <a:t> Much in the same</a:t>
            </a:r>
            <a:r>
              <a:rPr lang="hu-HU" dirty="0"/>
              <a:t> </a:t>
            </a:r>
            <a:r>
              <a:rPr lang="en-US" dirty="0"/>
              <a:t>way as unit tests allow us to follow the </a:t>
            </a:r>
            <a:r>
              <a:rPr lang="hu-HU" dirty="0"/>
              <a:t>T</a:t>
            </a:r>
            <a:r>
              <a:rPr lang="en-US" dirty="0" err="1"/>
              <a:t>est</a:t>
            </a:r>
            <a:r>
              <a:rPr lang="en-US" dirty="0"/>
              <a:t> </a:t>
            </a:r>
            <a:r>
              <a:rPr lang="hu-HU" dirty="0"/>
              <a:t>D</a:t>
            </a:r>
            <a:r>
              <a:rPr lang="en-US" dirty="0"/>
              <a:t>riven </a:t>
            </a:r>
            <a:r>
              <a:rPr lang="hu-HU" dirty="0"/>
              <a:t>D</a:t>
            </a:r>
            <a:r>
              <a:rPr lang="en-US" dirty="0" err="1"/>
              <a:t>evelopment</a:t>
            </a:r>
            <a:r>
              <a:rPr lang="en-US" dirty="0"/>
              <a:t> (TDD) approach, acceptance tests allow the behavior driven development (BDD) approach</a:t>
            </a:r>
            <a:endParaRPr lang="hu-HU" dirty="0"/>
          </a:p>
          <a:p>
            <a:r>
              <a:rPr lang="en-US" dirty="0"/>
              <a:t>Behavior driven development—the process of writing these acceptance tests before writing</a:t>
            </a:r>
            <a:r>
              <a:rPr lang="hu-HU" dirty="0"/>
              <a:t> </a:t>
            </a:r>
            <a:r>
              <a:rPr lang="en-US" dirty="0"/>
              <a:t>any code—clearly combines with the TDD approach</a:t>
            </a:r>
            <a:endParaRPr lang="hu-HU" dirty="0"/>
          </a:p>
          <a:p>
            <a:r>
              <a:rPr lang="hu-HU" dirty="0"/>
              <a:t>A</a:t>
            </a:r>
            <a:r>
              <a:rPr lang="en-US" dirty="0"/>
              <a:t>s you write the tests to cover the features you are delivering, you are effectively</a:t>
            </a:r>
            <a:r>
              <a:rPr lang="hu-HU" dirty="0"/>
              <a:t> </a:t>
            </a:r>
            <a:r>
              <a:rPr lang="en-US" dirty="0"/>
              <a:t>writing testable documentation for your application.</a:t>
            </a:r>
            <a:endParaRPr lang="hu-HU" dirty="0"/>
          </a:p>
        </p:txBody>
      </p:sp>
      <p:pic>
        <p:nvPicPr>
          <p:cNvPr id="3" name="Picture 2" descr="Diagram&#10;&#10;Description automatically generated">
            <a:extLst>
              <a:ext uri="{FF2B5EF4-FFF2-40B4-BE49-F238E27FC236}">
                <a16:creationId xmlns:a16="http://schemas.microsoft.com/office/drawing/2014/main" id="{E9F7421F-3E44-4867-AB28-7C0163EFD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820" y="2038662"/>
            <a:ext cx="5211580" cy="3335196"/>
          </a:xfrm>
          <a:prstGeom prst="rect">
            <a:avLst/>
          </a:prstGeom>
        </p:spPr>
      </p:pic>
    </p:spTree>
    <p:extLst>
      <p:ext uri="{BB962C8B-B14F-4D97-AF65-F5344CB8AC3E}">
        <p14:creationId xmlns:p14="http://schemas.microsoft.com/office/powerpoint/2010/main" val="215958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Behavior Driven Development</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377269" cy="5046873"/>
          </a:xfrm>
        </p:spPr>
        <p:txBody>
          <a:bodyPr>
            <a:noAutofit/>
          </a:bodyPr>
          <a:lstStyle/>
          <a:p>
            <a:pPr marL="0" indent="0">
              <a:buNone/>
            </a:pPr>
            <a:r>
              <a:rPr lang="hu-HU" b="1" dirty="0"/>
              <a:t>Cucumber Framework</a:t>
            </a:r>
            <a:endParaRPr lang="hu-HU" sz="2400" b="1" dirty="0"/>
          </a:p>
          <a:p>
            <a:r>
              <a:rPr lang="en-US" dirty="0"/>
              <a:t> One of the most famous implementations of acceptance testing comes in the form of</a:t>
            </a:r>
            <a:r>
              <a:rPr lang="hu-HU" dirty="0"/>
              <a:t> </a:t>
            </a:r>
            <a:r>
              <a:rPr lang="en-US" dirty="0"/>
              <a:t>“Cucumber” tests, a library written for the Ruby programming language. </a:t>
            </a:r>
            <a:endParaRPr lang="hu-HU" dirty="0"/>
          </a:p>
          <a:p>
            <a:r>
              <a:rPr lang="hu-HU" dirty="0"/>
              <a:t>It is </a:t>
            </a:r>
            <a:r>
              <a:rPr lang="en-US" dirty="0"/>
              <a:t>defined the style of writing</a:t>
            </a:r>
            <a:r>
              <a:rPr lang="hu-HU" dirty="0"/>
              <a:t> </a:t>
            </a:r>
            <a:r>
              <a:rPr lang="en-US" dirty="0"/>
              <a:t>the business definition of a “feature” in your own language and being able to execute that</a:t>
            </a:r>
            <a:r>
              <a:rPr lang="hu-HU" dirty="0"/>
              <a:t> </a:t>
            </a:r>
            <a:r>
              <a:rPr lang="en-US" dirty="0"/>
              <a:t>feature as a way of testing your application</a:t>
            </a:r>
            <a:endParaRPr lang="hu-HU" dirty="0"/>
          </a:p>
          <a:p>
            <a:r>
              <a:rPr lang="en-US" dirty="0"/>
              <a:t> The implementation for Python is known as “Lettuce,” and the</a:t>
            </a:r>
            <a:r>
              <a:rPr lang="hu-HU" dirty="0"/>
              <a:t> </a:t>
            </a:r>
            <a:r>
              <a:rPr lang="en-US" dirty="0"/>
              <a:t>framework will be used here to illustrate the anatomy of acceptance tests.</a:t>
            </a:r>
            <a:endParaRPr lang="hu-HU" dirty="0"/>
          </a:p>
          <a:p>
            <a:r>
              <a:rPr lang="hu-HU" dirty="0"/>
              <a:t>Using Gherkin Syntax: Feature, Scenario, Scenario Outline, Given, When, Then, And</a:t>
            </a:r>
          </a:p>
        </p:txBody>
      </p:sp>
    </p:spTree>
    <p:extLst>
      <p:ext uri="{BB962C8B-B14F-4D97-AF65-F5344CB8AC3E}">
        <p14:creationId xmlns:p14="http://schemas.microsoft.com/office/powerpoint/2010/main" val="237767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Behavior Driven Development</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377269" cy="5046873"/>
          </a:xfrm>
        </p:spPr>
        <p:txBody>
          <a:bodyPr>
            <a:noAutofit/>
          </a:bodyPr>
          <a:lstStyle/>
          <a:p>
            <a:pPr marL="0" indent="0">
              <a:buNone/>
            </a:pPr>
            <a:r>
              <a:rPr lang="hu-HU" b="1" dirty="0"/>
              <a:t>Robot Framework</a:t>
            </a:r>
            <a:endParaRPr lang="hu-HU" sz="2400" b="1" dirty="0"/>
          </a:p>
          <a:p>
            <a:r>
              <a:rPr lang="en-US" dirty="0"/>
              <a:t> The</a:t>
            </a:r>
            <a:r>
              <a:rPr lang="hu-HU" dirty="0"/>
              <a:t> </a:t>
            </a:r>
            <a:r>
              <a:rPr lang="en-US" dirty="0"/>
              <a:t>package has great support in continuous integration tool Jenkins, for example, with plug-ins</a:t>
            </a:r>
            <a:r>
              <a:rPr lang="hu-HU" dirty="0"/>
              <a:t> </a:t>
            </a:r>
            <a:r>
              <a:rPr lang="en-US" dirty="0"/>
              <a:t>providing test results output, tracking the amount of tests, and highlighting failing tests.</a:t>
            </a:r>
            <a:endParaRPr lang="hu-HU" dirty="0"/>
          </a:p>
          <a:p>
            <a:r>
              <a:rPr lang="en-US" dirty="0"/>
              <a:t>Robot tests follow some of the structure philosophies that Lettuce demonstrates, such as</a:t>
            </a:r>
            <a:r>
              <a:rPr lang="hu-HU" dirty="0"/>
              <a:t> </a:t>
            </a:r>
            <a:r>
              <a:rPr lang="en-US" dirty="0"/>
              <a:t>having a readable feature file and step definitions that execute the code to perform the test</a:t>
            </a:r>
            <a:r>
              <a:rPr lang="hu-HU" dirty="0"/>
              <a:t>.</a:t>
            </a:r>
          </a:p>
          <a:p>
            <a:r>
              <a:rPr lang="en-US" dirty="0"/>
              <a:t>Robot makes use of spacing and a tabular format to parse the feature file; in that respect,</a:t>
            </a:r>
            <a:r>
              <a:rPr lang="hu-HU" dirty="0"/>
              <a:t> </a:t>
            </a:r>
            <a:r>
              <a:rPr lang="en-US" dirty="0"/>
              <a:t>Robot is stricter in its style for producing these kinds of tests</a:t>
            </a:r>
            <a:endParaRPr lang="hu-HU" dirty="0"/>
          </a:p>
          <a:p>
            <a:r>
              <a:rPr lang="en-US" dirty="0"/>
              <a:t>Robot makes use of Python “under the hood,” you can use </a:t>
            </a:r>
            <a:r>
              <a:rPr lang="en-US" dirty="0" err="1"/>
              <a:t>WebTest</a:t>
            </a:r>
            <a:r>
              <a:rPr lang="en-US" dirty="0"/>
              <a:t> to drive</a:t>
            </a:r>
            <a:r>
              <a:rPr lang="hu-HU" dirty="0"/>
              <a:t> </a:t>
            </a:r>
            <a:r>
              <a:rPr lang="en-US" dirty="0"/>
              <a:t>some of the interaction with the application and make sending requests and parsing</a:t>
            </a:r>
            <a:r>
              <a:rPr lang="hu-HU" dirty="0"/>
              <a:t> </a:t>
            </a:r>
            <a:r>
              <a:rPr lang="en-US" dirty="0"/>
              <a:t>responses easy.</a:t>
            </a:r>
            <a:endParaRPr lang="hu-HU" dirty="0"/>
          </a:p>
        </p:txBody>
      </p:sp>
    </p:spTree>
    <p:extLst>
      <p:ext uri="{BB962C8B-B14F-4D97-AF65-F5344CB8AC3E}">
        <p14:creationId xmlns:p14="http://schemas.microsoft.com/office/powerpoint/2010/main" val="301878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Virtual environments for testing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377269" cy="5046873"/>
          </a:xfrm>
        </p:spPr>
        <p:txBody>
          <a:bodyPr>
            <a:noAutofit/>
          </a:bodyPr>
          <a:lstStyle/>
          <a:p>
            <a:pPr marL="0" indent="0">
              <a:buNone/>
            </a:pPr>
            <a:r>
              <a:rPr lang="hu-HU" sz="2400" b="1" dirty="0"/>
              <a:t>Introduction</a:t>
            </a:r>
          </a:p>
          <a:p>
            <a:r>
              <a:rPr lang="en-US" dirty="0"/>
              <a:t> A virtual environment is a private copy of the Python interpreter, onto which you can install packages privately, without affecting the global Python interpreter installed in your system.</a:t>
            </a:r>
            <a:endParaRPr lang="hu-HU" dirty="0"/>
          </a:p>
          <a:p>
            <a:r>
              <a:rPr lang="en-US" dirty="0"/>
              <a:t>The more projects you have, the more likely it is that you will be working with different versions of Python itself, or at least different versions of Python libraries. For this reason, we use virtual environments</a:t>
            </a:r>
            <a:endParaRPr lang="hu-HU" dirty="0"/>
          </a:p>
          <a:p>
            <a:r>
              <a:rPr lang="en-US" b="1" dirty="0" err="1"/>
              <a:t>Virtualenvwrapper</a:t>
            </a:r>
            <a:r>
              <a:rPr lang="hu-HU" dirty="0"/>
              <a:t>: It</a:t>
            </a:r>
            <a:r>
              <a:rPr lang="en-US" dirty="0"/>
              <a:t> provides a set of commands and places all your virtual environments in one place</a:t>
            </a:r>
            <a:endParaRPr lang="hu-HU" dirty="0"/>
          </a:p>
        </p:txBody>
      </p:sp>
    </p:spTree>
    <p:extLst>
      <p:ext uri="{BB962C8B-B14F-4D97-AF65-F5344CB8AC3E}">
        <p14:creationId xmlns:p14="http://schemas.microsoft.com/office/powerpoint/2010/main" val="331064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dirty="0"/>
              <a:t>Lecture </a:t>
            </a:r>
            <a:r>
              <a:rPr lang="en-US" b="1" dirty="0"/>
              <a:t>Objectives</a:t>
            </a:r>
          </a:p>
        </p:txBody>
      </p:sp>
      <p:sp>
        <p:nvSpPr>
          <p:cNvPr id="3" name="Content Placeholder 2"/>
          <p:cNvSpPr>
            <a:spLocks noGrp="1"/>
          </p:cNvSpPr>
          <p:nvPr>
            <p:ph idx="1"/>
          </p:nvPr>
        </p:nvSpPr>
        <p:spPr>
          <a:xfrm>
            <a:off x="482990" y="1087595"/>
            <a:ext cx="10972800" cy="4911962"/>
          </a:xfrm>
        </p:spPr>
        <p:txBody>
          <a:bodyPr/>
          <a:lstStyle/>
          <a:p>
            <a:r>
              <a:rPr lang="en-US" sz="2400" dirty="0">
                <a:cs typeface="Times New Roman" pitchFamily="18" charset="0"/>
              </a:rPr>
              <a:t>At the end of this </a:t>
            </a:r>
            <a:r>
              <a:rPr lang="hu-HU" dirty="0">
                <a:cs typeface="Times New Roman" pitchFamily="18" charset="0"/>
              </a:rPr>
              <a:t>lecture</a:t>
            </a:r>
            <a:r>
              <a:rPr lang="en-US" sz="2400" dirty="0">
                <a:cs typeface="Times New Roman" pitchFamily="18" charset="0"/>
              </a:rPr>
              <a:t>, student will be able to </a:t>
            </a:r>
            <a:r>
              <a:rPr lang="hu-HU" sz="2400" dirty="0">
                <a:cs typeface="Times New Roman" pitchFamily="18" charset="0"/>
              </a:rPr>
              <a:t>understand</a:t>
            </a:r>
          </a:p>
          <a:p>
            <a:pPr marL="457200" lvl="1" indent="0">
              <a:buNone/>
            </a:pPr>
            <a:endParaRPr lang="hu-HU" dirty="0"/>
          </a:p>
          <a:p>
            <a:pPr marL="457200" lvl="1" indent="0">
              <a:buNone/>
            </a:pPr>
            <a:endParaRPr lang="hu-HU" dirty="0"/>
          </a:p>
          <a:p>
            <a:pPr lvl="1"/>
            <a:r>
              <a:rPr lang="hu-HU" dirty="0"/>
              <a:t>Python Unit Testing module</a:t>
            </a:r>
          </a:p>
          <a:p>
            <a:pPr lvl="1"/>
            <a:r>
              <a:rPr lang="en-US" dirty="0"/>
              <a:t>Test Driven</a:t>
            </a:r>
            <a:r>
              <a:rPr lang="hu-HU" dirty="0"/>
              <a:t> </a:t>
            </a:r>
            <a:r>
              <a:rPr lang="en-US" dirty="0"/>
              <a:t>Development (TDD)</a:t>
            </a:r>
            <a:endParaRPr lang="hu-HU" dirty="0"/>
          </a:p>
          <a:p>
            <a:pPr lvl="1"/>
            <a:r>
              <a:rPr lang="en-US" dirty="0"/>
              <a:t>Acceptance Testing of python software</a:t>
            </a:r>
            <a:endParaRPr lang="hu-HU" dirty="0"/>
          </a:p>
          <a:p>
            <a:pPr lvl="1"/>
            <a:r>
              <a:rPr lang="en-US" dirty="0" err="1"/>
              <a:t>Behaviour</a:t>
            </a:r>
            <a:r>
              <a:rPr lang="en-US" dirty="0"/>
              <a:t> Driven Development (BDD)</a:t>
            </a:r>
            <a:endParaRPr lang="hu-HU" dirty="0"/>
          </a:p>
          <a:p>
            <a:pPr lvl="1"/>
            <a:r>
              <a:rPr lang="en-US" dirty="0"/>
              <a:t>Virtual environments for testing</a:t>
            </a:r>
          </a:p>
          <a:p>
            <a:pPr lvl="1"/>
            <a:r>
              <a:rPr lang="en-US" dirty="0"/>
              <a:t>Debugging and Python debugger</a:t>
            </a:r>
          </a:p>
          <a:p>
            <a:pPr lvl="1"/>
            <a:endParaRPr lang="hu-HU" dirty="0"/>
          </a:p>
          <a:p>
            <a:pPr lvl="1"/>
            <a:endParaRPr lang="hu-HU" dirty="0"/>
          </a:p>
        </p:txBody>
      </p:sp>
    </p:spTree>
    <p:extLst>
      <p:ext uri="{BB962C8B-B14F-4D97-AF65-F5344CB8AC3E}">
        <p14:creationId xmlns:p14="http://schemas.microsoft.com/office/powerpoint/2010/main" val="258484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Debugging and Python debugger</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599" y="1079292"/>
            <a:ext cx="10377269" cy="5046873"/>
          </a:xfrm>
        </p:spPr>
        <p:txBody>
          <a:bodyPr>
            <a:noAutofit/>
          </a:bodyPr>
          <a:lstStyle/>
          <a:p>
            <a:pPr marL="0" indent="0">
              <a:buNone/>
            </a:pPr>
            <a:r>
              <a:rPr lang="hu-HU" sz="2400" b="1" dirty="0"/>
              <a:t>Introduction</a:t>
            </a:r>
          </a:p>
          <a:p>
            <a:r>
              <a:rPr lang="en-US" dirty="0"/>
              <a:t> </a:t>
            </a:r>
            <a:r>
              <a:rPr lang="en-US" dirty="0" err="1"/>
              <a:t>pdb</a:t>
            </a:r>
            <a:r>
              <a:rPr lang="en-US" dirty="0"/>
              <a:t> implements an interactive debugging environment for Python programs.</a:t>
            </a:r>
            <a:endParaRPr lang="hu-HU" dirty="0"/>
          </a:p>
          <a:p>
            <a:r>
              <a:rPr lang="en-US" dirty="0"/>
              <a:t> It includes features to let you pause your program, look at the values of variables, and watch program execution step-by-step, so you can understand what your program actually does and find bugs in the logic</a:t>
            </a:r>
            <a:endParaRPr lang="hu-HU" dirty="0"/>
          </a:p>
          <a:p>
            <a:r>
              <a:rPr lang="en-US" dirty="0"/>
              <a:t>The first step to using </a:t>
            </a:r>
            <a:r>
              <a:rPr lang="en-US" dirty="0" err="1"/>
              <a:t>pdb</a:t>
            </a:r>
            <a:r>
              <a:rPr lang="en-US" dirty="0"/>
              <a:t> is causing the interpreter to enter the debugger when you want it to. There are a few different ways to do that, depending on your starting conditions and what you need to debug</a:t>
            </a:r>
            <a:endParaRPr lang="hu-HU" dirty="0"/>
          </a:p>
          <a:p>
            <a:r>
              <a:rPr lang="en-US" dirty="0"/>
              <a:t>For a long-running process where the problem appears much later in the program execution, it will be more convenient to start the debugger from inside your program using </a:t>
            </a:r>
            <a:r>
              <a:rPr lang="en-US" dirty="0" err="1"/>
              <a:t>set_trace</a:t>
            </a:r>
            <a:r>
              <a:rPr lang="en-US" dirty="0"/>
              <a:t>().</a:t>
            </a:r>
            <a:endParaRPr lang="hu-HU" dirty="0"/>
          </a:p>
        </p:txBody>
      </p:sp>
    </p:spTree>
    <p:extLst>
      <p:ext uri="{BB962C8B-B14F-4D97-AF65-F5344CB8AC3E}">
        <p14:creationId xmlns:p14="http://schemas.microsoft.com/office/powerpoint/2010/main" val="259987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989352"/>
            <a:ext cx="10972800" cy="5136814"/>
          </a:xfrm>
        </p:spPr>
        <p:txBody>
          <a:bodyPr/>
          <a:lstStyle/>
          <a:p>
            <a:pPr marL="0" indent="0">
              <a:buNone/>
            </a:pPr>
            <a:endParaRPr lang="hu-HU" dirty="0"/>
          </a:p>
          <a:p>
            <a:r>
              <a:rPr lang="hu-HU" dirty="0"/>
              <a:t>W</a:t>
            </a:r>
            <a:r>
              <a:rPr lang="en-US" dirty="0"/>
              <a:t>e have learned about Python Unit Testing module</a:t>
            </a:r>
            <a:r>
              <a:rPr lang="hu-HU" dirty="0"/>
              <a:t> where different testing methodology, different types of T</a:t>
            </a:r>
            <a:r>
              <a:rPr lang="en-US" dirty="0" err="1"/>
              <a:t>est</a:t>
            </a:r>
            <a:r>
              <a:rPr lang="en-US" dirty="0"/>
              <a:t> Runners</a:t>
            </a:r>
            <a:r>
              <a:rPr lang="hu-HU" dirty="0"/>
              <a:t> focussed on the</a:t>
            </a:r>
            <a:r>
              <a:rPr lang="en-US" dirty="0"/>
              <a:t> unittest module</a:t>
            </a:r>
            <a:r>
              <a:rPr lang="hu-HU" dirty="0"/>
              <a:t> and </a:t>
            </a:r>
            <a:r>
              <a:rPr lang="en-US" dirty="0"/>
              <a:t>Unit Test Structure</a:t>
            </a:r>
            <a:r>
              <a:rPr lang="hu-HU" dirty="0"/>
              <a:t> are explained</a:t>
            </a:r>
            <a:endParaRPr lang="en-US" dirty="0"/>
          </a:p>
          <a:p>
            <a:endParaRPr lang="en-US" dirty="0"/>
          </a:p>
          <a:p>
            <a:r>
              <a:rPr lang="hu-HU" dirty="0"/>
              <a:t>Then </a:t>
            </a:r>
            <a:r>
              <a:rPr lang="en-US" dirty="0"/>
              <a:t>Test-Driven Development</a:t>
            </a:r>
            <a:r>
              <a:rPr lang="hu-HU" dirty="0"/>
              <a:t> is explained where its</a:t>
            </a:r>
            <a:r>
              <a:rPr lang="en-US" dirty="0"/>
              <a:t> Advantage</a:t>
            </a:r>
            <a:r>
              <a:rPr lang="hu-HU" dirty="0"/>
              <a:t>s are discussed.</a:t>
            </a:r>
          </a:p>
          <a:p>
            <a:endParaRPr lang="hu-HU" dirty="0"/>
          </a:p>
          <a:p>
            <a:r>
              <a:rPr lang="hu-HU" dirty="0"/>
              <a:t>Then Acceptance Testing is explained where Behavior </a:t>
            </a:r>
            <a:r>
              <a:rPr lang="en-US" dirty="0"/>
              <a:t>Driven Development</a:t>
            </a:r>
            <a:r>
              <a:rPr lang="hu-HU" dirty="0"/>
              <a:t> is foccussed.</a:t>
            </a:r>
          </a:p>
          <a:p>
            <a:endParaRPr lang="hu-HU" dirty="0"/>
          </a:p>
          <a:p>
            <a:r>
              <a:rPr lang="hu-HU"/>
              <a:t>Finally, Virtual environment and Python debugger are discussed. </a:t>
            </a:r>
            <a:endParaRPr lang="en-US" dirty="0"/>
          </a:p>
          <a:p>
            <a:endParaRPr lang="en-US" dirty="0"/>
          </a:p>
          <a:p>
            <a:endParaRPr lang="hu-HU" dirty="0"/>
          </a:p>
        </p:txBody>
      </p:sp>
    </p:spTree>
    <p:extLst>
      <p:ext uri="{BB962C8B-B14F-4D97-AF65-F5344CB8AC3E}">
        <p14:creationId xmlns:p14="http://schemas.microsoft.com/office/powerpoint/2010/main" val="34736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34634"/>
          </a:xfrm>
        </p:spPr>
        <p:txBody>
          <a:bodyPr/>
          <a:lstStyle/>
          <a:p>
            <a:r>
              <a:rPr lang="hu-HU" b="1" dirty="0"/>
              <a:t>Topics</a:t>
            </a:r>
            <a:endParaRPr lang="en-US" b="1" dirty="0"/>
          </a:p>
        </p:txBody>
      </p:sp>
      <p:sp>
        <p:nvSpPr>
          <p:cNvPr id="3" name="Content Placeholder 2"/>
          <p:cNvSpPr>
            <a:spLocks noGrp="1"/>
          </p:cNvSpPr>
          <p:nvPr>
            <p:ph idx="1"/>
          </p:nvPr>
        </p:nvSpPr>
        <p:spPr>
          <a:xfrm>
            <a:off x="609600" y="899410"/>
            <a:ext cx="10972800" cy="5226755"/>
          </a:xfrm>
        </p:spPr>
        <p:txBody>
          <a:bodyPr/>
          <a:lstStyle/>
          <a:p>
            <a:pPr marL="457200" lvl="1" indent="0">
              <a:buNone/>
            </a:pPr>
            <a:endParaRPr lang="hu-HU" sz="2400" dirty="0"/>
          </a:p>
          <a:p>
            <a:pPr lvl="1"/>
            <a:r>
              <a:rPr lang="hu-HU" sz="2400" b="1" dirty="0"/>
              <a:t>Python Unit Testing module: </a:t>
            </a:r>
            <a:r>
              <a:rPr lang="hu-HU" sz="2400" dirty="0"/>
              <a:t>Automated vs. Manual Testing, </a:t>
            </a:r>
            <a:r>
              <a:rPr lang="en-US" sz="2400" dirty="0"/>
              <a:t>Unit Tests vs. Integration Tests</a:t>
            </a:r>
            <a:r>
              <a:rPr lang="hu-HU" sz="2400" dirty="0"/>
              <a:t>, Choosing Test Runners, unittest module, Unit Test Structure</a:t>
            </a:r>
          </a:p>
          <a:p>
            <a:pPr lvl="1"/>
            <a:r>
              <a:rPr lang="hu-HU" sz="2400" b="1" dirty="0"/>
              <a:t>Test Driven Development: </a:t>
            </a:r>
            <a:r>
              <a:rPr lang="hu-HU" sz="2400" dirty="0"/>
              <a:t>Introduction, </a:t>
            </a:r>
            <a:r>
              <a:rPr lang="en-US" sz="2400" dirty="0"/>
              <a:t>Ethos</a:t>
            </a:r>
            <a:r>
              <a:rPr lang="hu-HU" sz="2400" dirty="0"/>
              <a:t> of TDD, Advantage</a:t>
            </a:r>
          </a:p>
          <a:p>
            <a:pPr lvl="1"/>
            <a:r>
              <a:rPr lang="en-US" sz="2400" b="1" dirty="0"/>
              <a:t>Acceptance Testing of python software</a:t>
            </a:r>
            <a:r>
              <a:rPr lang="hu-HU" sz="2400" dirty="0"/>
              <a:t>: Introduction, Acceptance Criteria, Acceptance Testing in SDLC,</a:t>
            </a:r>
            <a:r>
              <a:rPr lang="en-US" sz="2400" dirty="0"/>
              <a:t> Anatomy of</a:t>
            </a:r>
            <a:r>
              <a:rPr lang="hu-HU" sz="2400" dirty="0"/>
              <a:t> </a:t>
            </a:r>
            <a:r>
              <a:rPr lang="en-US" sz="2400" dirty="0"/>
              <a:t>an Acceptance Test</a:t>
            </a:r>
            <a:r>
              <a:rPr lang="hu-HU" sz="2400" dirty="0"/>
              <a:t> , Goals of Acceptance Testing</a:t>
            </a:r>
          </a:p>
          <a:p>
            <a:pPr lvl="1"/>
            <a:r>
              <a:rPr lang="hu-HU" sz="2400" b="1" dirty="0"/>
              <a:t>Behavior Driven Development: </a:t>
            </a:r>
            <a:r>
              <a:rPr lang="hu-HU" sz="2400" dirty="0"/>
              <a:t>Introduction, Cucumber Framework(Using Gherkin Syntax), Robot Framework</a:t>
            </a:r>
          </a:p>
          <a:p>
            <a:pPr lvl="1"/>
            <a:r>
              <a:rPr lang="hu-HU" sz="2400" b="1" dirty="0"/>
              <a:t>Virtual environments for testing: </a:t>
            </a:r>
            <a:r>
              <a:rPr lang="hu-HU" sz="2400" dirty="0"/>
              <a:t>Introduction, Virtualenvwrapper</a:t>
            </a:r>
          </a:p>
          <a:p>
            <a:pPr lvl="1"/>
            <a:r>
              <a:rPr lang="hu-HU" sz="2400" b="1" dirty="0"/>
              <a:t>Debugging and Python debugger: </a:t>
            </a:r>
            <a:r>
              <a:rPr lang="hu-HU" sz="2400" dirty="0"/>
              <a:t>Introduction</a:t>
            </a:r>
            <a:r>
              <a:rPr lang="hu-HU" sz="2400" b="1" dirty="0"/>
              <a:t>, </a:t>
            </a:r>
            <a:r>
              <a:rPr lang="hu-HU" sz="2400" dirty="0"/>
              <a:t>PDB- Interactive Debugger</a:t>
            </a:r>
          </a:p>
          <a:p>
            <a:pPr lvl="1"/>
            <a:endParaRPr lang="hu-HU" sz="2400" dirty="0"/>
          </a:p>
          <a:p>
            <a:pPr lvl="1"/>
            <a:endParaRPr lang="hu-HU" sz="2400" dirty="0"/>
          </a:p>
          <a:p>
            <a:pPr marL="457200" lvl="1" indent="0">
              <a:buNone/>
            </a:pPr>
            <a:endParaRPr lang="hu-HU" sz="2400" dirty="0"/>
          </a:p>
          <a:p>
            <a:pPr marL="457200" lvl="1" indent="0">
              <a:buNone/>
            </a:pPr>
            <a:endParaRPr lang="en-US" sz="2400" dirty="0"/>
          </a:p>
          <a:p>
            <a:endParaRPr lang="en-US" sz="2400" dirty="0"/>
          </a:p>
        </p:txBody>
      </p:sp>
    </p:spTree>
    <p:extLst>
      <p:ext uri="{BB962C8B-B14F-4D97-AF65-F5344CB8AC3E}">
        <p14:creationId xmlns:p14="http://schemas.microsoft.com/office/powerpoint/2010/main" val="50507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Python Unit Testing module</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Automated vs Manual Testing</a:t>
            </a:r>
            <a:endParaRPr lang="hu-HU" sz="2800" b="1" dirty="0"/>
          </a:p>
          <a:p>
            <a:pPr marL="0" indent="0">
              <a:buNone/>
            </a:pPr>
            <a:r>
              <a:rPr lang="hu-HU" b="1" dirty="0"/>
              <a:t>Manual (</a:t>
            </a:r>
            <a:r>
              <a:rPr lang="en-US" b="1" dirty="0"/>
              <a:t>Exploratory</a:t>
            </a:r>
            <a:r>
              <a:rPr lang="hu-HU" b="1" dirty="0"/>
              <a:t>)</a:t>
            </a:r>
            <a:r>
              <a:rPr lang="en-US" b="1" dirty="0"/>
              <a:t> testing</a:t>
            </a:r>
            <a:r>
              <a:rPr lang="hu-HU" b="1" dirty="0"/>
              <a:t>:</a:t>
            </a:r>
            <a:r>
              <a:rPr lang="hu-HU" sz="2800" b="1" dirty="0"/>
              <a:t> </a:t>
            </a:r>
            <a:r>
              <a:rPr lang="hu-HU" dirty="0"/>
              <a:t>It </a:t>
            </a:r>
            <a:r>
              <a:rPr lang="en-US" dirty="0"/>
              <a:t>is a form of testing that is done without a plan.</a:t>
            </a:r>
            <a:r>
              <a:rPr lang="hu-HU" dirty="0"/>
              <a:t> </a:t>
            </a:r>
            <a:r>
              <a:rPr lang="en-US" dirty="0"/>
              <a:t>To have a complete set of manual tests, all you need to do is make a list of all the features your application has, the different types of input it can accept, and the expected results. Now, every time you make a change to your code, you need to go through every single item on that list and check it.</a:t>
            </a:r>
            <a:endParaRPr lang="hu-HU" dirty="0"/>
          </a:p>
          <a:p>
            <a:pPr marL="0" indent="0">
              <a:buNone/>
            </a:pPr>
            <a:endParaRPr lang="hu-HU" dirty="0"/>
          </a:p>
          <a:p>
            <a:pPr marL="0" indent="0">
              <a:buNone/>
            </a:pPr>
            <a:r>
              <a:rPr lang="en-US" b="1" dirty="0"/>
              <a:t>Automated testing</a:t>
            </a:r>
            <a:r>
              <a:rPr lang="hu-HU" b="1" dirty="0"/>
              <a:t>: </a:t>
            </a:r>
            <a:r>
              <a:rPr lang="hu-HU" dirty="0"/>
              <a:t>It</a:t>
            </a:r>
            <a:r>
              <a:rPr lang="en-US" b="1" dirty="0"/>
              <a:t> </a:t>
            </a:r>
            <a:r>
              <a:rPr lang="en-US" dirty="0"/>
              <a:t>is the execution of your test plan (the parts of your application you want to test, the order in which you want to test them, and the expected responses) by a script instead of a human. Python already comes with a set of tools and libraries to help you create automated tests for your application</a:t>
            </a:r>
            <a:endParaRPr lang="hu-HU" dirty="0"/>
          </a:p>
        </p:txBody>
      </p:sp>
    </p:spTree>
    <p:extLst>
      <p:ext uri="{BB962C8B-B14F-4D97-AF65-F5344CB8AC3E}">
        <p14:creationId xmlns:p14="http://schemas.microsoft.com/office/powerpoint/2010/main" val="147634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Python Unit Testing module</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Unit Tests vs. Integration Tests</a:t>
            </a:r>
          </a:p>
          <a:p>
            <a:pPr marL="0" indent="0">
              <a:buNone/>
            </a:pPr>
            <a:r>
              <a:rPr lang="hu-HU" b="1" dirty="0"/>
              <a:t>Integration</a:t>
            </a:r>
            <a:r>
              <a:rPr lang="en-US" b="1" dirty="0"/>
              <a:t> testing</a:t>
            </a:r>
            <a:r>
              <a:rPr lang="hu-HU" b="1" dirty="0"/>
              <a:t>:</a:t>
            </a:r>
            <a:r>
              <a:rPr lang="hu-HU" sz="2800" b="1" dirty="0"/>
              <a:t> </a:t>
            </a:r>
            <a:r>
              <a:rPr lang="en-US" dirty="0"/>
              <a:t>Think of how you might test the lights on a car. You would turn on the lights (known as the test step) and go outside the car or ask a friend to check that the lights are on (known as the test assertion). Testing multiple components is known as integration testing.</a:t>
            </a:r>
            <a:r>
              <a:rPr lang="hu-HU" dirty="0"/>
              <a:t> It </a:t>
            </a:r>
            <a:r>
              <a:rPr lang="en-US" dirty="0"/>
              <a:t>checks that components in your application operate with each other.</a:t>
            </a:r>
            <a:endParaRPr lang="hu-HU" dirty="0"/>
          </a:p>
          <a:p>
            <a:pPr marL="0" indent="0">
              <a:buNone/>
            </a:pPr>
            <a:endParaRPr lang="hu-HU" dirty="0"/>
          </a:p>
          <a:p>
            <a:pPr marL="0" indent="0">
              <a:buNone/>
            </a:pPr>
            <a:r>
              <a:rPr lang="hu-HU" b="1" dirty="0"/>
              <a:t>Unit</a:t>
            </a:r>
            <a:r>
              <a:rPr lang="en-US" b="1" dirty="0"/>
              <a:t> testing</a:t>
            </a:r>
            <a:r>
              <a:rPr lang="hu-HU" b="1" dirty="0"/>
              <a:t>: </a:t>
            </a:r>
            <a:r>
              <a:rPr lang="en-US" dirty="0"/>
              <a:t>A unit test is a smaller test, one that checks that a single component operates in the right way. A unit test helps you to isolate what is broken in your application and fix it faster.</a:t>
            </a:r>
            <a:endParaRPr lang="hu-HU" dirty="0"/>
          </a:p>
        </p:txBody>
      </p:sp>
    </p:spTree>
    <p:extLst>
      <p:ext uri="{BB962C8B-B14F-4D97-AF65-F5344CB8AC3E}">
        <p14:creationId xmlns:p14="http://schemas.microsoft.com/office/powerpoint/2010/main" val="363382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Python Unit Testing module</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Choosing a Test Runner</a:t>
            </a:r>
          </a:p>
          <a:p>
            <a:pPr marL="0" indent="0">
              <a:buNone/>
            </a:pPr>
            <a:r>
              <a:rPr lang="en-US" dirty="0"/>
              <a:t>The three most popular test runners are</a:t>
            </a:r>
            <a:r>
              <a:rPr lang="en-US" b="1" dirty="0"/>
              <a:t>:</a:t>
            </a:r>
          </a:p>
          <a:p>
            <a:r>
              <a:rPr lang="en-US" b="1" dirty="0"/>
              <a:t>Unittest</a:t>
            </a:r>
            <a:r>
              <a:rPr lang="hu-HU" b="1" dirty="0"/>
              <a:t>:</a:t>
            </a:r>
            <a:r>
              <a:rPr lang="hu-HU" dirty="0"/>
              <a:t> It </a:t>
            </a:r>
            <a:r>
              <a:rPr lang="en-US" dirty="0"/>
              <a:t>has been built into the Python standard library since version 2.1.</a:t>
            </a:r>
            <a:r>
              <a:rPr lang="hu-HU" dirty="0"/>
              <a:t> It </a:t>
            </a:r>
            <a:r>
              <a:rPr lang="en-US" dirty="0"/>
              <a:t>contains both a testing framework and a test runner. unittest has some important requirements for writing and executing tests</a:t>
            </a:r>
            <a:endParaRPr lang="hu-HU" dirty="0"/>
          </a:p>
          <a:p>
            <a:r>
              <a:rPr lang="hu-HU" b="1" dirty="0"/>
              <a:t>N</a:t>
            </a:r>
            <a:r>
              <a:rPr lang="en-US" b="1" dirty="0" err="1"/>
              <a:t>ose</a:t>
            </a:r>
            <a:r>
              <a:rPr lang="hu-HU" b="1" dirty="0"/>
              <a:t> or Nose2: </a:t>
            </a:r>
            <a:r>
              <a:rPr lang="hu-HU" dirty="0"/>
              <a:t>It</a:t>
            </a:r>
            <a:r>
              <a:rPr lang="en-US" dirty="0"/>
              <a:t> extends unittest to make testing easier</a:t>
            </a:r>
            <a:r>
              <a:rPr lang="hu-HU" dirty="0"/>
              <a:t>. I</a:t>
            </a:r>
            <a:r>
              <a:rPr lang="en-US" dirty="0"/>
              <a:t>t’s is a fairly well known python unit test framework, and can run </a:t>
            </a:r>
            <a:r>
              <a:rPr lang="en-US" dirty="0" err="1"/>
              <a:t>doctests</a:t>
            </a:r>
            <a:r>
              <a:rPr lang="en-US" dirty="0"/>
              <a:t>, </a:t>
            </a:r>
            <a:r>
              <a:rPr lang="en-US" dirty="0" err="1"/>
              <a:t>unittests</a:t>
            </a:r>
            <a:r>
              <a:rPr lang="en-US" dirty="0"/>
              <a:t>, and “no boilerplate” tests</a:t>
            </a:r>
          </a:p>
          <a:p>
            <a:r>
              <a:rPr lang="en-US" b="1" dirty="0" err="1"/>
              <a:t>Pytest</a:t>
            </a:r>
            <a:r>
              <a:rPr lang="hu-HU" b="1" dirty="0"/>
              <a:t>: </a:t>
            </a:r>
            <a:r>
              <a:rPr lang="hu-HU" dirty="0"/>
              <a:t>It </a:t>
            </a:r>
            <a:r>
              <a:rPr lang="en-US" dirty="0"/>
              <a:t>supports execution of unittest test cases. The real advantage of </a:t>
            </a:r>
            <a:r>
              <a:rPr lang="en-US" dirty="0" err="1"/>
              <a:t>pytest</a:t>
            </a:r>
            <a:r>
              <a:rPr lang="en-US" dirty="0"/>
              <a:t> comes by writing </a:t>
            </a:r>
            <a:r>
              <a:rPr lang="en-US" dirty="0" err="1"/>
              <a:t>pytest</a:t>
            </a:r>
            <a:r>
              <a:rPr lang="en-US" dirty="0"/>
              <a:t> test cases. </a:t>
            </a:r>
            <a:r>
              <a:rPr lang="en-US" dirty="0" err="1"/>
              <a:t>pytest</a:t>
            </a:r>
            <a:r>
              <a:rPr lang="en-US" dirty="0"/>
              <a:t> test cases are a series of functions in a Python file starting with the name test_</a:t>
            </a:r>
          </a:p>
          <a:p>
            <a:pPr marL="0" indent="0">
              <a:buNone/>
            </a:pPr>
            <a:endParaRPr lang="hu-HU" dirty="0"/>
          </a:p>
        </p:txBody>
      </p:sp>
    </p:spTree>
    <p:extLst>
      <p:ext uri="{BB962C8B-B14F-4D97-AF65-F5344CB8AC3E}">
        <p14:creationId xmlns:p14="http://schemas.microsoft.com/office/powerpoint/2010/main" val="11516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Python Unit Testing module</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Unit Test Structure</a:t>
            </a:r>
          </a:p>
          <a:p>
            <a:pPr marL="0" indent="0">
              <a:buNone/>
            </a:pPr>
            <a:r>
              <a:rPr lang="en-US" dirty="0"/>
              <a:t>When structuring your project, you can follow some clear standards to make your application’s code more accessible. These simple rules are easy to apply</a:t>
            </a:r>
            <a:r>
              <a:rPr lang="hu-HU" dirty="0"/>
              <a:t> </a:t>
            </a:r>
            <a:r>
              <a:rPr lang="en-US" dirty="0"/>
              <a:t>and result in a uniform structure to make it easy to find the test and code files you need.</a:t>
            </a:r>
          </a:p>
          <a:p>
            <a:pPr marL="0" indent="0">
              <a:buNone/>
            </a:pPr>
            <a:r>
              <a:rPr lang="en-US" dirty="0"/>
              <a:t>■ Unit tests should be placed under a test/unit directory at the top level of your</a:t>
            </a:r>
            <a:r>
              <a:rPr lang="hu-HU" dirty="0"/>
              <a:t> </a:t>
            </a:r>
            <a:r>
              <a:rPr lang="en-US" dirty="0"/>
              <a:t>project folder.</a:t>
            </a:r>
          </a:p>
          <a:p>
            <a:pPr marL="0" indent="0">
              <a:buNone/>
            </a:pPr>
            <a:r>
              <a:rPr lang="en-US" dirty="0"/>
              <a:t>■ All folders within the application’s code should be mirrored by test folders under</a:t>
            </a:r>
            <a:r>
              <a:rPr lang="hu-HU" dirty="0"/>
              <a:t> </a:t>
            </a:r>
            <a:r>
              <a:rPr lang="en-US" dirty="0"/>
              <a:t>test/unit, which will have the unit tests for each file in them. For example, app/</a:t>
            </a:r>
            <a:r>
              <a:rPr lang="hu-HU" dirty="0"/>
              <a:t> </a:t>
            </a:r>
            <a:r>
              <a:rPr lang="en-US" dirty="0"/>
              <a:t>data should have a mirrored folder of test/unit/app/data.</a:t>
            </a:r>
          </a:p>
          <a:p>
            <a:pPr marL="0" indent="0">
              <a:buNone/>
            </a:pPr>
            <a:r>
              <a:rPr lang="en-US" dirty="0"/>
              <a:t>■ All unit test files should mirror the name of the file they are testing, with _test</a:t>
            </a:r>
            <a:r>
              <a:rPr lang="hu-HU" dirty="0"/>
              <a:t> </a:t>
            </a:r>
            <a:r>
              <a:rPr lang="en-US" dirty="0"/>
              <a:t>as the</a:t>
            </a:r>
          </a:p>
          <a:p>
            <a:pPr marL="0" indent="0">
              <a:buNone/>
            </a:pPr>
            <a:r>
              <a:rPr lang="en-US" dirty="0"/>
              <a:t>suffix. For example, app/data/data_interface.py should have a test file of</a:t>
            </a:r>
            <a:r>
              <a:rPr lang="hu-HU" dirty="0"/>
              <a:t> </a:t>
            </a:r>
            <a:r>
              <a:rPr lang="en-US" dirty="0"/>
              <a:t>test/unit/app/data/data_interface_test.py.</a:t>
            </a:r>
            <a:endParaRPr lang="hu-HU" dirty="0"/>
          </a:p>
        </p:txBody>
      </p:sp>
    </p:spTree>
    <p:extLst>
      <p:ext uri="{BB962C8B-B14F-4D97-AF65-F5344CB8AC3E}">
        <p14:creationId xmlns:p14="http://schemas.microsoft.com/office/powerpoint/2010/main" val="132679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Python Unit Testing module</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b="1" dirty="0"/>
              <a:t>unittest </a:t>
            </a:r>
            <a:r>
              <a:rPr lang="hu-HU" b="1" dirty="0"/>
              <a:t>Module </a:t>
            </a:r>
            <a:r>
              <a:rPr lang="en-US" dirty="0"/>
              <a:t>supports some important concepts in an object-oriented way:</a:t>
            </a:r>
          </a:p>
          <a:p>
            <a:r>
              <a:rPr lang="en-US" dirty="0"/>
              <a:t>test fixture</a:t>
            </a:r>
            <a:r>
              <a:rPr lang="hu-HU" dirty="0"/>
              <a:t>: It </a:t>
            </a:r>
            <a:r>
              <a:rPr lang="en-US" dirty="0"/>
              <a:t>represents the preparation needed to perform one or more tests, and any associated cleanup actions. This may involve, for example, creating temporary or proxy databases, directories, or starting a server process.</a:t>
            </a:r>
            <a:endParaRPr lang="hu-HU" dirty="0"/>
          </a:p>
          <a:p>
            <a:r>
              <a:rPr lang="en-US" dirty="0"/>
              <a:t>test case</a:t>
            </a:r>
            <a:r>
              <a:rPr lang="hu-HU" dirty="0"/>
              <a:t>: It </a:t>
            </a:r>
            <a:r>
              <a:rPr lang="en-US" dirty="0"/>
              <a:t>is the individual unit of testing. It checks for a specific response to a particular set of inputs. unittest provides a base class, </a:t>
            </a:r>
            <a:r>
              <a:rPr lang="en-US" dirty="0" err="1"/>
              <a:t>TestCase</a:t>
            </a:r>
            <a:r>
              <a:rPr lang="en-US" dirty="0"/>
              <a:t>, which may be used to create new test cases.</a:t>
            </a:r>
            <a:endParaRPr lang="hu-HU" dirty="0"/>
          </a:p>
          <a:p>
            <a:r>
              <a:rPr lang="en-US" dirty="0"/>
              <a:t>test suite</a:t>
            </a:r>
            <a:r>
              <a:rPr lang="hu-HU" dirty="0"/>
              <a:t>: It</a:t>
            </a:r>
            <a:r>
              <a:rPr lang="en-US" dirty="0"/>
              <a:t> is a collection of test cases, test suites, or both. It is used to aggregate tests that should be executed together.</a:t>
            </a:r>
            <a:endParaRPr lang="hu-HU" dirty="0"/>
          </a:p>
          <a:p>
            <a:r>
              <a:rPr lang="en-US" dirty="0"/>
              <a:t>test runner</a:t>
            </a:r>
            <a:r>
              <a:rPr lang="hu-HU" dirty="0"/>
              <a:t>: It </a:t>
            </a:r>
            <a:r>
              <a:rPr lang="en-US" dirty="0"/>
              <a:t>is a component which orchestrates the execution of tests and provides the outcome to the user. The runner may use a graphical interface, a textual interface, or return a special value to indicate the results of executing the tests.</a:t>
            </a:r>
          </a:p>
          <a:p>
            <a:pPr marL="0" indent="0">
              <a:buNone/>
            </a:pPr>
            <a:endParaRPr lang="en-US" dirty="0"/>
          </a:p>
        </p:txBody>
      </p:sp>
    </p:spTree>
    <p:extLst>
      <p:ext uri="{BB962C8B-B14F-4D97-AF65-F5344CB8AC3E}">
        <p14:creationId xmlns:p14="http://schemas.microsoft.com/office/powerpoint/2010/main" val="129400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hu-HU" b="1" dirty="0"/>
              <a:t>Time Driven Development (TDD)</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400" b="1" dirty="0"/>
              <a:t>Introduction</a:t>
            </a:r>
            <a:endParaRPr lang="hu-HU" dirty="0"/>
          </a:p>
          <a:p>
            <a:r>
              <a:rPr lang="hu-HU" dirty="0"/>
              <a:t>A </a:t>
            </a:r>
            <a:r>
              <a:rPr lang="en-US" dirty="0"/>
              <a:t>style of development that enables you to focus on testing your application and</a:t>
            </a:r>
            <a:r>
              <a:rPr lang="hu-HU" dirty="0"/>
              <a:t> </a:t>
            </a:r>
            <a:r>
              <a:rPr lang="en-US" dirty="0"/>
              <a:t>ensuring it delivers the features and functionality that you set out to create. </a:t>
            </a:r>
            <a:endParaRPr lang="hu-HU" dirty="0"/>
          </a:p>
          <a:p>
            <a:r>
              <a:rPr lang="en-US" dirty="0"/>
              <a:t>TDD gives you</a:t>
            </a:r>
            <a:r>
              <a:rPr lang="hu-HU" dirty="0"/>
              <a:t> </a:t>
            </a:r>
            <a:r>
              <a:rPr lang="en-US" dirty="0"/>
              <a:t>great confidence that each new piece of functionality you write in your code is backed by a</a:t>
            </a:r>
            <a:r>
              <a:rPr lang="hu-HU" dirty="0"/>
              <a:t> </a:t>
            </a:r>
            <a:r>
              <a:rPr lang="en-US" dirty="0"/>
              <a:t>test, which confirms how it behaves.</a:t>
            </a:r>
            <a:endParaRPr lang="hu-HU" dirty="0"/>
          </a:p>
          <a:p>
            <a:r>
              <a:rPr lang="en-US" dirty="0"/>
              <a:t>Test driven development is often a key part of the agile development process, which advocates iterative development over more restrictive processes such as waterfall.</a:t>
            </a:r>
            <a:endParaRPr lang="hu-HU" dirty="0"/>
          </a:p>
          <a:p>
            <a:r>
              <a:rPr lang="en-US" dirty="0"/>
              <a:t>The process is effectively centered on a few key pillar concepts. The average iteration in an agile team is known as a</a:t>
            </a:r>
            <a:r>
              <a:rPr lang="hu-HU" dirty="0"/>
              <a:t> </a:t>
            </a:r>
            <a:r>
              <a:rPr lang="en-US" dirty="0"/>
              <a:t>“sprint.”</a:t>
            </a:r>
            <a:endParaRPr lang="hu-HU" dirty="0"/>
          </a:p>
        </p:txBody>
      </p:sp>
    </p:spTree>
    <p:extLst>
      <p:ext uri="{BB962C8B-B14F-4D97-AF65-F5344CB8AC3E}">
        <p14:creationId xmlns:p14="http://schemas.microsoft.com/office/powerpoint/2010/main" val="394548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28213</TotalTime>
  <Words>2335</Words>
  <Application>Microsoft Office PowerPoint</Application>
  <PresentationFormat>Widescreen</PresentationFormat>
  <Paragraphs>141</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Calibri Light</vt:lpstr>
      <vt:lpstr>Segoe UI</vt:lpstr>
      <vt:lpstr>Office Theme</vt:lpstr>
      <vt:lpstr>1_Office Theme</vt:lpstr>
      <vt:lpstr>Python for Data Science</vt:lpstr>
      <vt:lpstr>Lecture Objectives</vt:lpstr>
      <vt:lpstr>Topics</vt:lpstr>
      <vt:lpstr>Python Unit Testing module    </vt:lpstr>
      <vt:lpstr>Python Unit Testing module    </vt:lpstr>
      <vt:lpstr>Python Unit Testing module    </vt:lpstr>
      <vt:lpstr>Python Unit Testing module    </vt:lpstr>
      <vt:lpstr>Python Unit Testing module    </vt:lpstr>
      <vt:lpstr>Time Driven Development (TDD)    </vt:lpstr>
      <vt:lpstr>Time Driven Development (TDD)    </vt:lpstr>
      <vt:lpstr>Time Driven Development (TDD)    </vt:lpstr>
      <vt:lpstr>Acceptance Testing    </vt:lpstr>
      <vt:lpstr>Acceptance Testing    </vt:lpstr>
      <vt:lpstr>Acceptance Testing    </vt:lpstr>
      <vt:lpstr>Acceptance Testing    </vt:lpstr>
      <vt:lpstr>Behavior Driven Development    </vt:lpstr>
      <vt:lpstr>Behavior Driven Development    </vt:lpstr>
      <vt:lpstr>Behavior Driven Development    </vt:lpstr>
      <vt:lpstr>Virtual environments for testing    </vt:lpstr>
      <vt:lpstr>Debugging and Python debugger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dc:creator>
  <cp:lastModifiedBy>Bathla, Yatish (Yatish)</cp:lastModifiedBy>
  <cp:revision>1236</cp:revision>
  <dcterms:created xsi:type="dcterms:W3CDTF">2015-10-21T06:04:19Z</dcterms:created>
  <dcterms:modified xsi:type="dcterms:W3CDTF">2021-11-21T20:08:08Z</dcterms:modified>
</cp:coreProperties>
</file>