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80" r:id="rId3"/>
    <p:sldId id="342" r:id="rId4"/>
    <p:sldId id="339" r:id="rId5"/>
    <p:sldId id="330" r:id="rId6"/>
    <p:sldId id="343" r:id="rId7"/>
    <p:sldId id="344" r:id="rId8"/>
    <p:sldId id="3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@outlook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hu-HU" sz="1600" b="1" dirty="0">
                <a:hlinkClick r:id="rId2"/>
              </a:rPr>
              <a:t>yatishbathla@outlook.com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5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lvl="1"/>
            <a:r>
              <a:rPr lang="hu-HU" dirty="0"/>
              <a:t>Coding for concepts of </a:t>
            </a:r>
            <a:r>
              <a:rPr lang="en-US" dirty="0"/>
              <a:t>syntax and core constructs</a:t>
            </a:r>
            <a:endParaRPr lang="hu-HU" dirty="0"/>
          </a:p>
          <a:p>
            <a:pPr lvl="1"/>
            <a:r>
              <a:rPr lang="hu-HU" dirty="0"/>
              <a:t>Coding for concepts of Namespace and Variable Scope</a:t>
            </a:r>
          </a:p>
          <a:p>
            <a:pPr lvl="1"/>
            <a:r>
              <a:rPr lang="hu-HU" dirty="0"/>
              <a:t>Core Collections of Python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u-HU" sz="2400" dirty="0"/>
          </a:p>
          <a:p>
            <a:pPr lvl="1"/>
            <a:r>
              <a:rPr lang="hu-HU" sz="2400" dirty="0"/>
              <a:t>Syntax and Core constructs (Module Structure, Built In Functions, Format Specifier)</a:t>
            </a:r>
          </a:p>
          <a:p>
            <a:pPr lvl="1"/>
            <a:r>
              <a:rPr lang="hu-HU" sz="2400" dirty="0"/>
              <a:t>Namespace and Variable Scope</a:t>
            </a:r>
          </a:p>
          <a:p>
            <a:pPr lvl="1"/>
            <a:r>
              <a:rPr lang="hu-HU" sz="2400" dirty="0"/>
              <a:t>Core Data Structure </a:t>
            </a:r>
            <a:r>
              <a:rPr lang="en-US" sz="2400" dirty="0"/>
              <a:t>(tuple, list, </a:t>
            </a:r>
            <a:r>
              <a:rPr lang="en-US" sz="2400" dirty="0" err="1"/>
              <a:t>dict</a:t>
            </a:r>
            <a:r>
              <a:rPr lang="en-US" sz="2400" dirty="0"/>
              <a:t> and set)</a:t>
            </a:r>
            <a:endParaRPr lang="hu-HU" sz="2400" dirty="0"/>
          </a:p>
          <a:p>
            <a:pPr lvl="1"/>
            <a:endParaRPr lang="hu-HU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Core constructs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hu-HU" b="1" dirty="0"/>
              <a:t>Module Structure</a:t>
            </a:r>
          </a:p>
          <a:p>
            <a:pPr marL="0" indent="0">
              <a:buNone/>
            </a:pPr>
            <a:r>
              <a:rPr lang="en-US" dirty="0"/>
              <a:t>Modules are simply physical ways of logically organizing all your Python code. Within</a:t>
            </a:r>
          </a:p>
          <a:p>
            <a:pPr marL="0" indent="0">
              <a:buNone/>
            </a:pPr>
            <a:r>
              <a:rPr lang="en-US" dirty="0"/>
              <a:t>each file, you should set up a consistent and easy-to-read structure.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7A0029"/>
                </a:solidFill>
                <a:latin typeface="CourierNewPSMT"/>
              </a:rPr>
              <a:t># (1) startup line (Unix)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7A0029"/>
                </a:solidFill>
                <a:latin typeface="CourierNewPSMT"/>
              </a:rPr>
              <a:t># (2) module documentation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7A0029"/>
                </a:solidFill>
                <a:latin typeface="CourierNewPSMT"/>
              </a:rPr>
              <a:t># (3) module imports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7A0029"/>
                </a:solidFill>
                <a:latin typeface="CourierNewPSMT"/>
              </a:rPr>
              <a:t># (4) variable declarations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7A0029"/>
                </a:solidFill>
                <a:latin typeface="CourierNewPSMT"/>
              </a:rPr>
              <a:t># (5) class declarations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7A0029"/>
                </a:solidFill>
                <a:latin typeface="CourierNewPSMT"/>
              </a:rPr>
              <a:t># (6) function declarations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7A0029"/>
                </a:solidFill>
                <a:latin typeface="CourierNewPSMT"/>
              </a:rPr>
              <a:t># (7) "main" body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Core Collections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Core Collections in Python: </a:t>
            </a:r>
            <a:r>
              <a:rPr lang="hu-HU" dirty="0"/>
              <a:t>T</a:t>
            </a:r>
            <a:r>
              <a:rPr lang="en-US" dirty="0" err="1"/>
              <a:t>uple</a:t>
            </a:r>
            <a:r>
              <a:rPr lang="en-US" dirty="0"/>
              <a:t>, </a:t>
            </a:r>
            <a:r>
              <a:rPr lang="hu-HU" dirty="0"/>
              <a:t>L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hu-HU" dirty="0"/>
              <a:t>Dictionary </a:t>
            </a:r>
            <a:r>
              <a:rPr lang="en-US" dirty="0"/>
              <a:t>and </a:t>
            </a:r>
            <a:r>
              <a:rPr lang="hu-HU" dirty="0"/>
              <a:t>S</a:t>
            </a:r>
            <a:r>
              <a:rPr lang="en-US" dirty="0"/>
              <a:t>et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b="1" dirty="0"/>
              <a:t>Dictionary: </a:t>
            </a:r>
            <a:r>
              <a:rPr lang="hu-HU" dirty="0"/>
              <a:t>It is pair </a:t>
            </a:r>
            <a:r>
              <a:rPr lang="en-US" dirty="0"/>
              <a:t>of hashed key-value pairs. </a:t>
            </a:r>
            <a:r>
              <a:rPr lang="hu-HU" dirty="0"/>
              <a:t>It is s</a:t>
            </a:r>
            <a:r>
              <a:rPr lang="en-US" dirty="0"/>
              <a:t>ole mapping type in</a:t>
            </a:r>
            <a:r>
              <a:rPr lang="hu-HU" dirty="0"/>
              <a:t> </a:t>
            </a:r>
            <a:r>
              <a:rPr lang="en-US" dirty="0"/>
              <a:t>Python</a:t>
            </a:r>
            <a:r>
              <a:rPr lang="hu-HU" dirty="0"/>
              <a:t>. </a:t>
            </a:r>
            <a:r>
              <a:rPr lang="en-US" dirty="0"/>
              <a:t>The keys and the corresponding values </a:t>
            </a:r>
            <a:r>
              <a:rPr lang="hu-HU" dirty="0"/>
              <a:t>are any object</a:t>
            </a:r>
          </a:p>
          <a:p>
            <a:endParaRPr lang="hu-HU" dirty="0"/>
          </a:p>
          <a:p>
            <a:r>
              <a:rPr lang="hu-HU" b="1" dirty="0"/>
              <a:t>Set: </a:t>
            </a:r>
            <a:r>
              <a:rPr lang="hu-HU" dirty="0"/>
              <a:t>It is </a:t>
            </a:r>
            <a:r>
              <a:rPr lang="en-US" dirty="0"/>
              <a:t>used to store multiple items in a single variable.</a:t>
            </a:r>
            <a:r>
              <a:rPr lang="hu-HU" dirty="0"/>
              <a:t> It is </a:t>
            </a:r>
            <a:r>
              <a:rPr lang="en-US" dirty="0"/>
              <a:t>a collection which is both unordered</a:t>
            </a:r>
            <a:r>
              <a:rPr lang="hu-HU" dirty="0"/>
              <a:t>, unchangeable</a:t>
            </a:r>
            <a:r>
              <a:rPr lang="en-US" dirty="0"/>
              <a:t> and unindexed.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73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Core Collections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847D17-9627-47E4-AB7F-9AA59F049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7804"/>
              </p:ext>
            </p:extLst>
          </p:nvPr>
        </p:nvGraphicFramePr>
        <p:xfrm>
          <a:off x="1454046" y="1417638"/>
          <a:ext cx="9054056" cy="4149090"/>
        </p:xfrm>
        <a:graphic>
          <a:graphicData uri="http://schemas.openxmlformats.org/drawingml/2006/table">
            <a:tbl>
              <a:tblPr/>
              <a:tblGrid>
                <a:gridCol w="2263514">
                  <a:extLst>
                    <a:ext uri="{9D8B030D-6E8A-4147-A177-3AD203B41FA5}">
                      <a16:colId xmlns:a16="http://schemas.microsoft.com/office/drawing/2014/main" val="2447380062"/>
                    </a:ext>
                  </a:extLst>
                </a:gridCol>
                <a:gridCol w="2263514">
                  <a:extLst>
                    <a:ext uri="{9D8B030D-6E8A-4147-A177-3AD203B41FA5}">
                      <a16:colId xmlns:a16="http://schemas.microsoft.com/office/drawing/2014/main" val="87224068"/>
                    </a:ext>
                  </a:extLst>
                </a:gridCol>
                <a:gridCol w="2263514">
                  <a:extLst>
                    <a:ext uri="{9D8B030D-6E8A-4147-A177-3AD203B41FA5}">
                      <a16:colId xmlns:a16="http://schemas.microsoft.com/office/drawing/2014/main" val="2986870636"/>
                    </a:ext>
                  </a:extLst>
                </a:gridCol>
                <a:gridCol w="2263514">
                  <a:extLst>
                    <a:ext uri="{9D8B030D-6E8A-4147-A177-3AD203B41FA5}">
                      <a16:colId xmlns:a16="http://schemas.microsoft.com/office/drawing/2014/main" val="1176276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Lists are </a:t>
                      </a:r>
                      <a:r>
                        <a:rPr lang="en-US" b="0" i="1" dirty="0">
                          <a:effectLst/>
                        </a:rPr>
                        <a:t>mutable</a:t>
                      </a:r>
                      <a:r>
                        <a:rPr lang="en-US" b="0" dirty="0">
                          <a:effectLst/>
                        </a:rPr>
                        <a:t>.</a:t>
                      </a: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50FF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F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F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D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Tuples are </a:t>
                      </a:r>
                      <a:r>
                        <a:rPr lang="en-US" b="0" i="1" dirty="0">
                          <a:effectLst/>
                        </a:rPr>
                        <a:t>immutable</a:t>
                      </a:r>
                      <a:r>
                        <a:rPr lang="en-US" b="0" dirty="0">
                          <a:effectLst/>
                        </a:rPr>
                        <a:t>.</a:t>
                      </a: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30F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F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effectLst/>
                        </a:rPr>
                        <a:t>Sets are </a:t>
                      </a:r>
                      <a:r>
                        <a:rPr lang="en-US" b="0" i="1">
                          <a:effectLst/>
                        </a:rPr>
                        <a:t>mutable</a:t>
                      </a:r>
                      <a:r>
                        <a:rPr lang="en-US" b="0">
                          <a:effectLst/>
                        </a:rPr>
                        <a:t> and have </a:t>
                      </a:r>
                      <a:r>
                        <a:rPr lang="en-US" b="0" i="1">
                          <a:effectLst/>
                        </a:rPr>
                        <a:t>no duplicate elements</a:t>
                      </a:r>
                      <a:r>
                        <a:rPr lang="en-US" b="0">
                          <a:effectLst/>
                        </a:rPr>
                        <a:t>.</a:t>
                      </a: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F0F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F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0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effectLst/>
                        </a:rPr>
                        <a:t>Dictionaries are mutable and keys do not allow duplicates.</a:t>
                      </a: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90F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F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F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99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Lists are declared with square braces.</a:t>
                      </a: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10FD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FD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D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Tuples are enclosed within parenthesis.</a:t>
                      </a: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50F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0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F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effectLst/>
                        </a:rPr>
                        <a:t>Sets are represented in curly brackets.</a:t>
                      </a: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D000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F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0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0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Dictionaries are enclosed in curly brackets in the form of key-value pairs.</a:t>
                      </a: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10F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F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F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20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A list is a collection of ordered data</a:t>
                      </a: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10FD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FD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D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A tuple is an ordered collection of data.</a:t>
                      </a: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50F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0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F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A set is an unordered collection.</a:t>
                      </a: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D000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F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0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0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A dictionary is an unordered collection of data that stores data in key-value pairs.</a:t>
                      </a: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10F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F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F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5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87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dirty="0"/>
              <a:t>Coding part of </a:t>
            </a:r>
            <a:r>
              <a:rPr lang="en-US" dirty="0"/>
              <a:t>Module Structure, Built In Functions, Format Specifier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sz="2400" dirty="0"/>
              <a:t>Coding section of Namespace and Variable Scope</a:t>
            </a:r>
          </a:p>
          <a:p>
            <a:pPr marL="0" indent="0">
              <a:buNone/>
            </a:pPr>
            <a:endParaRPr lang="hu-HU" sz="2400" dirty="0"/>
          </a:p>
          <a:p>
            <a:r>
              <a:rPr lang="hu-HU" sz="2400" dirty="0"/>
              <a:t>Coding section of </a:t>
            </a:r>
            <a:r>
              <a:rPr lang="en-US" sz="2400" dirty="0"/>
              <a:t>Dictionary and Set</a:t>
            </a:r>
          </a:p>
          <a:p>
            <a:endParaRPr lang="hu-HU" dirty="0"/>
          </a:p>
          <a:p>
            <a:r>
              <a:rPr lang="hu-HU" sz="2400" dirty="0"/>
              <a:t>Comparision between </a:t>
            </a:r>
            <a:r>
              <a:rPr lang="en-US" sz="2400" dirty="0"/>
              <a:t>Tuple, List, Dictionary and Set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13823</TotalTime>
  <Words>411</Words>
  <Application>Microsoft Office PowerPoint</Application>
  <PresentationFormat>Widescreen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CourierNewPSMT</vt:lpstr>
      <vt:lpstr>Office Theme</vt:lpstr>
      <vt:lpstr>1_Office Theme</vt:lpstr>
      <vt:lpstr>Python for Data Science</vt:lpstr>
      <vt:lpstr>Lecture Objectives</vt:lpstr>
      <vt:lpstr>Topics</vt:lpstr>
      <vt:lpstr>Syntax and Core constructs   </vt:lpstr>
      <vt:lpstr>Core Collections   </vt:lpstr>
      <vt:lpstr>Core Collections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322</cp:revision>
  <dcterms:created xsi:type="dcterms:W3CDTF">2015-10-21T06:04:19Z</dcterms:created>
  <dcterms:modified xsi:type="dcterms:W3CDTF">2021-09-12T10:19:40Z</dcterms:modified>
</cp:coreProperties>
</file>