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80" r:id="rId3"/>
    <p:sldId id="342" r:id="rId4"/>
    <p:sldId id="339" r:id="rId5"/>
    <p:sldId id="330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2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6" autoAdjust="0"/>
    <p:restoredTop sz="94660"/>
  </p:normalViewPr>
  <p:slideViewPr>
    <p:cSldViewPr snapToGrid="0">
      <p:cViewPr>
        <p:scale>
          <a:sx n="76" d="100"/>
          <a:sy n="76" d="100"/>
        </p:scale>
        <p:origin x="-312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24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2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9/14/2021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9/14/2021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9/14/2021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9/14/2021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9/14/2021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9/14/2021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9/14/2021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 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ohan.cs.et@msruas.ac.in" TargetMode="External"/><Relationship Id="rId2" Type="http://schemas.openxmlformats.org/officeDocument/2006/relationships/hyperlink" Target="mailto:yatishbathla@outlook.com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143000" y="609607"/>
            <a:ext cx="9906000" cy="1470025"/>
          </a:xfrm>
        </p:spPr>
        <p:txBody>
          <a:bodyPr/>
          <a:lstStyle/>
          <a:p>
            <a:r>
              <a:rPr lang="en-US" sz="3200" b="1" dirty="0"/>
              <a:t>Python for Data Science</a:t>
            </a:r>
            <a:endParaRPr lang="en-IN" sz="32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1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/>
              <a:t>Course Leader: </a:t>
            </a:r>
          </a:p>
          <a:p>
            <a:r>
              <a:rPr lang="hu-HU" sz="2400" b="1" dirty="0"/>
              <a:t>Dr. Yatish Bathla</a:t>
            </a:r>
            <a:endParaRPr lang="en-IN" sz="2400" b="1" dirty="0"/>
          </a:p>
          <a:p>
            <a:r>
              <a:rPr lang="hu-HU" sz="1600" b="1" dirty="0">
                <a:hlinkClick r:id="rId2"/>
              </a:rPr>
              <a:t>yatishbathla@outlook.com</a:t>
            </a:r>
            <a:endParaRPr lang="hu-HU" sz="1600" b="1" dirty="0"/>
          </a:p>
          <a:p>
            <a:endParaRPr lang="hu-HU" sz="2000" b="1" dirty="0"/>
          </a:p>
          <a:p>
            <a:r>
              <a:rPr lang="hu-HU" sz="2400" b="1" dirty="0"/>
              <a:t>Dr. Mohan Kumar</a:t>
            </a:r>
          </a:p>
          <a:p>
            <a:r>
              <a:rPr lang="en-IN" sz="1600" b="1" dirty="0">
                <a:hlinkClick r:id="rId3"/>
              </a:rPr>
              <a:t>mohan.cs.et@msruas.ac.in</a:t>
            </a:r>
            <a:endParaRPr lang="hu-HU" sz="1600" b="1" dirty="0"/>
          </a:p>
          <a:p>
            <a:endParaRPr lang="en-IN" sz="1600" b="1" dirty="0"/>
          </a:p>
          <a:p>
            <a:endParaRPr lang="en-IN" sz="2000" b="1" dirty="0"/>
          </a:p>
          <a:p>
            <a:pPr algn="l"/>
            <a:r>
              <a:rPr lang="en-IN" sz="2000" b="1" dirty="0"/>
              <a:t>		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93722" y="1556793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19CSE432</a:t>
            </a:r>
            <a:r>
              <a:rPr lang="hu-HU" dirty="0"/>
              <a:t>: Lecture 6</a:t>
            </a:r>
            <a:r>
              <a:rPr lang="en-US" dirty="0"/>
              <a:t> </a:t>
            </a:r>
            <a:endParaRPr lang="hu-HU" dirty="0"/>
          </a:p>
          <a:p>
            <a:pPr algn="ctr"/>
            <a:r>
              <a:rPr lang="en-US" dirty="0"/>
              <a:t>B. Tech. 20</a:t>
            </a:r>
            <a:r>
              <a:rPr lang="hu-HU" dirty="0"/>
              <a:t>21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25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Collection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hu-HU" b="1" dirty="0"/>
              <a:t>ChainMap</a:t>
            </a:r>
          </a:p>
          <a:p>
            <a:pPr>
              <a:buFontTx/>
              <a:buChar char="-"/>
            </a:pPr>
            <a:r>
              <a:rPr lang="hu-HU" dirty="0"/>
              <a:t>It </a:t>
            </a:r>
            <a:r>
              <a:rPr lang="en-US" dirty="0"/>
              <a:t>encapsulates many dictionaries into one unit.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chain several dictionaries with keys that are either disjoint or intersecting.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handy tool for managing multiple scopes and contexts. 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updatable view with dictionary-like behavior. 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provides features that allow you to efficiently manage various dictionaries. 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define key lookup priorities.</a:t>
            </a:r>
            <a:endParaRPr lang="hu-HU" dirty="0"/>
          </a:p>
          <a:p>
            <a:pPr>
              <a:buFontTx/>
              <a:buChar char="-"/>
            </a:pPr>
            <a:r>
              <a:rPr lang="hu-HU" dirty="0"/>
              <a:t>F</a:t>
            </a:r>
            <a:r>
              <a:rPr lang="en-US" dirty="0"/>
              <a:t>or many problems that involve finding the best element in a dataset, they offer a solution that’s easy to use and highly effective.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4996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-337625" y="274638"/>
            <a:ext cx="12886007" cy="1143000"/>
          </a:xfrm>
        </p:spPr>
        <p:txBody>
          <a:bodyPr/>
          <a:lstStyle/>
          <a:p>
            <a:r>
              <a:rPr lang="en-US" dirty="0"/>
              <a:t>Operations and us</a:t>
            </a:r>
            <a:r>
              <a:rPr lang="hu-HU" dirty="0"/>
              <a:t>age</a:t>
            </a:r>
            <a:r>
              <a:rPr lang="en-US" dirty="0"/>
              <a:t> in data</a:t>
            </a:r>
            <a:r>
              <a:rPr lang="hu-HU" dirty="0"/>
              <a:t> </a:t>
            </a:r>
            <a:r>
              <a:rPr lang="en-US" dirty="0"/>
              <a:t>storage and processing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956604"/>
            <a:ext cx="10972800" cy="482666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hu-HU" b="1" dirty="0"/>
          </a:p>
          <a:p>
            <a:pPr>
              <a:buFontTx/>
              <a:buChar char="-"/>
            </a:pPr>
            <a:r>
              <a:rPr lang="en-US" dirty="0"/>
              <a:t>specialized container data types that you can use to approach common programming problems, such as counting objects, creating queues and stacks, handling missing keys in dictionaries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Write readable and explicit code using </a:t>
            </a:r>
            <a:r>
              <a:rPr lang="en-US" dirty="0" err="1"/>
              <a:t>namedtuple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Build efficient queues and stacks using deque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Count objects efficiently using Counter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Handle missing dictionary keys with </a:t>
            </a:r>
            <a:r>
              <a:rPr lang="en-US" dirty="0" err="1"/>
              <a:t>defaultdict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Remember the insertion order of keys with </a:t>
            </a:r>
            <a:r>
              <a:rPr lang="en-US" dirty="0" err="1"/>
              <a:t>OrderedDict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Chain multiple dictionaries in a single view with </a:t>
            </a:r>
            <a:r>
              <a:rPr lang="en-US" dirty="0" err="1"/>
              <a:t>ChainMap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8740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12548382" cy="1143000"/>
          </a:xfrm>
        </p:spPr>
        <p:txBody>
          <a:bodyPr/>
          <a:lstStyle/>
          <a:p>
            <a:r>
              <a:rPr lang="en-US" dirty="0"/>
              <a:t>Comprehensions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956604"/>
            <a:ext cx="10972800" cy="482666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hu-HU" b="1" dirty="0"/>
          </a:p>
          <a:p>
            <a:pPr marL="0" indent="0">
              <a:buNone/>
            </a:pPr>
            <a:r>
              <a:rPr lang="en-US" dirty="0"/>
              <a:t>constructs that allow sequences to be built from other sequences. 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>
              <a:buFontTx/>
              <a:buChar char="-"/>
            </a:pPr>
            <a:r>
              <a:rPr lang="en-US" dirty="0"/>
              <a:t>Python 2.0 introduced list comprehensions 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 Python 3.0 comes with dictionary and set comprehensions.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775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11859065" cy="1143000"/>
          </a:xfrm>
        </p:spPr>
        <p:txBody>
          <a:bodyPr/>
          <a:lstStyle/>
          <a:p>
            <a:r>
              <a:rPr lang="hu-HU" dirty="0"/>
              <a:t>List </a:t>
            </a:r>
            <a:r>
              <a:rPr lang="en-US" dirty="0"/>
              <a:t>Comprehensions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956604"/>
            <a:ext cx="10939975" cy="482666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en-US" dirty="0"/>
              <a:t>A list comprehension consists of the following parts: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 Input Sequence.</a:t>
            </a:r>
            <a:endParaRPr lang="hu-HU" dirty="0"/>
          </a:p>
          <a:p>
            <a:r>
              <a:rPr lang="en-US" dirty="0"/>
              <a:t>A Variable representing members of the input sequence.</a:t>
            </a:r>
            <a:endParaRPr lang="hu-HU" dirty="0"/>
          </a:p>
          <a:p>
            <a:r>
              <a:rPr lang="en-US" dirty="0"/>
              <a:t>An Optional Predicate expression.</a:t>
            </a:r>
            <a:endParaRPr lang="hu-HU" dirty="0"/>
          </a:p>
        </p:txBody>
      </p: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xmlns="" id="{72F01576-1EB4-47BE-9BE2-86B1E330A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293" y="4061123"/>
            <a:ext cx="58102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8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11859065" cy="1143000"/>
          </a:xfrm>
        </p:spPr>
        <p:txBody>
          <a:bodyPr/>
          <a:lstStyle/>
          <a:p>
            <a:r>
              <a:rPr lang="hu-HU" dirty="0"/>
              <a:t>List </a:t>
            </a:r>
            <a:r>
              <a:rPr lang="en-US" dirty="0"/>
              <a:t>Comprehensions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956604"/>
            <a:ext cx="10939975" cy="482666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 Output Expression producing elements of the output list from members of the Input Sequence that satisfy the predicate.</a:t>
            </a:r>
            <a:endParaRPr lang="hu-HU" dirty="0"/>
          </a:p>
          <a:p>
            <a:r>
              <a:rPr lang="en-US" dirty="0"/>
              <a:t>The iterator part iterates through each member e of the input sequence </a:t>
            </a:r>
            <a:r>
              <a:rPr lang="en-US" dirty="0" err="1"/>
              <a:t>a_list</a:t>
            </a:r>
            <a:r>
              <a:rPr lang="en-US" dirty="0"/>
              <a:t>.</a:t>
            </a:r>
          </a:p>
          <a:p>
            <a:r>
              <a:rPr lang="en-US" dirty="0"/>
              <a:t>The predicate checks if the member is an integer.</a:t>
            </a:r>
          </a:p>
          <a:p>
            <a:r>
              <a:rPr lang="en-US" dirty="0"/>
              <a:t>If the member is an integer, then it is passed to the output expression, squared, to become a member of the output list.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957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11859065" cy="1143000"/>
          </a:xfrm>
        </p:spPr>
        <p:txBody>
          <a:bodyPr/>
          <a:lstStyle/>
          <a:p>
            <a:r>
              <a:rPr lang="hu-HU" dirty="0"/>
              <a:t>Dictionary </a:t>
            </a:r>
            <a:r>
              <a:rPr lang="en-US" dirty="0"/>
              <a:t>Comprehensions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956604"/>
            <a:ext cx="10939975" cy="482666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en-US" dirty="0"/>
              <a:t>Dictionary comprehension is a method for transforming one dictionary into another dictionary.</a:t>
            </a:r>
            <a:endParaRPr lang="hu-HU" dirty="0"/>
          </a:p>
          <a:p>
            <a:r>
              <a:rPr lang="en-US" dirty="0"/>
              <a:t>During this transformation, items within the original dictionary can be conditionally included in the new dictionary and each item can be transformed as needed.</a:t>
            </a:r>
            <a:endParaRPr lang="hu-HU" dirty="0"/>
          </a:p>
          <a:p>
            <a:r>
              <a:rPr lang="en-US" dirty="0"/>
              <a:t>used to substitute for loops and lambda functions.</a:t>
            </a:r>
            <a:endParaRPr lang="hu-HU" dirty="0"/>
          </a:p>
          <a:p>
            <a:r>
              <a:rPr lang="en-US" dirty="0"/>
              <a:t>better in such situations </a:t>
            </a:r>
            <a:r>
              <a:rPr lang="hu-HU" dirty="0"/>
              <a:t>as compared to for loops </a:t>
            </a:r>
            <a:r>
              <a:rPr lang="en-US" dirty="0"/>
              <a:t>and can simplify the readability and your understanding of the code.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156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11859065" cy="1143000"/>
          </a:xfrm>
        </p:spPr>
        <p:txBody>
          <a:bodyPr/>
          <a:lstStyle/>
          <a:p>
            <a:r>
              <a:rPr lang="hu-HU" dirty="0"/>
              <a:t>Set </a:t>
            </a:r>
            <a:r>
              <a:rPr lang="en-US" dirty="0"/>
              <a:t>Comprehensions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956604"/>
            <a:ext cx="10939975" cy="482666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en-US" dirty="0"/>
              <a:t>The key aspect of set comprehension that makes it unique is that it returns a set, which means the elements inside will be unordered and cannot contain any duplicates.</a:t>
            </a:r>
            <a:endParaRPr lang="hu-HU" dirty="0"/>
          </a:p>
          <a:p>
            <a:r>
              <a:rPr lang="en-US" dirty="0"/>
              <a:t>The rest is pretty much the same as a list comprehension. The input can be anything that contains a group of elements.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4962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11859065" cy="1143000"/>
          </a:xfrm>
        </p:spPr>
        <p:txBody>
          <a:bodyPr/>
          <a:lstStyle/>
          <a:p>
            <a:r>
              <a:rPr lang="hu-HU" dirty="0"/>
              <a:t>Nested </a:t>
            </a:r>
            <a:r>
              <a:rPr lang="en-US" dirty="0"/>
              <a:t>Comprehensions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956604"/>
            <a:ext cx="10939975" cy="482666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hu-HU" dirty="0"/>
          </a:p>
          <a:p>
            <a:r>
              <a:rPr lang="en-US" dirty="0"/>
              <a:t> Nested List Comprehensions are nothing but a list comprehension within another list comprehension which is quite similar to nested for loops.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en-US" dirty="0"/>
              <a:t>allowing Python to create a list of lists in a single line of code. 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en-US" dirty="0"/>
              <a:t> powerful and flexible feature often used to generate matrices.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en-US" dirty="0"/>
              <a:t>  take a nested list and flatten it by creating a single list without having any sub-list inside it.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hu-HU" dirty="0"/>
              <a:t>Basic concepts of </a:t>
            </a:r>
            <a:r>
              <a:rPr lang="en-US" sz="2400" dirty="0"/>
              <a:t>Advance Collection</a:t>
            </a:r>
            <a:r>
              <a:rPr lang="hu-HU" sz="2400" dirty="0"/>
              <a:t>s in Python: </a:t>
            </a:r>
            <a:r>
              <a:rPr lang="en-US" sz="2400" dirty="0"/>
              <a:t>(</a:t>
            </a:r>
            <a:r>
              <a:rPr lang="en-US" sz="2400" dirty="0" err="1"/>
              <a:t>namedtuple</a:t>
            </a:r>
            <a:r>
              <a:rPr lang="en-US" sz="2400" dirty="0"/>
              <a:t>, </a:t>
            </a:r>
            <a:r>
              <a:rPr lang="en-US" sz="2400" dirty="0" err="1"/>
              <a:t>OrderedDict</a:t>
            </a:r>
            <a:r>
              <a:rPr lang="en-US" sz="2400" dirty="0"/>
              <a:t>, counter, </a:t>
            </a:r>
            <a:r>
              <a:rPr lang="en-US" sz="2400" dirty="0" err="1"/>
              <a:t>heapq</a:t>
            </a:r>
            <a:r>
              <a:rPr lang="en-US" sz="2400" dirty="0"/>
              <a:t>, </a:t>
            </a:r>
            <a:r>
              <a:rPr lang="en-US" sz="2400" dirty="0" err="1"/>
              <a:t>ChainMap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hu-HU" dirty="0"/>
          </a:p>
          <a:p>
            <a:r>
              <a:rPr lang="en-US" sz="2400" dirty="0"/>
              <a:t>Operations and usage </a:t>
            </a:r>
            <a:r>
              <a:rPr lang="hu-HU" sz="2400" dirty="0"/>
              <a:t>of Advance and Core collections of python </a:t>
            </a:r>
            <a:r>
              <a:rPr lang="en-US" sz="2400" dirty="0"/>
              <a:t>in data storage and processing</a:t>
            </a:r>
            <a:endParaRPr lang="hu-HU" sz="2400" dirty="0"/>
          </a:p>
          <a:p>
            <a:pPr marL="0" indent="0">
              <a:buNone/>
            </a:pPr>
            <a:endParaRPr lang="hu-HU" sz="2400" dirty="0"/>
          </a:p>
          <a:p>
            <a:r>
              <a:rPr lang="hu-HU" sz="2400" dirty="0"/>
              <a:t>Basic concepts of </a:t>
            </a:r>
            <a:r>
              <a:rPr lang="en-US" dirty="0"/>
              <a:t>Comprehensions</a:t>
            </a:r>
            <a:r>
              <a:rPr lang="hu-HU" dirty="0"/>
              <a:t> (List comprehensions, Set comprehensions, Dictionary Comprehensions, Nested Comprehensions)</a:t>
            </a:r>
          </a:p>
          <a:p>
            <a:endParaRPr lang="hu-HU" sz="2400" dirty="0"/>
          </a:p>
          <a:p>
            <a:r>
              <a:rPr lang="hu-HU" dirty="0"/>
              <a:t>List Comprehensions is most </a:t>
            </a:r>
            <a:r>
              <a:rPr lang="hu-HU"/>
              <a:t>frequently used, </a:t>
            </a:r>
            <a:r>
              <a:rPr lang="hu-HU" dirty="0"/>
              <a:t>then Dictionary Comprehensions </a:t>
            </a:r>
            <a:r>
              <a:rPr lang="hu-HU"/>
              <a:t>and Set comprehensions is seldom used</a:t>
            </a:r>
            <a:endParaRPr lang="hu-HU" sz="24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7361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Lecture </a:t>
            </a:r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990" y="1087595"/>
            <a:ext cx="10972800" cy="4911962"/>
          </a:xfrm>
        </p:spPr>
        <p:txBody>
          <a:bodyPr/>
          <a:lstStyle/>
          <a:p>
            <a:r>
              <a:rPr lang="en-US" sz="2400" dirty="0">
                <a:cs typeface="Times New Roman" pitchFamily="18" charset="0"/>
              </a:rPr>
              <a:t>At the end of this </a:t>
            </a:r>
            <a:r>
              <a:rPr lang="hu-HU" dirty="0">
                <a:cs typeface="Times New Roman" pitchFamily="18" charset="0"/>
              </a:rPr>
              <a:t>lecture</a:t>
            </a:r>
            <a:r>
              <a:rPr lang="en-US" sz="2400" dirty="0">
                <a:cs typeface="Times New Roman" pitchFamily="18" charset="0"/>
              </a:rPr>
              <a:t>, student will be able to </a:t>
            </a:r>
            <a:r>
              <a:rPr lang="hu-HU" sz="2400" dirty="0">
                <a:cs typeface="Times New Roman" pitchFamily="18" charset="0"/>
              </a:rPr>
              <a:t>understand</a:t>
            </a:r>
          </a:p>
          <a:p>
            <a:pPr marL="0" indent="0">
              <a:buNone/>
            </a:pPr>
            <a:endParaRPr lang="en-US" sz="2400" dirty="0">
              <a:cs typeface="Times New Roman" pitchFamily="18" charset="0"/>
            </a:endParaRPr>
          </a:p>
          <a:p>
            <a:pPr lvl="1"/>
            <a:r>
              <a:rPr lang="hu-HU" dirty="0"/>
              <a:t>Advance Collection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Operations and usage</a:t>
            </a:r>
            <a:r>
              <a:rPr lang="hu-HU" dirty="0"/>
              <a:t> </a:t>
            </a:r>
            <a:r>
              <a:rPr lang="en-US" dirty="0"/>
              <a:t>of python in data storage and processing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Comprehensions</a:t>
            </a:r>
            <a:endParaRPr lang="hu-HU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484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Topics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hu-HU" sz="2400" dirty="0"/>
          </a:p>
          <a:p>
            <a:pPr lvl="1"/>
            <a:r>
              <a:rPr lang="hu-HU" sz="2400" dirty="0"/>
              <a:t>Advance Collection </a:t>
            </a:r>
            <a:r>
              <a:rPr lang="en-US" sz="2400" dirty="0"/>
              <a:t>(</a:t>
            </a:r>
            <a:r>
              <a:rPr lang="en-US" sz="2400" dirty="0" err="1"/>
              <a:t>namedtuple</a:t>
            </a:r>
            <a:r>
              <a:rPr lang="en-US" sz="2400" dirty="0"/>
              <a:t>, </a:t>
            </a:r>
            <a:r>
              <a:rPr lang="en-US" sz="2400" dirty="0" err="1"/>
              <a:t>OrderedDict</a:t>
            </a:r>
            <a:r>
              <a:rPr lang="en-US" sz="2400" dirty="0"/>
              <a:t>, counter, </a:t>
            </a:r>
            <a:r>
              <a:rPr lang="en-US" sz="2400" dirty="0" err="1"/>
              <a:t>heapq</a:t>
            </a:r>
            <a:r>
              <a:rPr lang="en-US" sz="2400" dirty="0"/>
              <a:t>, </a:t>
            </a:r>
            <a:r>
              <a:rPr lang="en-US" sz="2400" dirty="0" err="1"/>
              <a:t>ChainMap</a:t>
            </a:r>
            <a:r>
              <a:rPr lang="en-US" sz="2400" dirty="0"/>
              <a:t>)</a:t>
            </a:r>
            <a:endParaRPr lang="hu-HU" sz="2400" dirty="0"/>
          </a:p>
          <a:p>
            <a:pPr marL="457200" lvl="1" indent="0">
              <a:buNone/>
            </a:pPr>
            <a:endParaRPr lang="en-US" sz="2400" dirty="0"/>
          </a:p>
          <a:p>
            <a:pPr lvl="1"/>
            <a:r>
              <a:rPr lang="en-US" sz="2400" dirty="0"/>
              <a:t>Operations and usage of Advance and Core collections of python in data storage and processing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Comprehensions (List comprehensions, Set comprehensions, Dictionary Comprehensions, Nested Comprehensions)</a:t>
            </a:r>
          </a:p>
          <a:p>
            <a:pPr lvl="1"/>
            <a:endParaRPr lang="hu-HU" sz="2400" dirty="0"/>
          </a:p>
          <a:p>
            <a:pPr lvl="1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50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Collection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hu-HU" b="1" dirty="0"/>
              <a:t>namedtuple</a:t>
            </a:r>
            <a:r>
              <a:rPr lang="en-US" dirty="0"/>
              <a:t> </a:t>
            </a:r>
            <a:endParaRPr lang="hu-HU" b="1" dirty="0"/>
          </a:p>
          <a:p>
            <a:pPr>
              <a:buFontTx/>
              <a:buChar char="-"/>
            </a:pPr>
            <a:r>
              <a:rPr lang="hu-HU" dirty="0"/>
              <a:t>It</a:t>
            </a:r>
            <a:r>
              <a:rPr lang="en-US" dirty="0"/>
              <a:t> is a factory function available in collections. 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It allows you to create tuple subclasses with named fields. 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access the values in a given named tuple using the dot notation and the field names, like in </a:t>
            </a:r>
            <a:r>
              <a:rPr lang="en-US" dirty="0" err="1"/>
              <a:t>obj.attr</a:t>
            </a:r>
            <a:r>
              <a:rPr lang="en-US" dirty="0"/>
              <a:t>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created to improve code readability by providing a way to access values using descriptive field names instead of integer indices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makes the code cleaner and more maintainable.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6396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Collection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hu-HU" b="1" dirty="0"/>
              <a:t>Features of namedtuple</a:t>
            </a:r>
            <a:r>
              <a:rPr lang="en-US" dirty="0"/>
              <a:t> </a:t>
            </a:r>
            <a:endParaRPr lang="hu-HU" b="1" dirty="0"/>
          </a:p>
          <a:p>
            <a:pPr>
              <a:buFontTx/>
              <a:buChar char="-"/>
            </a:pPr>
            <a:r>
              <a:rPr lang="hu-HU" dirty="0"/>
              <a:t>Are immutable data structures</a:t>
            </a:r>
          </a:p>
          <a:p>
            <a:pPr>
              <a:buFontTx/>
              <a:buChar char="-"/>
            </a:pPr>
            <a:r>
              <a:rPr lang="en-US" dirty="0"/>
              <a:t>Have a consistent hash value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Can work as dictionary keys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Can be stored in sets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Are backward compatible with regular tuples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Have similar memory consumption to regular tuples</a:t>
            </a:r>
          </a:p>
          <a:p>
            <a:pPr>
              <a:buFontTx/>
              <a:buChar char="-"/>
            </a:pPr>
            <a:r>
              <a:rPr lang="en-US" dirty="0"/>
              <a:t>Provide a helpful string representation that prints the tuple content in a name=value format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5955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Collection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hu-HU" b="1" dirty="0"/>
              <a:t>OrderedDict</a:t>
            </a:r>
          </a:p>
          <a:p>
            <a:pPr>
              <a:buFontTx/>
              <a:buChar char="-"/>
            </a:pPr>
            <a:r>
              <a:rPr lang="en-US" dirty="0"/>
              <a:t>is a dictionary subclass that remembers the order that keys were first inserted.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preserves the order in which the keys are inserted.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 If the value of a certain key is changed, the position of the key remains unchanged in </a:t>
            </a:r>
            <a:r>
              <a:rPr lang="en-US" dirty="0" err="1"/>
              <a:t>OrderedDict</a:t>
            </a:r>
            <a:r>
              <a:rPr lang="en-US" dirty="0"/>
              <a:t>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Deleting and re-inserting the same key will push it to the back as </a:t>
            </a:r>
            <a:r>
              <a:rPr lang="en-US" dirty="0" err="1"/>
              <a:t>OrderedDict</a:t>
            </a:r>
            <a:r>
              <a:rPr lang="en-US" dirty="0"/>
              <a:t>, however, maintains the order of insertion.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Have similar memory consumption to regular tuples</a:t>
            </a:r>
          </a:p>
          <a:p>
            <a:pPr>
              <a:buFontTx/>
              <a:buChar char="-"/>
            </a:pPr>
            <a:r>
              <a:rPr lang="en-US" dirty="0"/>
              <a:t>Provide a helpful string representation that prints the tuple content in a name=value format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6891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Collection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hu-HU" b="1" dirty="0"/>
              <a:t>Drawbacks of OrderedDict</a:t>
            </a:r>
          </a:p>
          <a:p>
            <a:pPr marL="0" indent="0">
              <a:buNone/>
            </a:pPr>
            <a:endParaRPr lang="hu-HU" b="1" dirty="0"/>
          </a:p>
          <a:p>
            <a:pPr>
              <a:buFontTx/>
              <a:buChar char="-"/>
            </a:pPr>
            <a:r>
              <a:rPr lang="en-US" dirty="0"/>
              <a:t>Ordered </a:t>
            </a:r>
            <a:r>
              <a:rPr lang="en-US" dirty="0" err="1"/>
              <a:t>dict</a:t>
            </a:r>
            <a:r>
              <a:rPr lang="en-US" dirty="0"/>
              <a:t> in Python version 2.7 consumes more memory than normal dict.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Starting from Python 3.7, insertion order of Python dictionaries is guaranteed.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0656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Collection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hu-HU" b="1" dirty="0"/>
              <a:t>Counter</a:t>
            </a:r>
          </a:p>
          <a:p>
            <a:pPr>
              <a:buFontTx/>
              <a:buChar char="-"/>
            </a:pPr>
            <a:r>
              <a:rPr lang="en-US" dirty="0"/>
              <a:t>container that will hold the count of each of the elements present in the container.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sub-class available inside the dictionary class.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count the key-value pairs in an object, also called a hash table object.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holds the data in an unordered collection. The elements</a:t>
            </a:r>
            <a:r>
              <a:rPr lang="hu-HU" dirty="0"/>
              <a:t> </a:t>
            </a:r>
            <a:r>
              <a:rPr lang="en-US" dirty="0"/>
              <a:t>represent the keys and the count as value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Arithmetic operations like addition, subtraction, intersection, and union can be easily performed on a Counter.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can also count elements from another counter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7683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Collection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hu-HU" b="1" dirty="0"/>
              <a:t>Heap queue (or heapq)</a:t>
            </a:r>
          </a:p>
          <a:p>
            <a:pPr>
              <a:buFontTx/>
              <a:buChar char="-"/>
            </a:pPr>
            <a:r>
              <a:rPr lang="en-US" dirty="0"/>
              <a:t> mainly used to represent a priority queue. 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each time the smallest of heap element is popped(min heap).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Whenever elements are pushed or popped, heap structure in maintained. </a:t>
            </a:r>
            <a:endParaRPr lang="hu-HU" dirty="0"/>
          </a:p>
          <a:p>
            <a:pPr>
              <a:buFontTx/>
              <a:buChar char="-"/>
            </a:pPr>
            <a:r>
              <a:rPr lang="en-US" dirty="0"/>
              <a:t>heap[0] element also returns the smallest element each time.</a:t>
            </a:r>
            <a:endParaRPr lang="hu-HU" dirty="0"/>
          </a:p>
          <a:p>
            <a:pPr>
              <a:buFontTx/>
              <a:buChar char="-"/>
            </a:pPr>
            <a:r>
              <a:rPr lang="hu-HU" dirty="0"/>
              <a:t>F</a:t>
            </a:r>
            <a:r>
              <a:rPr lang="en-US" dirty="0"/>
              <a:t>or many problems that involve finding the best element in a dataset, they offer a solution that’s easy to use and highly effective.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8273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12884</TotalTime>
  <Words>1065</Words>
  <Application>Microsoft Office PowerPoint</Application>
  <PresentationFormat>Custom</PresentationFormat>
  <Paragraphs>141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1_Office Theme</vt:lpstr>
      <vt:lpstr>Python for Data Science</vt:lpstr>
      <vt:lpstr>Lecture Objectives</vt:lpstr>
      <vt:lpstr>Topics</vt:lpstr>
      <vt:lpstr>Advance Collection    </vt:lpstr>
      <vt:lpstr>Advance Collection    </vt:lpstr>
      <vt:lpstr>Advance Collection    </vt:lpstr>
      <vt:lpstr>Advance Collection    </vt:lpstr>
      <vt:lpstr>Advance Collection    </vt:lpstr>
      <vt:lpstr>Advance Collection    </vt:lpstr>
      <vt:lpstr>Advance Collection    </vt:lpstr>
      <vt:lpstr>Operations and usage in data storage and processing   </vt:lpstr>
      <vt:lpstr>Comprehensions   </vt:lpstr>
      <vt:lpstr>List Comprehensions   </vt:lpstr>
      <vt:lpstr>List Comprehensions   </vt:lpstr>
      <vt:lpstr>Dictionary Comprehensions   </vt:lpstr>
      <vt:lpstr>Set Comprehensions   </vt:lpstr>
      <vt:lpstr>Nested Comprehensions   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DELL</cp:lastModifiedBy>
  <cp:revision>347</cp:revision>
  <dcterms:created xsi:type="dcterms:W3CDTF">2015-10-21T06:04:19Z</dcterms:created>
  <dcterms:modified xsi:type="dcterms:W3CDTF">2021-09-14T05:14:59Z</dcterms:modified>
</cp:coreProperties>
</file>