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80" r:id="rId3"/>
    <p:sldId id="342" r:id="rId4"/>
    <p:sldId id="339" r:id="rId5"/>
    <p:sldId id="330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2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24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2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9/15/2021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9/15/2021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9/15/2021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9/15/2021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9/15/2021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9/15/2021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9/15/2021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 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ohan.cs.et@msruas.ac.in" TargetMode="External"/><Relationship Id="rId2" Type="http://schemas.openxmlformats.org/officeDocument/2006/relationships/hyperlink" Target="mailto:yatishbathla@outlook.com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143000" y="609607"/>
            <a:ext cx="9906000" cy="1470025"/>
          </a:xfrm>
        </p:spPr>
        <p:txBody>
          <a:bodyPr/>
          <a:lstStyle/>
          <a:p>
            <a:r>
              <a:rPr lang="en-US" sz="3200" b="1" dirty="0"/>
              <a:t>Python for Data Science</a:t>
            </a:r>
            <a:endParaRPr lang="en-IN" sz="32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1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/>
              <a:t>Course Leader: </a:t>
            </a:r>
          </a:p>
          <a:p>
            <a:r>
              <a:rPr lang="hu-HU" sz="2400" b="1" dirty="0"/>
              <a:t>Dr. Yatish Bathla</a:t>
            </a:r>
            <a:endParaRPr lang="en-IN" sz="2400" b="1" dirty="0"/>
          </a:p>
          <a:p>
            <a:r>
              <a:rPr lang="hu-HU" sz="1600" b="1" dirty="0">
                <a:hlinkClick r:id="rId2"/>
              </a:rPr>
              <a:t>yatishbathla@outlook.com</a:t>
            </a:r>
            <a:endParaRPr lang="hu-HU" sz="1600" b="1" dirty="0"/>
          </a:p>
          <a:p>
            <a:endParaRPr lang="hu-HU" sz="2000" b="1" dirty="0"/>
          </a:p>
          <a:p>
            <a:r>
              <a:rPr lang="hu-HU" sz="2400" b="1" dirty="0"/>
              <a:t>Dr. Mohan Kumar</a:t>
            </a:r>
          </a:p>
          <a:p>
            <a:r>
              <a:rPr lang="en-IN" sz="1600" b="1" dirty="0">
                <a:hlinkClick r:id="rId3"/>
              </a:rPr>
              <a:t>mohan.cs.et@msruas.ac.in</a:t>
            </a:r>
            <a:endParaRPr lang="hu-HU" sz="1600" b="1" dirty="0"/>
          </a:p>
          <a:p>
            <a:endParaRPr lang="en-IN" sz="1600" b="1" dirty="0"/>
          </a:p>
          <a:p>
            <a:endParaRPr lang="en-IN" sz="2000" b="1" dirty="0"/>
          </a:p>
          <a:p>
            <a:pPr algn="l"/>
            <a:r>
              <a:rPr lang="en-IN" sz="2000" b="1" dirty="0"/>
              <a:t>		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93722" y="1556793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19CSE432</a:t>
            </a:r>
            <a:r>
              <a:rPr lang="hu-HU" dirty="0"/>
              <a:t>: Lecture 7</a:t>
            </a:r>
            <a:r>
              <a:rPr lang="en-US" dirty="0"/>
              <a:t> </a:t>
            </a:r>
            <a:endParaRPr lang="hu-HU" dirty="0"/>
          </a:p>
          <a:p>
            <a:pPr algn="ctr"/>
            <a:r>
              <a:rPr lang="en-US" dirty="0"/>
              <a:t>B. Tech. 20</a:t>
            </a:r>
            <a:r>
              <a:rPr lang="hu-HU" dirty="0"/>
              <a:t>21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259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hu-HU" b="1" dirty="0"/>
              <a:t>Itertools module</a:t>
            </a:r>
          </a:p>
          <a:p>
            <a:pPr>
              <a:buFontTx/>
              <a:buChar char="-"/>
            </a:pPr>
            <a:r>
              <a:rPr lang="en-US" dirty="0"/>
              <a:t>provides various functions that work on iterators to produce complex iterators. 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hu-HU" dirty="0"/>
              <a:t>It </a:t>
            </a:r>
            <a:r>
              <a:rPr lang="en-US" dirty="0"/>
              <a:t>works as a fast, memory-efficient tool that is used either by themselves or in combination to form iterator algebra. </a:t>
            </a:r>
            <a:endParaRPr lang="hu-HU" dirty="0"/>
          </a:p>
          <a:p>
            <a:pPr>
              <a:buFontTx/>
              <a:buChar char="-"/>
            </a:pPr>
            <a:r>
              <a:rPr lang="hu-HU" b="1" dirty="0"/>
              <a:t>Infinite iterators: </a:t>
            </a:r>
            <a:r>
              <a:rPr lang="en-US" b="1" dirty="0"/>
              <a:t> </a:t>
            </a:r>
            <a:r>
              <a:rPr lang="en-US" dirty="0"/>
              <a:t>it is not necessary that an </a:t>
            </a:r>
            <a:r>
              <a:rPr lang="hu-HU" dirty="0"/>
              <a:t>Built-In </a:t>
            </a:r>
            <a:r>
              <a:rPr lang="en-US" dirty="0"/>
              <a:t>iterator object has to exhaust, sometimes it can be infinite. Such types of iterators are known as Infinite iterators.</a:t>
            </a:r>
            <a:endParaRPr lang="hu-HU" dirty="0"/>
          </a:p>
          <a:p>
            <a:pPr>
              <a:buFontTx/>
              <a:buChar char="-"/>
            </a:pPr>
            <a:r>
              <a:rPr lang="hu-HU" u="sng" dirty="0"/>
              <a:t>T</a:t>
            </a:r>
            <a:r>
              <a:rPr lang="en-US" u="sng" dirty="0" err="1"/>
              <a:t>hree</a:t>
            </a:r>
            <a:r>
              <a:rPr lang="en-US" u="sng" dirty="0"/>
              <a:t> types of infinite iterators</a:t>
            </a:r>
            <a:r>
              <a:rPr lang="en-US" dirty="0"/>
              <a:t>:</a:t>
            </a:r>
            <a:r>
              <a:rPr lang="hu-HU" dirty="0"/>
              <a:t> count(start, step), cycle(iterable), repeat(val, num)</a:t>
            </a:r>
          </a:p>
          <a:p>
            <a:pPr>
              <a:buFontTx/>
              <a:buChar char="-"/>
            </a:pPr>
            <a:r>
              <a:rPr lang="hu-HU" b="1" dirty="0"/>
              <a:t>Combinatoric iterators: </a:t>
            </a:r>
            <a:r>
              <a:rPr lang="en-US" dirty="0"/>
              <a:t>recursive generators that are used to simplify combinatorial constructs such as permutations, combinations, and Cartesian products</a:t>
            </a:r>
            <a:endParaRPr lang="hu-HU" dirty="0"/>
          </a:p>
          <a:p>
            <a:pPr>
              <a:buFontTx/>
              <a:buChar char="-"/>
            </a:pPr>
            <a:r>
              <a:rPr lang="hu-HU" u="sng" dirty="0"/>
              <a:t>T</a:t>
            </a:r>
            <a:r>
              <a:rPr lang="en-US" u="sng" dirty="0"/>
              <a:t>here are 4 combinatoric iterators</a:t>
            </a:r>
            <a:r>
              <a:rPr lang="hu-HU" dirty="0"/>
              <a:t>: Product(), Permutations(), Combinations(), Combinations()</a:t>
            </a:r>
          </a:p>
        </p:txBody>
      </p:sp>
    </p:spTree>
    <p:extLst>
      <p:ext uri="{BB962C8B-B14F-4D97-AF65-F5344CB8AC3E}">
        <p14:creationId xmlns:p14="http://schemas.microsoft.com/office/powerpoint/2010/main" val="2553509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hu-HU" b="1" dirty="0"/>
              <a:t>Itertools module</a:t>
            </a:r>
          </a:p>
          <a:p>
            <a:pPr marL="0" indent="0">
              <a:buNone/>
            </a:pPr>
            <a:endParaRPr lang="hu-HU" b="1" dirty="0"/>
          </a:p>
          <a:p>
            <a:pPr>
              <a:buFontTx/>
              <a:buChar char="-"/>
            </a:pPr>
            <a:r>
              <a:rPr lang="hu-HU" b="1" dirty="0"/>
              <a:t>Terminating iterators: </a:t>
            </a:r>
            <a:r>
              <a:rPr lang="en-US" dirty="0"/>
              <a:t>used to work on the short input sequences and produce the output based on the functionality of the method used</a:t>
            </a:r>
            <a:endParaRPr lang="hu-HU" dirty="0"/>
          </a:p>
          <a:p>
            <a:pPr>
              <a:buFontTx/>
              <a:buChar char="-"/>
            </a:pPr>
            <a:r>
              <a:rPr lang="hu-HU" u="sng" dirty="0"/>
              <a:t>Different </a:t>
            </a:r>
            <a:r>
              <a:rPr lang="en-US" u="sng" dirty="0"/>
              <a:t>types of terminating iterators</a:t>
            </a:r>
            <a:r>
              <a:rPr lang="en-US" dirty="0"/>
              <a:t>:</a:t>
            </a:r>
            <a:r>
              <a:rPr lang="hu-HU" dirty="0"/>
              <a:t> accumulate(iter, func), chain(iter1, iter2..), </a:t>
            </a:r>
          </a:p>
          <a:p>
            <a:pPr marL="0" indent="0">
              <a:buNone/>
            </a:pPr>
            <a:r>
              <a:rPr lang="hu-HU" dirty="0"/>
              <a:t>     chain.from_iterable(), compress(iter, selector), dropwhile(func, seq), filterfalse(func,      seq), </a:t>
            </a:r>
            <a:r>
              <a:rPr lang="en-US" dirty="0" err="1"/>
              <a:t>islice</a:t>
            </a:r>
            <a:r>
              <a:rPr lang="en-US" dirty="0"/>
              <a:t>(</a:t>
            </a:r>
            <a:r>
              <a:rPr lang="en-US" dirty="0" err="1"/>
              <a:t>iterable</a:t>
            </a:r>
            <a:r>
              <a:rPr lang="en-US" dirty="0"/>
              <a:t>, start, stop, step)</a:t>
            </a:r>
            <a:r>
              <a:rPr lang="hu-HU" dirty="0"/>
              <a:t>, starmap(func., tuple list), takewhile(func, iterable), tee(iterator, count), zip_longest( iterable1, iterable2, fillval)</a:t>
            </a:r>
          </a:p>
        </p:txBody>
      </p:sp>
    </p:spTree>
    <p:extLst>
      <p:ext uri="{BB962C8B-B14F-4D97-AF65-F5344CB8AC3E}">
        <p14:creationId xmlns:p14="http://schemas.microsoft.com/office/powerpoint/2010/main" val="1484746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dirty="0"/>
              <a:t>- </a:t>
            </a:r>
            <a:r>
              <a:rPr lang="en-US" dirty="0"/>
              <a:t>Exceptions can best be described as action that is taken outside of the normal flow of</a:t>
            </a:r>
          </a:p>
          <a:p>
            <a:pPr marL="0" indent="0">
              <a:buNone/>
            </a:pPr>
            <a:r>
              <a:rPr lang="hu-HU" dirty="0"/>
              <a:t>   </a:t>
            </a:r>
            <a:r>
              <a:rPr lang="en-US" dirty="0"/>
              <a:t>control because of errors. This action comes in two distinct phases, the first being the</a:t>
            </a:r>
          </a:p>
          <a:p>
            <a:pPr marL="0" indent="0">
              <a:buNone/>
            </a:pPr>
            <a:r>
              <a:rPr lang="hu-HU" dirty="0"/>
              <a:t>   </a:t>
            </a:r>
            <a:r>
              <a:rPr lang="en-US" dirty="0"/>
              <a:t>error which causes an exception to occur, and the second being the detection (and</a:t>
            </a:r>
          </a:p>
          <a:p>
            <a:pPr marL="0" indent="0">
              <a:buNone/>
            </a:pPr>
            <a:r>
              <a:rPr lang="hu-HU" dirty="0"/>
              <a:t>   </a:t>
            </a:r>
            <a:r>
              <a:rPr lang="en-US" dirty="0"/>
              <a:t>possible resolution) phase.</a:t>
            </a:r>
            <a:endParaRPr lang="hu-HU" dirty="0"/>
          </a:p>
          <a:p>
            <a:pPr marL="0" indent="0">
              <a:buNone/>
            </a:pPr>
            <a:endParaRPr lang="hu-HU" b="1" dirty="0"/>
          </a:p>
          <a:p>
            <a:pPr>
              <a:buFontTx/>
              <a:buChar char="-"/>
            </a:pPr>
            <a:r>
              <a:rPr lang="en-US" dirty="0"/>
              <a:t>Exceptions can be detected by incorporating them as part of a try statement. Any code</a:t>
            </a:r>
            <a:r>
              <a:rPr lang="hu-HU" dirty="0"/>
              <a:t> </a:t>
            </a:r>
            <a:r>
              <a:rPr lang="en-US" dirty="0"/>
              <a:t>suite of a try statement will be monitored for exceptions.</a:t>
            </a:r>
            <a:endParaRPr lang="hu-HU" dirty="0"/>
          </a:p>
          <a:p>
            <a:pPr>
              <a:buFontTx/>
              <a:buChar char="-"/>
            </a:pPr>
            <a:endParaRPr lang="hu-HU" dirty="0"/>
          </a:p>
          <a:p>
            <a:pPr>
              <a:buFontTx/>
              <a:buChar char="-"/>
            </a:pPr>
            <a:r>
              <a:rPr lang="en-US" dirty="0"/>
              <a:t>There are two main forms of the try statement: try-except and try-finally.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88516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hu-HU" b="1" dirty="0"/>
              <a:t>try-except</a:t>
            </a:r>
          </a:p>
          <a:p>
            <a:pPr>
              <a:buFontTx/>
              <a:buChar char="-"/>
            </a:pPr>
            <a:r>
              <a:rPr lang="en-US" dirty="0"/>
              <a:t>allow one to detect and handle exceptions. There is even an</a:t>
            </a:r>
            <a:r>
              <a:rPr lang="hu-HU" dirty="0"/>
              <a:t> </a:t>
            </a:r>
            <a:r>
              <a:rPr lang="en-US" dirty="0"/>
              <a:t>optional else clause for situations where code needs to run only when no exceptions are</a:t>
            </a:r>
            <a:r>
              <a:rPr lang="hu-HU" dirty="0"/>
              <a:t> </a:t>
            </a:r>
            <a:r>
              <a:rPr lang="en-US" dirty="0"/>
              <a:t>detected.</a:t>
            </a:r>
            <a:endParaRPr lang="hu-HU" dirty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hu-H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try-finally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statements allow only for detection and processing of</a:t>
            </a:r>
            <a:r>
              <a:rPr lang="hu-HU" dirty="0"/>
              <a:t> </a:t>
            </a:r>
            <a:r>
              <a:rPr lang="en-US" dirty="0"/>
              <a:t>any obligatory clean-up (whether or not exceptions occur), but otherwise has no facility</a:t>
            </a:r>
            <a:r>
              <a:rPr lang="hu-HU" dirty="0"/>
              <a:t> </a:t>
            </a:r>
            <a:r>
              <a:rPr lang="en-US" dirty="0"/>
              <a:t>in dealing with exceptions</a:t>
            </a:r>
            <a:endParaRPr lang="hu-HU" dirty="0"/>
          </a:p>
          <a:p>
            <a:r>
              <a:rPr lang="hu-HU" b="1" dirty="0">
                <a:solidFill>
                  <a:prstClr val="black"/>
                </a:solidFill>
                <a:latin typeface="Calibri"/>
              </a:rPr>
              <a:t>creating Exception</a:t>
            </a:r>
          </a:p>
          <a:p>
            <a:pPr marL="0" indent="0">
              <a:buNone/>
            </a:pPr>
            <a:r>
              <a:rPr lang="hu-HU" dirty="0"/>
              <a:t>-  </a:t>
            </a:r>
            <a:r>
              <a:rPr lang="en-US" dirty="0"/>
              <a:t>creating a new exception is just</a:t>
            </a:r>
            <a:r>
              <a:rPr lang="hu-HU" dirty="0"/>
              <a:t> </a:t>
            </a:r>
            <a:r>
              <a:rPr lang="en-US" dirty="0"/>
              <a:t>a matter of subclassing from an already-existing </a:t>
            </a:r>
            <a:r>
              <a:rPr lang="hu-HU" dirty="0"/>
              <a:t>   </a:t>
            </a:r>
            <a:r>
              <a:rPr lang="en-US" dirty="0"/>
              <a:t>exception.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24229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Filesystem and OS interface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hu-HU" b="1" dirty="0"/>
              <a:t>Pathlib Module</a:t>
            </a:r>
          </a:p>
          <a:p>
            <a:pPr>
              <a:buFontTx/>
              <a:buChar char="-"/>
            </a:pPr>
            <a:r>
              <a:rPr lang="en-US" dirty="0"/>
              <a:t>Object-oriented filesystem paths.</a:t>
            </a:r>
            <a:endParaRPr lang="hu-HU" dirty="0"/>
          </a:p>
          <a:p>
            <a:pPr>
              <a:buFontTx/>
              <a:buChar char="-"/>
            </a:pPr>
            <a:r>
              <a:rPr lang="hu-HU" dirty="0"/>
              <a:t>O</a:t>
            </a:r>
            <a:r>
              <a:rPr lang="en-US" dirty="0" err="1"/>
              <a:t>ffers</a:t>
            </a:r>
            <a:r>
              <a:rPr lang="en-US" dirty="0"/>
              <a:t> classes representing filesystem paths with semantics appropriate for different operating systems.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Path classes are divided between pure paths, which provide purely computational operations without I/O, and concrete paths, which inherit from pure paths but also provide I/O operations.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Pure paths are useful in some special cases</a:t>
            </a:r>
            <a:r>
              <a:rPr lang="hu-HU" dirty="0"/>
              <a:t>: </a:t>
            </a:r>
            <a:r>
              <a:rPr lang="en-US" dirty="0"/>
              <a:t>manipulate Windows paths on a Unix machine</a:t>
            </a:r>
            <a:r>
              <a:rPr lang="hu-HU" dirty="0"/>
              <a:t>, </a:t>
            </a:r>
            <a:r>
              <a:rPr lang="en-US" dirty="0"/>
              <a:t>make sure that your code only manipulates paths without actually accessing the OS.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Concrete paths are subclasses of the pure path classes</a:t>
            </a:r>
            <a:r>
              <a:rPr lang="hu-HU" dirty="0"/>
              <a:t>. They </a:t>
            </a:r>
            <a:r>
              <a:rPr lang="en-US" dirty="0"/>
              <a:t>provide methods to do system calls on path objects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98973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Filesystem and OS interface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hu-HU" b="1" dirty="0"/>
              <a:t>Os Module</a:t>
            </a:r>
          </a:p>
          <a:p>
            <a:pPr>
              <a:buFontTx/>
              <a:buChar char="-"/>
            </a:pPr>
            <a:r>
              <a:rPr lang="en-US" dirty="0"/>
              <a:t>provides a portable way of using operating system dependent functionality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want to read or write a file</a:t>
            </a:r>
            <a:r>
              <a:rPr lang="hu-HU" dirty="0"/>
              <a:t>, use open()</a:t>
            </a:r>
          </a:p>
          <a:p>
            <a:pPr>
              <a:buFontTx/>
              <a:buChar char="-"/>
            </a:pPr>
            <a:r>
              <a:rPr lang="hu-HU" dirty="0"/>
              <a:t>want to manipulate paths, use os.path module</a:t>
            </a:r>
          </a:p>
          <a:p>
            <a:pPr>
              <a:buFontTx/>
              <a:buChar char="-"/>
            </a:pPr>
            <a:r>
              <a:rPr lang="hu-HU" dirty="0"/>
              <a:t> </a:t>
            </a:r>
            <a:r>
              <a:rPr lang="en-US" dirty="0"/>
              <a:t>want to read all the lines in all the files on the command line</a:t>
            </a:r>
            <a:r>
              <a:rPr lang="hu-HU" dirty="0"/>
              <a:t>, use fileinput module</a:t>
            </a:r>
          </a:p>
          <a:p>
            <a:pPr>
              <a:buFontTx/>
              <a:buChar char="-"/>
            </a:pPr>
            <a:r>
              <a:rPr lang="en-US" dirty="0"/>
              <a:t>creating temporary files and directories</a:t>
            </a:r>
            <a:r>
              <a:rPr lang="hu-HU" dirty="0"/>
              <a:t>, use tempfile module</a:t>
            </a:r>
          </a:p>
          <a:p>
            <a:pPr>
              <a:buFontTx/>
              <a:buChar char="-"/>
            </a:pPr>
            <a:r>
              <a:rPr lang="en-US" dirty="0"/>
              <a:t>for high-level file and directory handling</a:t>
            </a:r>
            <a:r>
              <a:rPr lang="hu-HU" dirty="0"/>
              <a:t>, use shutil module.</a:t>
            </a:r>
          </a:p>
          <a:p>
            <a:pPr>
              <a:buFontTx/>
              <a:buChar char="-"/>
            </a:pPr>
            <a:r>
              <a:rPr lang="hu-HU" dirty="0"/>
              <a:t>Process Parameters </a:t>
            </a:r>
            <a:r>
              <a:rPr lang="en-US" dirty="0"/>
              <a:t>functions and data items provide information and operate on the current process and user.</a:t>
            </a:r>
            <a:endParaRPr lang="hu-HU" dirty="0"/>
          </a:p>
          <a:p>
            <a:pPr>
              <a:buFontTx/>
              <a:buChar char="-"/>
            </a:pPr>
            <a:r>
              <a:rPr lang="hu-HU" dirty="0"/>
              <a:t>Process Management </a:t>
            </a:r>
            <a:r>
              <a:rPr lang="en-US" dirty="0"/>
              <a:t>functions may be used to create and manage processes.</a:t>
            </a:r>
            <a:endParaRPr lang="hu-HU" dirty="0"/>
          </a:p>
          <a:p>
            <a:pPr>
              <a:buFontTx/>
              <a:buChar char="-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39386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hu-HU" dirty="0"/>
              <a:t>Basic concepts of Function for returning multiple values, Functions as an Object, </a:t>
            </a:r>
            <a:r>
              <a:rPr lang="en-US" sz="2400" dirty="0"/>
              <a:t>Anonymous (lambda) functions</a:t>
            </a:r>
            <a:r>
              <a:rPr lang="hu-HU" dirty="0"/>
              <a:t> which accepts </a:t>
            </a:r>
            <a:r>
              <a:rPr lang="en-US" sz="2400" dirty="0"/>
              <a:t>any number of arguments but only one expression</a:t>
            </a:r>
            <a:r>
              <a:rPr lang="hu-HU" sz="2400" dirty="0"/>
              <a:t> and Currying functions</a:t>
            </a:r>
            <a:endParaRPr lang="hu-HU" dirty="0"/>
          </a:p>
          <a:p>
            <a:r>
              <a:rPr lang="hu-HU" sz="2400" dirty="0"/>
              <a:t>Basic concepts of Generators, which starts with Generator-Function, Generator-Objects. Then Iterators, Iterator protocol, Generator-Expressions &amp;  Itertools module are explained.</a:t>
            </a:r>
          </a:p>
          <a:p>
            <a:r>
              <a:rPr lang="hu-HU" sz="2400" dirty="0"/>
              <a:t>Basic concepts of </a:t>
            </a:r>
            <a:r>
              <a:rPr lang="en-US" dirty="0"/>
              <a:t>Exception handling</a:t>
            </a:r>
            <a:r>
              <a:rPr lang="hu-HU" dirty="0"/>
              <a:t> where try-except, try-finally and customize Exceptions are explained</a:t>
            </a:r>
          </a:p>
          <a:p>
            <a:r>
              <a:rPr lang="hu-HU" dirty="0"/>
              <a:t>Finally, Filesystem and OS interface are explained with libraries like Pathlib Module &amp; os Module</a:t>
            </a:r>
          </a:p>
          <a:p>
            <a:pPr marL="0" indent="0">
              <a:buNone/>
            </a:pPr>
            <a:endParaRPr lang="hu-HU" sz="24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7361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Lecture </a:t>
            </a:r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990" y="1087595"/>
            <a:ext cx="10972800" cy="4911962"/>
          </a:xfrm>
        </p:spPr>
        <p:txBody>
          <a:bodyPr/>
          <a:lstStyle/>
          <a:p>
            <a:r>
              <a:rPr lang="en-US" sz="2400" dirty="0">
                <a:cs typeface="Times New Roman" pitchFamily="18" charset="0"/>
              </a:rPr>
              <a:t>At the end of this </a:t>
            </a:r>
            <a:r>
              <a:rPr lang="hu-HU" dirty="0">
                <a:cs typeface="Times New Roman" pitchFamily="18" charset="0"/>
              </a:rPr>
              <a:t>lecture</a:t>
            </a:r>
            <a:r>
              <a:rPr lang="en-US" sz="2400" dirty="0">
                <a:cs typeface="Times New Roman" pitchFamily="18" charset="0"/>
              </a:rPr>
              <a:t>, student will be able to </a:t>
            </a:r>
            <a:r>
              <a:rPr lang="hu-HU" sz="2400" dirty="0">
                <a:cs typeface="Times New Roman" pitchFamily="18" charset="0"/>
              </a:rPr>
              <a:t>understand</a:t>
            </a:r>
          </a:p>
          <a:p>
            <a:pPr marL="0" indent="0">
              <a:buNone/>
            </a:pPr>
            <a:endParaRPr lang="en-US" sz="2400" dirty="0">
              <a:cs typeface="Times New Roman" pitchFamily="18" charset="0"/>
            </a:endParaRPr>
          </a:p>
          <a:p>
            <a:pPr lvl="1"/>
            <a:r>
              <a:rPr lang="hu-HU" dirty="0"/>
              <a:t>Functions</a:t>
            </a:r>
            <a:endParaRPr lang="en-US" dirty="0"/>
          </a:p>
          <a:p>
            <a:pPr lvl="1"/>
            <a:r>
              <a:rPr lang="en-US" dirty="0"/>
              <a:t>Generators</a:t>
            </a:r>
          </a:p>
          <a:p>
            <a:pPr lvl="1"/>
            <a:r>
              <a:rPr lang="en-US" dirty="0"/>
              <a:t>Exception handling</a:t>
            </a:r>
            <a:endParaRPr lang="hu-HU" sz="2400" dirty="0"/>
          </a:p>
          <a:p>
            <a:pPr lvl="1"/>
            <a:r>
              <a:rPr lang="en-US" sz="2400" dirty="0"/>
              <a:t>Filesystem and OS interface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58484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Topics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09272"/>
            <a:ext cx="10972800" cy="5016893"/>
          </a:xfrm>
        </p:spPr>
        <p:txBody>
          <a:bodyPr/>
          <a:lstStyle/>
          <a:p>
            <a:pPr lvl="1"/>
            <a:endParaRPr lang="hu-HU" sz="2400" dirty="0"/>
          </a:p>
          <a:p>
            <a:pPr lvl="1"/>
            <a:r>
              <a:rPr lang="hu-HU" sz="2400" dirty="0"/>
              <a:t>Functions (</a:t>
            </a:r>
            <a:r>
              <a:rPr lang="en-US" sz="2400" dirty="0"/>
              <a:t>returning</a:t>
            </a:r>
            <a:r>
              <a:rPr lang="hu-HU" sz="2400" dirty="0"/>
              <a:t> </a:t>
            </a:r>
            <a:r>
              <a:rPr lang="en-US" sz="2400" dirty="0"/>
              <a:t>multiple values, functions as objects, anonymous (lambda) functions, currying</a:t>
            </a:r>
            <a:r>
              <a:rPr lang="hu-HU" sz="2400" dirty="0"/>
              <a:t>)</a:t>
            </a:r>
          </a:p>
          <a:p>
            <a:pPr lvl="1"/>
            <a:r>
              <a:rPr lang="hu-HU" sz="2400" dirty="0"/>
              <a:t>Generators (</a:t>
            </a:r>
            <a:r>
              <a:rPr lang="en-US" sz="2400" dirty="0"/>
              <a:t>Iterator</a:t>
            </a:r>
            <a:r>
              <a:rPr lang="hu-HU" sz="2400" dirty="0"/>
              <a:t> </a:t>
            </a:r>
            <a:r>
              <a:rPr lang="en-US" sz="2400" dirty="0"/>
              <a:t>protocol, iterators, generators, generator expressions, </a:t>
            </a:r>
            <a:r>
              <a:rPr lang="en-US" sz="2400" dirty="0" err="1"/>
              <a:t>Itertools</a:t>
            </a:r>
            <a:r>
              <a:rPr lang="en-US" sz="2400" dirty="0"/>
              <a:t> module</a:t>
            </a:r>
            <a:r>
              <a:rPr lang="hu-HU" sz="2400" dirty="0"/>
              <a:t>)</a:t>
            </a:r>
          </a:p>
          <a:p>
            <a:pPr lvl="1"/>
            <a:r>
              <a:rPr lang="hu-HU" sz="2400" dirty="0"/>
              <a:t>Exception handling (</a:t>
            </a:r>
            <a:r>
              <a:rPr lang="en-US" sz="2400" dirty="0" err="1"/>
              <a:t>Tryexcept</a:t>
            </a:r>
            <a:r>
              <a:rPr lang="hu-HU" sz="2400" dirty="0"/>
              <a:t> </a:t>
            </a:r>
            <a:r>
              <a:rPr lang="en-US" sz="2400" dirty="0"/>
              <a:t>block, Exception class and writing own exceptions.</a:t>
            </a:r>
            <a:r>
              <a:rPr lang="hu-HU" sz="2400" dirty="0"/>
              <a:t>)</a:t>
            </a:r>
          </a:p>
          <a:p>
            <a:pPr lvl="1"/>
            <a:r>
              <a:rPr lang="hu-HU" sz="2400" dirty="0"/>
              <a:t>Filesystem and OS interface (</a:t>
            </a:r>
            <a:r>
              <a:rPr lang="en-US" sz="2400" dirty="0"/>
              <a:t>File I/O,</a:t>
            </a:r>
            <a:r>
              <a:rPr lang="hu-HU" sz="2400" dirty="0"/>
              <a:t> </a:t>
            </a:r>
            <a:r>
              <a:rPr lang="en-US" sz="2400" dirty="0"/>
              <a:t>working with the filesystem, binary and text (Unicode) mode file data handling.</a:t>
            </a:r>
            <a:r>
              <a:rPr lang="hu-HU" sz="2400" dirty="0"/>
              <a:t>)</a:t>
            </a:r>
          </a:p>
          <a:p>
            <a:pPr marL="457200" lvl="1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507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hu-HU" b="1" dirty="0"/>
              <a:t>Returning multiple values</a:t>
            </a:r>
          </a:p>
          <a:p>
            <a:pPr>
              <a:buFontTx/>
              <a:buChar char="-"/>
            </a:pPr>
            <a:r>
              <a:rPr lang="en-US" dirty="0"/>
              <a:t>Returning multiple values from a function is quite cumbersome in C and other languages, but it is very easy to do in Python.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 return multiple values by return them separated by commas</a:t>
            </a:r>
            <a:r>
              <a:rPr lang="hu-HU" dirty="0"/>
              <a:t> ( tuple )</a:t>
            </a:r>
            <a:r>
              <a:rPr lang="en-US" dirty="0"/>
              <a:t>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Using []</a:t>
            </a:r>
            <a:r>
              <a:rPr lang="hu-HU" dirty="0"/>
              <a:t> , return multiple values as List</a:t>
            </a:r>
          </a:p>
          <a:p>
            <a:pPr>
              <a:buFontTx/>
              <a:buChar char="-"/>
            </a:pPr>
            <a:endParaRPr lang="hu-HU" dirty="0"/>
          </a:p>
          <a:p>
            <a:r>
              <a:rPr lang="hu-HU" b="1" dirty="0"/>
              <a:t>Functions as Objects</a:t>
            </a:r>
          </a:p>
          <a:p>
            <a:pPr>
              <a:buFontTx/>
              <a:buChar char="-"/>
            </a:pPr>
            <a:r>
              <a:rPr lang="en-US" dirty="0"/>
              <a:t>Functions in Python are first-class objects.</a:t>
            </a:r>
            <a:endParaRPr lang="hu-HU" dirty="0"/>
          </a:p>
          <a:p>
            <a:pPr>
              <a:buFontTx/>
              <a:buChar char="-"/>
            </a:pPr>
            <a:r>
              <a:rPr lang="hu-HU" dirty="0"/>
              <a:t>It has types, </a:t>
            </a:r>
            <a:r>
              <a:rPr lang="en-US" dirty="0"/>
              <a:t>sent as arguments to another function</a:t>
            </a:r>
            <a:r>
              <a:rPr lang="hu-HU" dirty="0"/>
              <a:t>, used in expression, </a:t>
            </a:r>
            <a:r>
              <a:rPr lang="en-US" dirty="0"/>
              <a:t>part of various data structures like dictionaries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6396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hu-HU" b="1" dirty="0"/>
              <a:t>Anonymous (lambda) functions</a:t>
            </a:r>
          </a:p>
          <a:p>
            <a:pPr>
              <a:buFontTx/>
              <a:buChar char="-"/>
            </a:pPr>
            <a:r>
              <a:rPr lang="en-US" dirty="0"/>
              <a:t>function that is defined without a name.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While normal functions are defined using the def keyword in Python, anonymous functions are defined using the lambda keyword.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have any number of arguments but only one expression. The expression is evaluated and returned. 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used wherever function objects are required.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used along with built-in functions like filter(), map() etc.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428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hu-HU" b="1" dirty="0"/>
              <a:t>Currying functions</a:t>
            </a:r>
          </a:p>
          <a:p>
            <a:pPr>
              <a:buFontTx/>
              <a:buChar char="-"/>
            </a:pPr>
            <a:r>
              <a:rPr lang="hu-HU" dirty="0"/>
              <a:t>P</a:t>
            </a:r>
            <a:r>
              <a:rPr lang="en-US" dirty="0" err="1"/>
              <a:t>ractice</a:t>
            </a:r>
            <a:r>
              <a:rPr lang="en-US" dirty="0"/>
              <a:t> of simplifying the execution of a function that takes multiple arguments into executing sequential single-argument functions.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Currying is used to transform multiple-argument function into single argument function by evaluating incremental nesting of function arguments.</a:t>
            </a:r>
            <a:endParaRPr lang="hu-HU" dirty="0"/>
          </a:p>
          <a:p>
            <a:pPr>
              <a:buFontTx/>
              <a:buChar char="-"/>
            </a:pPr>
            <a:r>
              <a:rPr lang="hu-HU" dirty="0"/>
              <a:t>M</a:t>
            </a:r>
            <a:r>
              <a:rPr lang="en-US" dirty="0"/>
              <a:t>ends one argument to another forms a relative pattern while execution.</a:t>
            </a:r>
            <a:endParaRPr lang="hu-HU" dirty="0"/>
          </a:p>
          <a:p>
            <a:pPr>
              <a:buFontTx/>
              <a:buChar char="-"/>
            </a:pPr>
            <a:r>
              <a:rPr lang="hu-HU" dirty="0"/>
              <a:t>N</a:t>
            </a:r>
            <a:r>
              <a:rPr lang="en-US" dirty="0" err="1"/>
              <a:t>esting</a:t>
            </a:r>
            <a:r>
              <a:rPr lang="en-US" dirty="0"/>
              <a:t> of one function to another function and hence the result of one function gets recorded in the chain of functions.</a:t>
            </a:r>
            <a:endParaRPr lang="hu-HU" dirty="0"/>
          </a:p>
          <a:p>
            <a:pPr>
              <a:buFontTx/>
              <a:buChar char="-"/>
            </a:pPr>
            <a:r>
              <a:rPr lang="hu-HU" dirty="0"/>
              <a:t>S</a:t>
            </a:r>
            <a:r>
              <a:rPr lang="en-US" dirty="0" err="1"/>
              <a:t>implifying</a:t>
            </a:r>
            <a:r>
              <a:rPr lang="en-US" dirty="0"/>
              <a:t> one huge block of manipulation to simpler sequential blocks.</a:t>
            </a:r>
          </a:p>
          <a:p>
            <a:pPr>
              <a:buFontTx/>
              <a:buChar char="-"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8662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 </a:t>
            </a:r>
            <a:r>
              <a:rPr lang="hu-HU" dirty="0"/>
              <a:t>A</a:t>
            </a:r>
            <a:r>
              <a:rPr lang="en-US" dirty="0" err="1"/>
              <a:t>llow</a:t>
            </a:r>
            <a:r>
              <a:rPr lang="en-US" dirty="0"/>
              <a:t> you to declare a function that behaves like an iterator, i.e. it can be used in a for loop.</a:t>
            </a:r>
            <a:endParaRPr lang="hu-HU" dirty="0"/>
          </a:p>
          <a:p>
            <a:r>
              <a:rPr lang="hu-HU" b="1" dirty="0"/>
              <a:t>Generator-Function</a:t>
            </a:r>
          </a:p>
          <a:p>
            <a:pPr>
              <a:buFontTx/>
              <a:buChar char="-"/>
            </a:pPr>
            <a:r>
              <a:rPr lang="en-US" dirty="0"/>
              <a:t>A generator-function is defined like a normal function, but whenever it needs to generate a value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it does so with the yield keyword rather than return. </a:t>
            </a:r>
            <a:endParaRPr lang="hu-HU" dirty="0"/>
          </a:p>
          <a:p>
            <a:r>
              <a:rPr lang="en-US" b="1" dirty="0"/>
              <a:t>Generator-Object</a:t>
            </a:r>
            <a:r>
              <a:rPr lang="en-US" dirty="0"/>
              <a:t> </a:t>
            </a:r>
          </a:p>
          <a:p>
            <a:pPr>
              <a:buFontTx/>
              <a:buChar char="-"/>
            </a:pPr>
            <a:r>
              <a:rPr lang="hu-HU" dirty="0"/>
              <a:t>return a generator object.</a:t>
            </a:r>
          </a:p>
          <a:p>
            <a:pPr>
              <a:buFontTx/>
              <a:buChar char="-"/>
            </a:pPr>
            <a:r>
              <a:rPr lang="en-US" dirty="0"/>
              <a:t>used either by calling the next method on the generator object or using the generator object in a “for in” loop 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returns an generator object that is </a:t>
            </a:r>
            <a:r>
              <a:rPr lang="en-US" dirty="0" err="1"/>
              <a:t>iterable</a:t>
            </a:r>
            <a:r>
              <a:rPr lang="en-US" dirty="0"/>
              <a:t>, i.e., can be used as an Iterators .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99553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hu-HU" b="1" dirty="0"/>
              <a:t>Iterators &amp; Iterator protocol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Iterator in python is an object that is used to iterate over </a:t>
            </a:r>
            <a:r>
              <a:rPr lang="en-US" dirty="0" err="1"/>
              <a:t>iterable</a:t>
            </a:r>
            <a:r>
              <a:rPr lang="en-US" dirty="0"/>
              <a:t> objects like lists, tuples, </a:t>
            </a:r>
            <a:r>
              <a:rPr lang="en-US" dirty="0" err="1"/>
              <a:t>dicts</a:t>
            </a:r>
            <a:r>
              <a:rPr lang="en-US" dirty="0"/>
              <a:t>, and sets. 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An iterator is an object that implements the iterator protocol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The iterator object is initialized using the </a:t>
            </a:r>
            <a:r>
              <a:rPr lang="en-US" dirty="0" err="1"/>
              <a:t>iter</a:t>
            </a:r>
            <a:r>
              <a:rPr lang="en-US" dirty="0"/>
              <a:t>() method. </a:t>
            </a:r>
          </a:p>
          <a:p>
            <a:pPr>
              <a:buFontTx/>
              <a:buChar char="-"/>
            </a:pPr>
            <a:r>
              <a:rPr lang="en-US" dirty="0"/>
              <a:t>An iterator protocol is</a:t>
            </a:r>
            <a:r>
              <a:rPr lang="hu-HU" dirty="0"/>
              <a:t> </a:t>
            </a:r>
            <a:r>
              <a:rPr lang="en-US" dirty="0"/>
              <a:t>a specific class in Python which further has the __next()__ method.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The iterator calls the next value when</a:t>
            </a:r>
            <a:r>
              <a:rPr lang="hu-HU" dirty="0"/>
              <a:t> </a:t>
            </a:r>
            <a:r>
              <a:rPr lang="en-US" dirty="0"/>
              <a:t>call next() on it. An object uses the __next__() method </a:t>
            </a:r>
            <a:r>
              <a:rPr lang="hu-HU" dirty="0"/>
              <a:t>for </a:t>
            </a:r>
            <a:r>
              <a:rPr lang="en-US" dirty="0"/>
              <a:t>an iterator.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9027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hu-HU" b="1" dirty="0"/>
              <a:t>Generator Expressions</a:t>
            </a:r>
          </a:p>
          <a:p>
            <a:pPr marL="0" indent="0">
              <a:buNone/>
            </a:pPr>
            <a:endParaRPr lang="hu-HU" b="1" dirty="0"/>
          </a:p>
          <a:p>
            <a:pPr>
              <a:buFontTx/>
              <a:buChar char="-"/>
            </a:pPr>
            <a:r>
              <a:rPr lang="en-US" dirty="0"/>
              <a:t>useful with functions like sum(), min(), and max() that reduce an </a:t>
            </a:r>
            <a:r>
              <a:rPr lang="en-US" dirty="0" err="1"/>
              <a:t>iterable</a:t>
            </a:r>
            <a:r>
              <a:rPr lang="en-US" dirty="0"/>
              <a:t> input to a single value</a:t>
            </a:r>
          </a:p>
          <a:p>
            <a:pPr>
              <a:buFontTx/>
              <a:buChar char="-"/>
            </a:pPr>
            <a:r>
              <a:rPr lang="en-US" dirty="0"/>
              <a:t> generator expressions are expected to minimize the need for </a:t>
            </a:r>
            <a:r>
              <a:rPr lang="en-US" dirty="0" err="1"/>
              <a:t>itertools.ifilter</a:t>
            </a:r>
            <a:r>
              <a:rPr lang="en-US" dirty="0"/>
              <a:t>() and </a:t>
            </a:r>
            <a:r>
              <a:rPr lang="en-US" dirty="0" err="1"/>
              <a:t>itertools.imap</a:t>
            </a:r>
            <a:r>
              <a:rPr lang="en-US" dirty="0"/>
              <a:t>(). </a:t>
            </a:r>
            <a:endParaRPr lang="hu-HU" dirty="0"/>
          </a:p>
          <a:p>
            <a:pPr>
              <a:buFontTx/>
              <a:buChar char="-"/>
            </a:pPr>
            <a:r>
              <a:rPr lang="hu-HU" dirty="0"/>
              <a:t>For </a:t>
            </a:r>
            <a:r>
              <a:rPr lang="en-US" dirty="0"/>
              <a:t>scaling up application</a:t>
            </a:r>
            <a:r>
              <a:rPr lang="hu-HU" dirty="0"/>
              <a:t>, It </a:t>
            </a:r>
            <a:r>
              <a:rPr lang="en-US" dirty="0"/>
              <a:t>makes it easy to convert existing code into a generator expression 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 As the data volumes grow larger, generator expressions tend to perform better because they do not exhaust cache memory and allow Python to re-use objects between iterations.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83536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13179</TotalTime>
  <Words>1430</Words>
  <Application>Microsoft Office PowerPoint</Application>
  <PresentationFormat>Widescreen</PresentationFormat>
  <Paragraphs>126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1_Office Theme</vt:lpstr>
      <vt:lpstr>Python for Data Science</vt:lpstr>
      <vt:lpstr>Lecture Objectives</vt:lpstr>
      <vt:lpstr>Topics</vt:lpstr>
      <vt:lpstr>Functions   </vt:lpstr>
      <vt:lpstr>Functions   </vt:lpstr>
      <vt:lpstr>Functions   </vt:lpstr>
      <vt:lpstr>Generators   </vt:lpstr>
      <vt:lpstr>Generators   </vt:lpstr>
      <vt:lpstr>Generator   </vt:lpstr>
      <vt:lpstr>Generator   </vt:lpstr>
      <vt:lpstr>Generator   </vt:lpstr>
      <vt:lpstr>Exception handling   </vt:lpstr>
      <vt:lpstr>Exception handling   </vt:lpstr>
      <vt:lpstr>Filesystem and OS interface   </vt:lpstr>
      <vt:lpstr>Filesystem and OS interface  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Bathla, Yatish (Yatish)</cp:lastModifiedBy>
  <cp:revision>430</cp:revision>
  <dcterms:created xsi:type="dcterms:W3CDTF">2015-10-21T06:04:19Z</dcterms:created>
  <dcterms:modified xsi:type="dcterms:W3CDTF">2021-09-15T21:40:41Z</dcterms:modified>
</cp:coreProperties>
</file>