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80" r:id="rId3"/>
    <p:sldId id="342" r:id="rId4"/>
    <p:sldId id="339" r:id="rId5"/>
    <p:sldId id="389" r:id="rId6"/>
    <p:sldId id="459" r:id="rId7"/>
    <p:sldId id="460" r:id="rId8"/>
    <p:sldId id="461" r:id="rId9"/>
    <p:sldId id="463" r:id="rId10"/>
    <p:sldId id="462" r:id="rId11"/>
    <p:sldId id="464" r:id="rId12"/>
    <p:sldId id="458" r:id="rId13"/>
    <p:sldId id="457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2400" b="1" dirty="0"/>
          </a:p>
          <a:p>
            <a:r>
              <a:rPr lang="hu-HU" sz="1600" b="1" dirty="0">
                <a:hlinkClick r:id="rId3"/>
              </a:rPr>
              <a:t>yatishbathla</a:t>
            </a:r>
            <a:r>
              <a:rPr lang="en-IN" sz="1600" b="1" dirty="0">
                <a:hlinkClick r:id="rId3"/>
              </a:rPr>
              <a:t>@</a:t>
            </a:r>
            <a:r>
              <a:rPr lang="hu-HU" sz="1600" b="1" dirty="0">
                <a:hlinkClick r:id="rId3"/>
              </a:rPr>
              <a:t>outlook</a:t>
            </a:r>
            <a:r>
              <a:rPr lang="en-IN" sz="1600" b="1" dirty="0">
                <a:hlinkClick r:id="rId3"/>
              </a:rPr>
              <a:t>.c</a:t>
            </a:r>
            <a:r>
              <a:rPr lang="hu-HU" sz="1600" b="1" dirty="0">
                <a:hlinkClick r:id="rId3"/>
              </a:rPr>
              <a:t>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24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Doing Things Asynchronously: </a:t>
            </a:r>
            <a:r>
              <a:rPr lang="en-US" b="1" dirty="0" err="1"/>
              <a:t>asyncio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52026"/>
            <a:ext cx="10972800" cy="487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Operation</a:t>
            </a:r>
          </a:p>
          <a:p>
            <a:pPr marL="0" indent="0">
              <a:buNone/>
            </a:pPr>
            <a:r>
              <a:rPr lang="en-US" sz="2000" dirty="0"/>
              <a:t>To be able to define a coroutine in </a:t>
            </a:r>
            <a:r>
              <a:rPr lang="en-US" sz="2000" dirty="0" err="1"/>
              <a:t>asyncio</a:t>
            </a:r>
            <a:r>
              <a:rPr lang="en-US" sz="2000" dirty="0"/>
              <a:t>, we use the @asyncio.coroutine</a:t>
            </a:r>
            <a:r>
              <a:rPr lang="hu-HU" sz="2000" dirty="0"/>
              <a:t> </a:t>
            </a:r>
            <a:r>
              <a:rPr lang="en-US" sz="2000" dirty="0"/>
              <a:t>decorator, and we must make use of the yield from syntax to suspend the coroutine</a:t>
            </a:r>
            <a:r>
              <a:rPr lang="hu-HU" sz="2000" dirty="0"/>
              <a:t> </a:t>
            </a:r>
            <a:r>
              <a:rPr lang="en-US" sz="2000" dirty="0"/>
              <a:t>in order to execute an operation I/O or another computing that might block the</a:t>
            </a:r>
            <a:r>
              <a:rPr lang="hu-HU" sz="2000" dirty="0"/>
              <a:t> </a:t>
            </a:r>
            <a:r>
              <a:rPr lang="en-US" sz="2000" dirty="0"/>
              <a:t>event loop where the coroutine will execute. </a:t>
            </a:r>
            <a:r>
              <a:rPr lang="hu-HU" sz="2000" dirty="0"/>
              <a:t> </a:t>
            </a:r>
            <a:r>
              <a:rPr lang="en-US" sz="2000" dirty="0"/>
              <a:t>Coroutines work together with the </a:t>
            </a:r>
            <a:r>
              <a:rPr lang="en-US" sz="2000" dirty="0" err="1"/>
              <a:t>asyncio.Future</a:t>
            </a:r>
            <a:r>
              <a:rPr lang="en-US" sz="2000" dirty="0"/>
              <a:t> objects. We can summarize the operation as follows:</a:t>
            </a:r>
          </a:p>
          <a:p>
            <a:pPr marL="0" indent="0">
              <a:buNone/>
            </a:pPr>
            <a:r>
              <a:rPr lang="en-US" sz="2000" dirty="0"/>
              <a:t>• Coroutine is initialized, and an </a:t>
            </a:r>
            <a:r>
              <a:rPr lang="en-US" sz="2000" dirty="0" err="1"/>
              <a:t>asyncio.Future</a:t>
            </a:r>
            <a:r>
              <a:rPr lang="en-US" sz="2000" dirty="0"/>
              <a:t> object is instanced</a:t>
            </a:r>
            <a:r>
              <a:rPr lang="hu-HU" sz="2000" dirty="0"/>
              <a:t> </a:t>
            </a:r>
            <a:r>
              <a:rPr lang="en-US" sz="2000" dirty="0"/>
              <a:t>internally or passed as an argument to coroutine.</a:t>
            </a:r>
          </a:p>
          <a:p>
            <a:pPr marL="0" indent="0">
              <a:buNone/>
            </a:pPr>
            <a:r>
              <a:rPr lang="en-US" sz="2000" dirty="0"/>
              <a:t>• On reaching the point of the coroutine where there is use of yield from,</a:t>
            </a:r>
            <a:r>
              <a:rPr lang="hu-HU" sz="2000" dirty="0"/>
              <a:t> </a:t>
            </a:r>
            <a:r>
              <a:rPr lang="en-US" sz="2000" dirty="0"/>
              <a:t>the coroutine is then suspended to wait for computing evoked in yield</a:t>
            </a:r>
            <a:r>
              <a:rPr lang="hu-HU" sz="2000" dirty="0"/>
              <a:t> </a:t>
            </a:r>
            <a:r>
              <a:rPr lang="en-US" sz="2000" dirty="0"/>
              <a:t>from. The yield from instance waits for the yield from &lt;coroutine or</a:t>
            </a:r>
            <a:r>
              <a:rPr lang="hu-HU" sz="2000" dirty="0"/>
              <a:t> </a:t>
            </a:r>
            <a:r>
              <a:rPr lang="en-US" sz="2000" dirty="0" err="1"/>
              <a:t>asyncio.Future</a:t>
            </a:r>
            <a:r>
              <a:rPr lang="en-US" sz="2000" dirty="0"/>
              <a:t> or </a:t>
            </a:r>
            <a:r>
              <a:rPr lang="en-US" sz="2000" dirty="0" err="1"/>
              <a:t>asyncio.Task</a:t>
            </a:r>
            <a:r>
              <a:rPr lang="en-US" sz="2000" dirty="0"/>
              <a:t>&gt; construction.</a:t>
            </a:r>
          </a:p>
          <a:p>
            <a:pPr marL="0" indent="0">
              <a:buNone/>
            </a:pPr>
            <a:r>
              <a:rPr lang="en-US" sz="2000" dirty="0"/>
              <a:t>• When the evoked computing in yield from ends, the coroutine executes the</a:t>
            </a:r>
            <a:r>
              <a:rPr lang="hu-HU" sz="2000" dirty="0"/>
              <a:t> </a:t>
            </a:r>
            <a:r>
              <a:rPr lang="en-US" sz="2000" dirty="0" err="1"/>
              <a:t>set_result</a:t>
            </a:r>
            <a:r>
              <a:rPr lang="en-US" sz="2000" dirty="0"/>
              <a:t>(&lt;result&gt;) method of the </a:t>
            </a:r>
            <a:r>
              <a:rPr lang="en-US" sz="2000" dirty="0" err="1"/>
              <a:t>asyncio.Future</a:t>
            </a:r>
            <a:r>
              <a:rPr lang="en-US" sz="2000" dirty="0"/>
              <a:t> object related to the</a:t>
            </a:r>
            <a:r>
              <a:rPr lang="hu-HU" sz="2000" dirty="0"/>
              <a:t> </a:t>
            </a:r>
            <a:r>
              <a:rPr lang="en-US" sz="2000" dirty="0"/>
              <a:t>coroutine, telling the event loop that coroutine can be resume</a:t>
            </a:r>
            <a:r>
              <a:rPr lang="hu-HU" sz="2000" dirty="0"/>
              <a:t>d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882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dirty="0"/>
              <a:t>The Fibonacci sequence is one of the most famous formulas in mathematics. </a:t>
            </a:r>
            <a:endParaRPr lang="hu-HU" dirty="0"/>
          </a:p>
          <a:p>
            <a:r>
              <a:rPr lang="en-US" dirty="0"/>
              <a:t>Each number in the sequence is the sum of the two numbers that precede it. </a:t>
            </a:r>
            <a:endParaRPr lang="hu-HU" dirty="0"/>
          </a:p>
          <a:p>
            <a:r>
              <a:rPr lang="en-US" dirty="0"/>
              <a:t>So, the sequence goes: 0, 1, 1, 2, 3, 5, 8, 13, 21, 34, and so on. </a:t>
            </a:r>
            <a:endParaRPr lang="hu-HU" dirty="0"/>
          </a:p>
          <a:p>
            <a:r>
              <a:rPr lang="en-US" dirty="0"/>
              <a:t>The mathematical equation describing it is Xn+2= Xn+1 + </a:t>
            </a:r>
            <a:r>
              <a:rPr lang="en-US" dirty="0" err="1"/>
              <a:t>Xn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927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Crawler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Web crawler consists of a computer program that browses</a:t>
            </a:r>
            <a:r>
              <a:rPr lang="hu-HU" sz="2000" dirty="0"/>
              <a:t> </a:t>
            </a:r>
            <a:r>
              <a:rPr lang="en-US" sz="2000" dirty="0"/>
              <a:t>the Web to search for information on pages. 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The scenario to be analyzed is a problem</a:t>
            </a:r>
            <a:r>
              <a:rPr lang="hu-HU" sz="2000" dirty="0"/>
              <a:t> </a:t>
            </a:r>
            <a:r>
              <a:rPr lang="en-US" sz="2000" dirty="0"/>
              <a:t>in which a sequential Web crawler is fed by a variable number of Uniform Resource</a:t>
            </a:r>
            <a:r>
              <a:rPr lang="hu-HU" sz="2000" dirty="0"/>
              <a:t> </a:t>
            </a:r>
            <a:r>
              <a:rPr lang="en-US" sz="2000" dirty="0"/>
              <a:t>Locators (URLs), and it has to search all the links within each URL provided.</a:t>
            </a:r>
            <a:endParaRPr lang="hu-HU" sz="2000" dirty="0"/>
          </a:p>
          <a:p>
            <a:pPr marL="0" indent="0">
              <a:buNone/>
            </a:pPr>
            <a:r>
              <a:rPr lang="en-US" sz="2000" dirty="0"/>
              <a:t>Imagining that the number of input URLs may be relatively large, we could plan</a:t>
            </a:r>
            <a:r>
              <a:rPr lang="hu-HU" sz="2000" dirty="0"/>
              <a:t> </a:t>
            </a:r>
            <a:r>
              <a:rPr lang="en-US" sz="2000" dirty="0"/>
              <a:t>a solution looking for parallelism in the following way: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en-US" sz="2000" dirty="0"/>
              <a:t>1. Group all the input URLs in a data structure.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en-US" sz="2000" dirty="0"/>
              <a:t>2. Associate data URLs with tasks that will execute the crawling by obtaining</a:t>
            </a:r>
            <a:r>
              <a:rPr lang="hu-HU" sz="2000" dirty="0"/>
              <a:t> </a:t>
            </a:r>
            <a:r>
              <a:rPr lang="en-US" sz="2000" dirty="0"/>
              <a:t>information from </a:t>
            </a:r>
            <a:r>
              <a:rPr lang="hu-HU" sz="2000" dirty="0"/>
              <a:t>	</a:t>
            </a:r>
            <a:r>
              <a:rPr lang="en-US" sz="2000" dirty="0"/>
              <a:t>each URL.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en-US" sz="2000" dirty="0"/>
              <a:t>3. Dispatch the tasks for execution in parallel workers.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en-US" sz="2000" dirty="0"/>
              <a:t>4. The result from the previous stage must be passed to the next stage, which</a:t>
            </a:r>
            <a:r>
              <a:rPr lang="hu-HU" sz="2000" dirty="0"/>
              <a:t> </a:t>
            </a:r>
            <a:r>
              <a:rPr lang="en-US" sz="2000" dirty="0"/>
              <a:t>will improve raw </a:t>
            </a:r>
            <a:r>
              <a:rPr lang="hu-HU" sz="2000" dirty="0"/>
              <a:t>	</a:t>
            </a:r>
            <a:r>
              <a:rPr lang="en-US" sz="2000" dirty="0"/>
              <a:t>collected data, thereby saving them and relating them to</a:t>
            </a:r>
            <a:r>
              <a:rPr lang="hu-HU" sz="2000" dirty="0"/>
              <a:t> </a:t>
            </a:r>
            <a:r>
              <a:rPr lang="en-US" sz="2000" dirty="0"/>
              <a:t>the original URL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b="1" dirty="0"/>
              <a:t>Install on Windows :  </a:t>
            </a:r>
            <a:r>
              <a:rPr lang="en-US" sz="2000" b="1" dirty="0"/>
              <a:t>python -m pip install requests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A43945-E1D7-4E73-B19C-A93CBA04C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python -m pip install requests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4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9352"/>
            <a:ext cx="10972800" cy="5136814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en-US" dirty="0"/>
              <a:t>we have learned about asynchronous, blocking, and nonblocking</a:t>
            </a:r>
            <a:r>
              <a:rPr lang="hu-HU" dirty="0"/>
              <a:t> </a:t>
            </a:r>
            <a:r>
              <a:rPr lang="en-US" dirty="0"/>
              <a:t>programming. We have made use of some basic mechanisms of </a:t>
            </a:r>
            <a:r>
              <a:rPr lang="en-US" dirty="0" err="1"/>
              <a:t>asyncio</a:t>
            </a:r>
            <a:r>
              <a:rPr lang="en-US" dirty="0"/>
              <a:t> in order</a:t>
            </a:r>
            <a:r>
              <a:rPr lang="hu-HU" dirty="0"/>
              <a:t> </a:t>
            </a:r>
            <a:r>
              <a:rPr lang="en-US" dirty="0"/>
              <a:t>to see the nuts and bolts of this mechanism's behavior in some situations.</a:t>
            </a:r>
            <a:endParaRPr lang="hu-HU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asyncio</a:t>
            </a:r>
            <a:r>
              <a:rPr lang="en-US" dirty="0"/>
              <a:t> module is an attempt to reboot the support to asynchronous</a:t>
            </a:r>
            <a:r>
              <a:rPr lang="hu-HU" dirty="0"/>
              <a:t> </a:t>
            </a:r>
            <a:r>
              <a:rPr lang="en-US" dirty="0"/>
              <a:t>programming in Python. The yield from syntax was born to enhance</a:t>
            </a:r>
            <a:r>
              <a:rPr lang="hu-HU" dirty="0"/>
              <a:t> </a:t>
            </a:r>
            <a:r>
              <a:rPr lang="en-US" dirty="0"/>
              <a:t>the expressivity of some programs that use coroutines, relieving the burden on the</a:t>
            </a:r>
            <a:r>
              <a:rPr lang="hu-HU" dirty="0"/>
              <a:t> </a:t>
            </a:r>
            <a:r>
              <a:rPr lang="en-US" dirty="0"/>
              <a:t>developer of writing callbacks to treat the ending of events, although it is possible</a:t>
            </a:r>
            <a:r>
              <a:rPr lang="hu-HU" dirty="0"/>
              <a:t> </a:t>
            </a:r>
            <a:r>
              <a:rPr lang="en-US" dirty="0"/>
              <a:t>to use callbacks.</a:t>
            </a:r>
            <a:endParaRPr lang="hu-H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Doing Things Asynchronously</a:t>
            </a:r>
          </a:p>
          <a:p>
            <a:pPr lvl="1"/>
            <a:r>
              <a:rPr lang="hu-HU" dirty="0"/>
              <a:t>Parallel Programming Using Python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34634"/>
          </a:xfrm>
        </p:spPr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9410"/>
            <a:ext cx="10972800" cy="5226755"/>
          </a:xfrm>
        </p:spPr>
        <p:txBody>
          <a:bodyPr/>
          <a:lstStyle/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b="1" dirty="0"/>
              <a:t>Doing Things Asynchronously: </a:t>
            </a:r>
            <a:r>
              <a:rPr lang="hu-HU" sz="2400" dirty="0"/>
              <a:t>B</a:t>
            </a:r>
            <a:r>
              <a:rPr lang="en-US" sz="2400" dirty="0"/>
              <a:t>locking, nonblocking,</a:t>
            </a:r>
            <a:r>
              <a:rPr lang="hu-HU" sz="2400" dirty="0"/>
              <a:t> </a:t>
            </a:r>
            <a:r>
              <a:rPr lang="en-US" sz="2400" dirty="0"/>
              <a:t>and asynchronous operation</a:t>
            </a:r>
            <a:r>
              <a:rPr lang="hu-HU" sz="2400" dirty="0"/>
              <a:t>, event loop, asyncio module</a:t>
            </a:r>
          </a:p>
          <a:p>
            <a:pPr lvl="1"/>
            <a:r>
              <a:rPr lang="hu-HU" sz="2400" b="1" dirty="0"/>
              <a:t>Parallel Programming Using Python</a:t>
            </a:r>
            <a:r>
              <a:rPr lang="hu-HU" sz="2400" dirty="0"/>
              <a:t>: Fibonacci sequence and Web Crawler (Threading Module, Multiprocess Module, PP Module)</a:t>
            </a:r>
          </a:p>
          <a:p>
            <a:pPr marL="457200" lvl="1" indent="0">
              <a:buNone/>
            </a:pPr>
            <a:endParaRPr lang="hu-HU" sz="2400" dirty="0"/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Doing Things Asynchronously: </a:t>
            </a:r>
            <a:r>
              <a:rPr lang="hu-HU" b="1" dirty="0"/>
              <a:t>Blocking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dirty="0"/>
              <a:t>In the case of a blocking operation, we can use the example of attending a customer</a:t>
            </a:r>
            <a:r>
              <a:rPr lang="hu-HU" dirty="0"/>
              <a:t> </a:t>
            </a:r>
            <a:r>
              <a:rPr lang="en-US" dirty="0"/>
              <a:t>at a bank counter. When the customer's number is called for attendance, all the</a:t>
            </a:r>
            <a:r>
              <a:rPr lang="hu-HU" dirty="0"/>
              <a:t> </a:t>
            </a:r>
            <a:r>
              <a:rPr lang="en-US" dirty="0"/>
              <a:t>attention of the cashier is focused on this specific customer. Until the necessity</a:t>
            </a:r>
            <a:r>
              <a:rPr lang="hu-HU" dirty="0"/>
              <a:t> </a:t>
            </a:r>
            <a:r>
              <a:rPr lang="en-US" dirty="0"/>
              <a:t>of the current customer is achieved, the cashier can't attend another customer</a:t>
            </a:r>
            <a:r>
              <a:rPr lang="hu-HU" dirty="0"/>
              <a:t> </a:t>
            </a:r>
            <a:r>
              <a:rPr lang="en-US" dirty="0"/>
              <a:t>simultaneously.</a:t>
            </a:r>
            <a:r>
              <a:rPr lang="hu-HU" dirty="0"/>
              <a:t> </a:t>
            </a:r>
          </a:p>
          <a:p>
            <a:r>
              <a:rPr lang="hu-HU" dirty="0"/>
              <a:t>I</a:t>
            </a:r>
            <a:r>
              <a:rPr lang="en-US" dirty="0" err="1"/>
              <a:t>magine</a:t>
            </a:r>
            <a:r>
              <a:rPr lang="en-US" dirty="0"/>
              <a:t> a bank agency with only two</a:t>
            </a:r>
            <a:r>
              <a:rPr lang="hu-HU" dirty="0"/>
              <a:t> </a:t>
            </a:r>
            <a:r>
              <a:rPr lang="en-US" dirty="0"/>
              <a:t>cashiers and an influx of 100 customers per hour; we have then a flow problem.</a:t>
            </a:r>
            <a:r>
              <a:rPr lang="hu-HU" dirty="0"/>
              <a:t> </a:t>
            </a:r>
            <a:r>
              <a:rPr lang="en-US" dirty="0"/>
              <a:t>This case illustrates the blocking of processing, when a task needs to wait for</a:t>
            </a:r>
            <a:r>
              <a:rPr lang="hu-HU" dirty="0"/>
              <a:t> </a:t>
            </a:r>
            <a:r>
              <a:rPr lang="en-US" dirty="0"/>
              <a:t>another to end, blocking the access to resources.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Doing Things Asynchronously: </a:t>
            </a:r>
            <a:r>
              <a:rPr lang="hu-HU" b="1" dirty="0"/>
              <a:t>Non Blocking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dirty="0"/>
              <a:t>It is easy to confuse nonblocking operations with asynchronous operations; however,</a:t>
            </a:r>
            <a:r>
              <a:rPr lang="hu-HU" dirty="0"/>
              <a:t> </a:t>
            </a:r>
            <a:r>
              <a:rPr lang="en-US" dirty="0"/>
              <a:t>they are different concepts that work really well in unison being often used this way.</a:t>
            </a:r>
          </a:p>
          <a:p>
            <a:r>
              <a:rPr lang="en-US" dirty="0"/>
              <a:t>Let us again use a real-world scenery to illustrate this situation. Back to the bank</a:t>
            </a:r>
            <a:r>
              <a:rPr lang="hu-HU" dirty="0"/>
              <a:t> </a:t>
            </a:r>
            <a:r>
              <a:rPr lang="en-US" dirty="0"/>
              <a:t>environment, imagine that among the clients waiting to be attended, there is a client</a:t>
            </a:r>
            <a:r>
              <a:rPr lang="hu-HU" dirty="0"/>
              <a:t> </a:t>
            </a:r>
            <a:r>
              <a:rPr lang="en-US" dirty="0"/>
              <a:t>X who needs to withdraw a benefit, but benefits are not available at the moment. The</a:t>
            </a:r>
            <a:r>
              <a:rPr lang="hu-HU" dirty="0"/>
              <a:t> </a:t>
            </a:r>
            <a:r>
              <a:rPr lang="en-US" dirty="0"/>
              <a:t>cashier, instead of blocking the attendance to other clients until the benefit withdrawal</a:t>
            </a:r>
            <a:r>
              <a:rPr lang="hu-HU" dirty="0"/>
              <a:t> </a:t>
            </a:r>
            <a:r>
              <a:rPr lang="en-US" dirty="0"/>
              <a:t>is available, simply signalizes to client X to return at another moment or another 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855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Doing Things Asynchronously: </a:t>
            </a:r>
            <a:r>
              <a:rPr lang="hu-HU" b="1" dirty="0"/>
              <a:t>asynchronous operations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47446"/>
            <a:ext cx="10972800" cy="4578719"/>
          </a:xfrm>
        </p:spPr>
        <p:txBody>
          <a:bodyPr>
            <a:noAutofit/>
          </a:bodyPr>
          <a:lstStyle/>
          <a:p>
            <a:r>
              <a:rPr lang="en-US" dirty="0"/>
              <a:t>Back to the bank agency example, imagine that each cashier has 10 assistants to</a:t>
            </a:r>
            <a:r>
              <a:rPr lang="hu-HU" dirty="0"/>
              <a:t> </a:t>
            </a:r>
            <a:r>
              <a:rPr lang="en-US" dirty="0"/>
              <a:t>tasks that take longer; now consider our agency has two cashiers, each one</a:t>
            </a:r>
            <a:r>
              <a:rPr lang="hu-HU" dirty="0"/>
              <a:t> </a:t>
            </a:r>
            <a:r>
              <a:rPr lang="en-US" dirty="0"/>
              <a:t>with 10 assistants. </a:t>
            </a:r>
            <a:endParaRPr lang="hu-HU" dirty="0"/>
          </a:p>
          <a:p>
            <a:r>
              <a:rPr lang="en-US" dirty="0"/>
              <a:t>As clients arrive, if client X has a solicitation that could block the</a:t>
            </a:r>
            <a:r>
              <a:rPr lang="hu-HU" dirty="0"/>
              <a:t> </a:t>
            </a:r>
            <a:r>
              <a:rPr lang="en-US" dirty="0"/>
              <a:t>queue for an unlimited amount of time, this solicitation is dispatched to an assistant</a:t>
            </a:r>
            <a:r>
              <a:rPr lang="hu-HU" dirty="0"/>
              <a:t> </a:t>
            </a:r>
            <a:r>
              <a:rPr lang="en-US" dirty="0"/>
              <a:t>that will do the job in the background and will approach the client X directly when</a:t>
            </a:r>
            <a:r>
              <a:rPr lang="hu-HU" dirty="0"/>
              <a:t> </a:t>
            </a:r>
            <a:r>
              <a:rPr lang="en-US" dirty="0"/>
              <a:t>his or her answer is ready, thus freeing the cashier to process the request from the</a:t>
            </a:r>
            <a:r>
              <a:rPr lang="hu-HU" dirty="0"/>
              <a:t> </a:t>
            </a:r>
            <a:r>
              <a:rPr lang="en-US" dirty="0"/>
              <a:t>following client without having to wait for the previous accomplishment.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774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Doing Things Asynchronously: </a:t>
            </a:r>
            <a:r>
              <a:rPr lang="hu-HU" b="1" dirty="0"/>
              <a:t>event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52026"/>
            <a:ext cx="10972800" cy="487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order to understand the concept of event loop, we need to understand the</a:t>
            </a:r>
            <a:r>
              <a:rPr lang="hu-HU" dirty="0"/>
              <a:t> </a:t>
            </a:r>
            <a:r>
              <a:rPr lang="en-US" dirty="0"/>
              <a:t>elements that form its inner structure</a:t>
            </a:r>
            <a:endParaRPr lang="hu-HU" dirty="0"/>
          </a:p>
          <a:p>
            <a:pPr marL="0" indent="0">
              <a:buNone/>
            </a:pPr>
            <a:r>
              <a:rPr lang="en-US" b="1" dirty="0"/>
              <a:t>Polling functions</a:t>
            </a:r>
          </a:p>
          <a:p>
            <a:r>
              <a:rPr lang="en-US" dirty="0"/>
              <a:t>The polling technique is implemented by different operating systems aiming to</a:t>
            </a:r>
            <a:r>
              <a:rPr lang="hu-HU" dirty="0"/>
              <a:t> </a:t>
            </a:r>
            <a:r>
              <a:rPr lang="en-US" dirty="0"/>
              <a:t>monitor the status of one or more resource descriptors. Systems implement this</a:t>
            </a:r>
            <a:r>
              <a:rPr lang="hu-HU" dirty="0"/>
              <a:t> </a:t>
            </a:r>
            <a:r>
              <a:rPr lang="en-US" dirty="0"/>
              <a:t>technique by means of functions. Polling functions form the basis of event loops.</a:t>
            </a:r>
            <a:r>
              <a:rPr lang="hu-HU" dirty="0"/>
              <a:t> </a:t>
            </a:r>
            <a:r>
              <a:rPr lang="en-US" dirty="0"/>
              <a:t>We can often find these models being referred to as readiness notification scheme</a:t>
            </a:r>
            <a:r>
              <a:rPr lang="hu-HU" dirty="0"/>
              <a:t> </a:t>
            </a:r>
            <a:r>
              <a:rPr lang="en-US" dirty="0"/>
              <a:t>due to the fact that the polling function notifies the one interested in the event,</a:t>
            </a:r>
            <a:r>
              <a:rPr lang="hu-HU" dirty="0"/>
              <a:t> </a:t>
            </a:r>
            <a:r>
              <a:rPr lang="en-US" dirty="0"/>
              <a:t>that the resource descriptor is ready for interaction; the one interested, however,</a:t>
            </a:r>
            <a:r>
              <a:rPr lang="hu-HU" dirty="0"/>
              <a:t> </a:t>
            </a:r>
            <a:r>
              <a:rPr lang="en-US" dirty="0"/>
              <a:t>might/might not accomplish the desired operation.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084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Doing Things Asynchronously: </a:t>
            </a:r>
            <a:r>
              <a:rPr lang="hu-HU" b="1" dirty="0"/>
              <a:t>event loop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52026"/>
            <a:ext cx="10972800" cy="487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Using event loops</a:t>
            </a:r>
          </a:p>
          <a:p>
            <a:r>
              <a:rPr lang="en-US" dirty="0"/>
              <a:t>We can define event loops as abstractions that ease up using polling functions to</a:t>
            </a:r>
            <a:r>
              <a:rPr lang="hu-HU" dirty="0"/>
              <a:t> </a:t>
            </a:r>
            <a:r>
              <a:rPr lang="en-US" dirty="0"/>
              <a:t>monitor events. Internally, event loops make use of </a:t>
            </a:r>
            <a:r>
              <a:rPr lang="en-US" dirty="0" err="1"/>
              <a:t>poller</a:t>
            </a:r>
            <a:r>
              <a:rPr lang="en-US" dirty="0"/>
              <a:t> objects, taking away the</a:t>
            </a:r>
            <a:r>
              <a:rPr lang="hu-HU" dirty="0"/>
              <a:t> </a:t>
            </a:r>
            <a:r>
              <a:rPr lang="en-US" dirty="0"/>
              <a:t>responsibility of the programmer to control the tasks of addition, removal, and</a:t>
            </a:r>
            <a:r>
              <a:rPr lang="hu-HU" dirty="0"/>
              <a:t> </a:t>
            </a:r>
            <a:r>
              <a:rPr lang="en-US" dirty="0"/>
              <a:t>control of events.</a:t>
            </a:r>
          </a:p>
          <a:p>
            <a:r>
              <a:rPr lang="en-US" dirty="0"/>
              <a:t>Loops of events, in general, make use of callback functions to treat the occurrence</a:t>
            </a:r>
            <a:r>
              <a:rPr lang="hu-HU" dirty="0"/>
              <a:t> </a:t>
            </a:r>
            <a:r>
              <a:rPr lang="en-US" dirty="0"/>
              <a:t>of an event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80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Doing Things Asynchronously: </a:t>
            </a:r>
            <a:r>
              <a:rPr lang="en-US" b="1" dirty="0" err="1"/>
              <a:t>asyncio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52026"/>
            <a:ext cx="10972800" cy="487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define </a:t>
            </a:r>
            <a:r>
              <a:rPr lang="en-US" dirty="0" err="1"/>
              <a:t>asyncio</a:t>
            </a:r>
            <a:r>
              <a:rPr lang="en-US" dirty="0"/>
              <a:t> as a module that came to reboot asynchronous programming</a:t>
            </a:r>
            <a:r>
              <a:rPr lang="hu-HU" dirty="0"/>
              <a:t> </a:t>
            </a:r>
            <a:r>
              <a:rPr lang="en-US" dirty="0"/>
              <a:t>in Python. The </a:t>
            </a:r>
            <a:r>
              <a:rPr lang="en-US" dirty="0" err="1"/>
              <a:t>asyncio</a:t>
            </a:r>
            <a:r>
              <a:rPr lang="en-US" dirty="0"/>
              <a:t> module allows the implementation of asynchronous</a:t>
            </a:r>
            <a:r>
              <a:rPr lang="hu-HU" dirty="0"/>
              <a:t> </a:t>
            </a:r>
            <a:r>
              <a:rPr lang="en-US" dirty="0"/>
              <a:t>using a combination of the following elements:</a:t>
            </a:r>
          </a:p>
          <a:p>
            <a:r>
              <a:rPr lang="en-US" b="1" dirty="0"/>
              <a:t>Event loop: </a:t>
            </a:r>
            <a:r>
              <a:rPr lang="en-US" dirty="0"/>
              <a:t>This was already defined in the previous section. The </a:t>
            </a:r>
            <a:r>
              <a:rPr lang="en-US" dirty="0" err="1"/>
              <a:t>asyncio</a:t>
            </a:r>
            <a:r>
              <a:rPr lang="hu-HU" dirty="0"/>
              <a:t> </a:t>
            </a:r>
            <a:r>
              <a:rPr lang="en-US" dirty="0"/>
              <a:t>module allows an event loop per process.</a:t>
            </a:r>
            <a:endParaRPr lang="hu-HU" dirty="0"/>
          </a:p>
          <a:p>
            <a:r>
              <a:rPr lang="en-US" b="1" dirty="0"/>
              <a:t>Coroutines: </a:t>
            </a:r>
            <a:r>
              <a:rPr lang="en-US" dirty="0"/>
              <a:t>As mentioned in the official documentation of </a:t>
            </a:r>
            <a:r>
              <a:rPr lang="en-US" dirty="0" err="1"/>
              <a:t>asyncio</a:t>
            </a:r>
            <a:r>
              <a:rPr lang="en-US" dirty="0"/>
              <a:t>, "A</a:t>
            </a:r>
            <a:r>
              <a:rPr lang="hu-HU" dirty="0"/>
              <a:t> </a:t>
            </a:r>
            <a:r>
              <a:rPr lang="en-US" dirty="0"/>
              <a:t>coroutine is a generator that follows certain conventions." Its most interesting</a:t>
            </a:r>
            <a:r>
              <a:rPr lang="hu-HU" dirty="0"/>
              <a:t> </a:t>
            </a:r>
            <a:r>
              <a:rPr lang="en-US" dirty="0"/>
              <a:t>feature is that it can be suspended during execution to wait for external</a:t>
            </a:r>
            <a:r>
              <a:rPr lang="hu-HU" dirty="0"/>
              <a:t> </a:t>
            </a:r>
            <a:r>
              <a:rPr lang="en-US" dirty="0"/>
              <a:t>processing (some routine in I/O) and return from the point it had stopped</a:t>
            </a:r>
            <a:r>
              <a:rPr lang="hu-HU" dirty="0"/>
              <a:t> </a:t>
            </a:r>
            <a:r>
              <a:rPr lang="en-US" dirty="0"/>
              <a:t>when the external processing is d</a:t>
            </a:r>
            <a:r>
              <a:rPr lang="hu-HU" dirty="0"/>
              <a:t>one</a:t>
            </a:r>
          </a:p>
          <a:p>
            <a:r>
              <a:rPr lang="hu-HU" b="1" dirty="0"/>
              <a:t>F</a:t>
            </a:r>
            <a:r>
              <a:rPr lang="en-US" b="1" dirty="0" err="1"/>
              <a:t>utures</a:t>
            </a:r>
            <a:r>
              <a:rPr lang="en-US" dirty="0"/>
              <a:t>: The </a:t>
            </a:r>
            <a:r>
              <a:rPr lang="en-US" dirty="0" err="1"/>
              <a:t>asyncio</a:t>
            </a:r>
            <a:r>
              <a:rPr lang="en-US" dirty="0"/>
              <a:t> module defines its own object Future. Futures</a:t>
            </a:r>
            <a:r>
              <a:rPr lang="hu-HU" dirty="0"/>
              <a:t> </a:t>
            </a:r>
            <a:r>
              <a:rPr lang="en-US" dirty="0"/>
              <a:t>represent a processing that has still not been accomplished.</a:t>
            </a:r>
          </a:p>
          <a:p>
            <a:r>
              <a:rPr lang="en-US" b="1" dirty="0"/>
              <a:t>Tasks</a:t>
            </a:r>
            <a:r>
              <a:rPr lang="en-US" dirty="0"/>
              <a:t>: This is a subclass of </a:t>
            </a:r>
            <a:r>
              <a:rPr lang="en-US" dirty="0" err="1"/>
              <a:t>asyncio.Future</a:t>
            </a:r>
            <a:r>
              <a:rPr lang="en-US" dirty="0"/>
              <a:t> to encapsulate and</a:t>
            </a:r>
            <a:r>
              <a:rPr lang="hu-HU" dirty="0"/>
              <a:t> </a:t>
            </a:r>
            <a:r>
              <a:rPr lang="en-US" dirty="0"/>
              <a:t>manage coroutines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954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27581</TotalTime>
  <Words>1410</Words>
  <Application>Microsoft Office PowerPoint</Application>
  <PresentationFormat>Widescreen</PresentationFormat>
  <Paragraphs>81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Office Theme</vt:lpstr>
      <vt:lpstr>1_Office Theme</vt:lpstr>
      <vt:lpstr>Python for Data Science</vt:lpstr>
      <vt:lpstr>Lecture Objectives</vt:lpstr>
      <vt:lpstr>Topics</vt:lpstr>
      <vt:lpstr>Doing Things Asynchronously: Blocking    </vt:lpstr>
      <vt:lpstr>Doing Things Asynchronously: Non Blocking    </vt:lpstr>
      <vt:lpstr>Doing Things Asynchronously: asynchronous operations    </vt:lpstr>
      <vt:lpstr>Doing Things Asynchronously: event loop    </vt:lpstr>
      <vt:lpstr>Doing Things Asynchronously: event loop    </vt:lpstr>
      <vt:lpstr>Doing Things Asynchronously: asyncio    </vt:lpstr>
      <vt:lpstr>Doing Things Asynchronously: asyncio    </vt:lpstr>
      <vt:lpstr>Fibonacci sequence     </vt:lpstr>
      <vt:lpstr>Web Crawler 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1121</cp:revision>
  <dcterms:created xsi:type="dcterms:W3CDTF">2015-10-21T06:04:19Z</dcterms:created>
  <dcterms:modified xsi:type="dcterms:W3CDTF">2021-11-17T23:21:46Z</dcterms:modified>
</cp:coreProperties>
</file>