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80" r:id="rId3"/>
    <p:sldId id="342" r:id="rId4"/>
    <p:sldId id="339" r:id="rId5"/>
    <p:sldId id="389" r:id="rId6"/>
    <p:sldId id="406" r:id="rId7"/>
    <p:sldId id="407" r:id="rId8"/>
    <p:sldId id="408" r:id="rId9"/>
    <p:sldId id="409" r:id="rId10"/>
    <p:sldId id="410" r:id="rId11"/>
    <p:sldId id="411" r:id="rId12"/>
    <p:sldId id="412" r:id="rId13"/>
    <p:sldId id="392" r:id="rId14"/>
    <p:sldId id="413" r:id="rId15"/>
    <p:sldId id="414" r:id="rId16"/>
    <p:sldId id="415" r:id="rId17"/>
    <p:sldId id="416" r:id="rId18"/>
    <p:sldId id="417" r:id="rId19"/>
    <p:sldId id="420" r:id="rId20"/>
    <p:sldId id="421" r:id="rId21"/>
    <p:sldId id="418" r:id="rId22"/>
    <p:sldId id="419" r:id="rId23"/>
    <p:sldId id="32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thla, Yatish (Yatish)" initials="BY(" lastIdx="1" clrIdx="0">
    <p:extLst>
      <p:ext uri="{19B8F6BF-5375-455C-9EA6-DF929625EA0E}">
        <p15:presenceInfo xmlns:p15="http://schemas.microsoft.com/office/powerpoint/2012/main" userId="S::ybathla@avaya.com::67d1ca534b345e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94660"/>
  </p:normalViewPr>
  <p:slideViewPr>
    <p:cSldViewPr snapToGrid="0">
      <p:cViewPr varScale="1">
        <p:scale>
          <a:sx n="68" d="100"/>
          <a:sy n="68" d="100"/>
        </p:scale>
        <p:origin x="62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8B218B-9258-41C5-A04C-66862A35049B}"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F5EC2-54BA-4C09-B0E9-350C8DC8D4CE}" type="slidenum">
              <a:rPr lang="en-US" smtClean="0"/>
              <a:t>‹#›</a:t>
            </a:fld>
            <a:endParaRPr lang="en-US"/>
          </a:p>
        </p:txBody>
      </p:sp>
    </p:spTree>
    <p:extLst>
      <p:ext uri="{BB962C8B-B14F-4D97-AF65-F5344CB8AC3E}">
        <p14:creationId xmlns:p14="http://schemas.microsoft.com/office/powerpoint/2010/main" val="2235720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7F5EC2-54BA-4C09-B0E9-350C8DC8D4CE}" type="slidenum">
              <a:rPr lang="en-US" smtClean="0"/>
              <a:t>2</a:t>
            </a:fld>
            <a:endParaRPr lang="en-US"/>
          </a:p>
        </p:txBody>
      </p:sp>
    </p:spTree>
    <p:extLst>
      <p:ext uri="{BB962C8B-B14F-4D97-AF65-F5344CB8AC3E}">
        <p14:creationId xmlns:p14="http://schemas.microsoft.com/office/powerpoint/2010/main" val="4014224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7F5EC2-54BA-4C09-B0E9-350C8DC8D4CE}" type="slidenum">
              <a:rPr lang="en-US" smtClean="0"/>
              <a:t>3</a:t>
            </a:fld>
            <a:endParaRPr lang="en-US"/>
          </a:p>
        </p:txBody>
      </p:sp>
    </p:spTree>
    <p:extLst>
      <p:ext uri="{BB962C8B-B14F-4D97-AF65-F5344CB8AC3E}">
        <p14:creationId xmlns:p14="http://schemas.microsoft.com/office/powerpoint/2010/main" val="630827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A007EC-94A5-4D5E-BE0D-4B473029EA07}"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349887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A007EC-94A5-4D5E-BE0D-4B473029EA07}"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118028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A007EC-94A5-4D5E-BE0D-4B473029EA07}"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504965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fld id="{1D8BD707-D9CF-40AE-B4C6-C98DA3205C09}" type="datetimeFigureOut">
              <a:rPr lang="en-US">
                <a:solidFill>
                  <a:prstClr val="black"/>
                </a:solidFill>
              </a:rPr>
              <a:pPr/>
              <a:t>11/23/2021</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17831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sz="4000">
                <a:latin typeface="Calibri" pitchFamily="34"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609600" y="1600202"/>
            <a:ext cx="10972800" cy="4525963"/>
          </a:xfrm>
          <a:prstGeom prst="rect">
            <a:avLst/>
          </a:prstGeom>
        </p:spPr>
        <p:txBody>
          <a:bodyPr/>
          <a:lstStyle>
            <a:lvl1pPr algn="just">
              <a:defRPr sz="2400"/>
            </a:lvl1pPr>
            <a:lvl2pPr algn="just">
              <a:defRPr sz="2200"/>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Tree>
    <p:extLst>
      <p:ext uri="{BB962C8B-B14F-4D97-AF65-F5344CB8AC3E}">
        <p14:creationId xmlns:p14="http://schemas.microsoft.com/office/powerpoint/2010/main" val="538009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06726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46884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535113"/>
            <a:ext cx="5389034"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2174875"/>
            <a:ext cx="5389034"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2"/>
            <a:ext cx="2844800" cy="365125"/>
          </a:xfrm>
          <a:prstGeom prst="rect">
            <a:avLst/>
          </a:prstGeom>
        </p:spPr>
        <p:txBody>
          <a:bodyPr/>
          <a:lstStyle/>
          <a:p>
            <a:fld id="{1D8BD707-D9CF-40AE-B4C6-C98DA3205C09}" type="datetimeFigureOut">
              <a:rPr lang="en-US">
                <a:solidFill>
                  <a:prstClr val="black"/>
                </a:solidFill>
              </a:rPr>
              <a:pPr/>
              <a:t>11/23/2021</a:t>
            </a:fld>
            <a:endParaRPr lang="en-US">
              <a:solidFill>
                <a:prstClr val="black"/>
              </a:solidFill>
            </a:endParaRPr>
          </a:p>
        </p:txBody>
      </p:sp>
      <p:sp>
        <p:nvSpPr>
          <p:cNvPr id="8" name="Footer Placeholder 7"/>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55634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600" y="6356352"/>
            <a:ext cx="2844800" cy="365125"/>
          </a:xfrm>
          <a:prstGeom prst="rect">
            <a:avLst/>
          </a:prstGeom>
        </p:spPr>
        <p:txBody>
          <a:bodyPr/>
          <a:lstStyle/>
          <a:p>
            <a:fld id="{1D8BD707-D9CF-40AE-B4C6-C98DA3205C09}" type="datetimeFigureOut">
              <a:rPr lang="en-US">
                <a:solidFill>
                  <a:prstClr val="black"/>
                </a:solidFill>
              </a:rPr>
              <a:pPr/>
              <a:t>11/23/2021</a:t>
            </a:fld>
            <a:endParaRPr lang="en-US">
              <a:solidFill>
                <a:prstClr val="black"/>
              </a:solidFill>
            </a:endParaRPr>
          </a:p>
        </p:txBody>
      </p:sp>
      <p:sp>
        <p:nvSpPr>
          <p:cNvPr id="4" name="Footer Placeholder 3"/>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00890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12192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 name="Rectangle 5"/>
          <p:cNvSpPr/>
          <p:nvPr userDrawn="1"/>
        </p:nvSpPr>
        <p:spPr>
          <a:xfrm>
            <a:off x="0" y="6705600"/>
            <a:ext cx="12192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 name="TextBox 7"/>
          <p:cNvSpPr txBox="1"/>
          <p:nvPr userDrawn="1"/>
        </p:nvSpPr>
        <p:spPr>
          <a:xfrm>
            <a:off x="-27589" y="6655360"/>
            <a:ext cx="2747868" cy="253916"/>
          </a:xfrm>
          <a:prstGeom prst="rect">
            <a:avLst/>
          </a:prstGeom>
          <a:noFill/>
        </p:spPr>
        <p:txBody>
          <a:bodyPr wrap="none" rtlCol="0">
            <a:spAutoFit/>
          </a:bodyPr>
          <a:lstStyle/>
          <a:p>
            <a:r>
              <a:rPr lang="en-US" sz="1050" dirty="0">
                <a:solidFill>
                  <a:prstClr val="white"/>
                </a:solidFill>
              </a:rPr>
              <a:t>©M. S. Ramaiah University of Applied Sciences</a:t>
            </a:r>
          </a:p>
        </p:txBody>
      </p:sp>
      <p:sp>
        <p:nvSpPr>
          <p:cNvPr id="10" name="Rectangle 9"/>
          <p:cNvSpPr/>
          <p:nvPr userDrawn="1"/>
        </p:nvSpPr>
        <p:spPr>
          <a:xfrm>
            <a:off x="11723077" y="6324600"/>
            <a:ext cx="468923"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 name="Rectangle 8"/>
          <p:cNvSpPr/>
          <p:nvPr userDrawn="1"/>
        </p:nvSpPr>
        <p:spPr>
          <a:xfrm>
            <a:off x="11699385" y="6324600"/>
            <a:ext cx="457176" cy="369332"/>
          </a:xfrm>
          <a:prstGeom prst="rect">
            <a:avLst/>
          </a:prstGeom>
        </p:spPr>
        <p:txBody>
          <a:bodyPr wrap="none">
            <a:spAutoFit/>
          </a:bodyPr>
          <a:lstStyle/>
          <a:p>
            <a:fld id="{B6F15528-21DE-4FAA-801E-634DDDAF4B2B}" type="slidenum">
              <a:rPr lang="en-US" sz="1800">
                <a:solidFill>
                  <a:prstClr val="white"/>
                </a:solidFill>
              </a:rPr>
              <a:pPr/>
              <a:t>‹#›</a:t>
            </a:fld>
            <a:endParaRPr lang="en-US" sz="1800" dirty="0">
              <a:solidFill>
                <a:prstClr val="white"/>
              </a:solidFill>
            </a:endParaRPr>
          </a:p>
        </p:txBody>
      </p:sp>
    </p:spTree>
    <p:extLst>
      <p:ext uri="{BB962C8B-B14F-4D97-AF65-F5344CB8AC3E}">
        <p14:creationId xmlns:p14="http://schemas.microsoft.com/office/powerpoint/2010/main" val="2510576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4" y="273052"/>
            <a:ext cx="6815666"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2"/>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2"/>
            <a:ext cx="2844800" cy="365125"/>
          </a:xfrm>
          <a:prstGeom prst="rect">
            <a:avLst/>
          </a:prstGeom>
        </p:spPr>
        <p:txBody>
          <a:bodyPr/>
          <a:lstStyle/>
          <a:p>
            <a:fld id="{1D8BD707-D9CF-40AE-B4C6-C98DA3205C09}" type="datetimeFigureOut">
              <a:rPr lang="en-US">
                <a:solidFill>
                  <a:prstClr val="black"/>
                </a:solidFill>
              </a:rPr>
              <a:pPr/>
              <a:t>11/23/2021</a:t>
            </a:fld>
            <a:endParaRPr lang="en-US">
              <a:solidFill>
                <a:prstClr val="black"/>
              </a:solidFill>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7992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A007EC-94A5-4D5E-BE0D-4B473029EA07}"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4280804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2"/>
            <a:ext cx="2844800" cy="365125"/>
          </a:xfrm>
          <a:prstGeom prst="rect">
            <a:avLst/>
          </a:prstGeom>
        </p:spPr>
        <p:txBody>
          <a:bodyPr/>
          <a:lstStyle/>
          <a:p>
            <a:fld id="{1D8BD707-D9CF-40AE-B4C6-C98DA3205C09}" type="datetimeFigureOut">
              <a:rPr lang="en-US">
                <a:solidFill>
                  <a:prstClr val="black"/>
                </a:solidFill>
              </a:rPr>
              <a:pPr/>
              <a:t>11/23/2021</a:t>
            </a:fld>
            <a:endParaRPr lang="en-US">
              <a:solidFill>
                <a:prstClr val="black"/>
              </a:solidFill>
            </a:endParaRPr>
          </a:p>
        </p:txBody>
      </p:sp>
      <p:sp>
        <p:nvSpPr>
          <p:cNvPr id="6" name="Footer Placeholder 5"/>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04881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2"/>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fld id="{1D8BD707-D9CF-40AE-B4C6-C98DA3205C09}" type="datetimeFigureOut">
              <a:rPr lang="en-US">
                <a:solidFill>
                  <a:prstClr val="black"/>
                </a:solidFill>
              </a:rPr>
              <a:pPr/>
              <a:t>11/23/2021</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02958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fld id="{1D8BD707-D9CF-40AE-B4C6-C98DA3205C09}" type="datetimeFigureOut">
              <a:rPr lang="en-US">
                <a:solidFill>
                  <a:prstClr val="black"/>
                </a:solidFill>
              </a:rPr>
              <a:pPr/>
              <a:t>11/23/2021</a:t>
            </a:fld>
            <a:endParaRPr lang="en-US">
              <a:solidFill>
                <a:prstClr val="black"/>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B6F15528-21DE-4FAA-801E-634DDDAF4B2B}"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7703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007EC-94A5-4D5E-BE0D-4B473029EA07}"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339606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A007EC-94A5-4D5E-BE0D-4B473029EA07}"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286564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A007EC-94A5-4D5E-BE0D-4B473029EA07}"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68639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A007EC-94A5-4D5E-BE0D-4B473029EA07}"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230176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007EC-94A5-4D5E-BE0D-4B473029EA07}"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1693141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A007EC-94A5-4D5E-BE0D-4B473029EA07}"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177382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A007EC-94A5-4D5E-BE0D-4B473029EA07}"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6D081-CDD6-4308-A6A8-839E798ADF0D}" type="slidenum">
              <a:rPr lang="en-US" smtClean="0"/>
              <a:t>‹#›</a:t>
            </a:fld>
            <a:endParaRPr lang="en-US"/>
          </a:p>
        </p:txBody>
      </p:sp>
    </p:spTree>
    <p:extLst>
      <p:ext uri="{BB962C8B-B14F-4D97-AF65-F5344CB8AC3E}">
        <p14:creationId xmlns:p14="http://schemas.microsoft.com/office/powerpoint/2010/main" val="20609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A007EC-94A5-4D5E-BE0D-4B473029EA07}" type="datetimeFigureOut">
              <a:rPr lang="en-US" smtClean="0"/>
              <a:t>11/23/2021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6D081-CDD6-4308-A6A8-839E798ADF0D}" type="slidenum">
              <a:rPr lang="en-US" smtClean="0"/>
              <a:t>‹#›</a:t>
            </a:fld>
            <a:endParaRPr lang="en-US"/>
          </a:p>
        </p:txBody>
      </p:sp>
    </p:spTree>
    <p:extLst>
      <p:ext uri="{BB962C8B-B14F-4D97-AF65-F5344CB8AC3E}">
        <p14:creationId xmlns:p14="http://schemas.microsoft.com/office/powerpoint/2010/main" val="494102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12192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4" name="Rectangle 13"/>
          <p:cNvSpPr/>
          <p:nvPr userDrawn="1"/>
        </p:nvSpPr>
        <p:spPr>
          <a:xfrm>
            <a:off x="0" y="6705600"/>
            <a:ext cx="12192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7" name="Rectangle 16"/>
          <p:cNvSpPr/>
          <p:nvPr userDrawn="1"/>
        </p:nvSpPr>
        <p:spPr>
          <a:xfrm>
            <a:off x="11723077" y="6324600"/>
            <a:ext cx="468923"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8" name="Rectangle 17"/>
          <p:cNvSpPr/>
          <p:nvPr userDrawn="1"/>
        </p:nvSpPr>
        <p:spPr>
          <a:xfrm>
            <a:off x="11699385" y="6324600"/>
            <a:ext cx="457176" cy="369332"/>
          </a:xfrm>
          <a:prstGeom prst="rect">
            <a:avLst/>
          </a:prstGeom>
        </p:spPr>
        <p:txBody>
          <a:bodyPr wrap="none">
            <a:spAutoFit/>
          </a:bodyPr>
          <a:lstStyle/>
          <a:p>
            <a:fld id="{B6F15528-21DE-4FAA-801E-634DDDAF4B2B}" type="slidenum">
              <a:rPr lang="en-US" sz="1800">
                <a:solidFill>
                  <a:prstClr val="white"/>
                </a:solidFill>
              </a:rPr>
              <a:pPr/>
              <a:t>‹#›</a:t>
            </a:fld>
            <a:endParaRPr lang="en-US" sz="1800" dirty="0">
              <a:solidFill>
                <a:prstClr val="white"/>
              </a:solidFill>
            </a:endParaRPr>
          </a:p>
        </p:txBody>
      </p:sp>
      <p:sp>
        <p:nvSpPr>
          <p:cNvPr id="8" name="TextBox 7"/>
          <p:cNvSpPr txBox="1"/>
          <p:nvPr userDrawn="1"/>
        </p:nvSpPr>
        <p:spPr>
          <a:xfrm>
            <a:off x="-31702" y="6655158"/>
            <a:ext cx="2177199" cy="253916"/>
          </a:xfrm>
          <a:prstGeom prst="rect">
            <a:avLst/>
          </a:prstGeom>
          <a:noFill/>
        </p:spPr>
        <p:txBody>
          <a:bodyPr wrap="none" rtlCol="0">
            <a:spAutoFit/>
          </a:bodyPr>
          <a:lstStyle/>
          <a:p>
            <a:r>
              <a:rPr lang="en-US" sz="1050" dirty="0">
                <a:solidFill>
                  <a:prstClr val="white"/>
                </a:solidFill>
              </a:rPr>
              <a:t>Faculty of Engineering &amp; Technology</a:t>
            </a:r>
          </a:p>
        </p:txBody>
      </p:sp>
      <p:pic>
        <p:nvPicPr>
          <p:cNvPr id="10" name="Picture 9"/>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181725"/>
            <a:ext cx="415290" cy="523875"/>
          </a:xfrm>
          <a:prstGeom prst="rect">
            <a:avLst/>
          </a:prstGeom>
          <a:noFill/>
          <a:ln>
            <a:noFill/>
          </a:ln>
        </p:spPr>
      </p:pic>
      <p:sp>
        <p:nvSpPr>
          <p:cNvPr id="11" name="TextBox 10"/>
          <p:cNvSpPr txBox="1"/>
          <p:nvPr userDrawn="1"/>
        </p:nvSpPr>
        <p:spPr>
          <a:xfrm>
            <a:off x="9250925" y="6646407"/>
            <a:ext cx="2472152" cy="253916"/>
          </a:xfrm>
          <a:prstGeom prst="rect">
            <a:avLst/>
          </a:prstGeom>
          <a:noFill/>
        </p:spPr>
        <p:txBody>
          <a:bodyPr wrap="none" rtlCol="0">
            <a:spAutoFit/>
          </a:bodyPr>
          <a:lstStyle/>
          <a:p>
            <a:r>
              <a:rPr lang="en-US" sz="1050" dirty="0">
                <a:solidFill>
                  <a:schemeClr val="bg1"/>
                </a:solidFill>
              </a:rPr>
              <a:t>© Ramaiah University of Applied Sciences</a:t>
            </a:r>
          </a:p>
        </p:txBody>
      </p:sp>
    </p:spTree>
    <p:extLst>
      <p:ext uri="{BB962C8B-B14F-4D97-AF65-F5344CB8AC3E}">
        <p14:creationId xmlns:p14="http://schemas.microsoft.com/office/powerpoint/2010/main" val="2443284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ohan.cs.et@msruas.ac.in" TargetMode="External"/><Relationship Id="rId2" Type="http://schemas.openxmlformats.org/officeDocument/2006/relationships/hyperlink" Target="mailto:yatishbathla.cs.et@msruas.ac.in" TargetMode="Externa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143000" y="609607"/>
            <a:ext cx="9906000" cy="1470025"/>
          </a:xfrm>
        </p:spPr>
        <p:txBody>
          <a:bodyPr/>
          <a:lstStyle/>
          <a:p>
            <a:r>
              <a:rPr lang="en-US" sz="3200" b="1" dirty="0"/>
              <a:t>Python for Data Science</a:t>
            </a:r>
            <a:endParaRPr lang="en-IN" sz="3200" b="1" dirty="0"/>
          </a:p>
        </p:txBody>
      </p:sp>
      <p:sp>
        <p:nvSpPr>
          <p:cNvPr id="5" name="Title 1"/>
          <p:cNvSpPr txBox="1">
            <a:spLocks/>
          </p:cNvSpPr>
          <p:nvPr/>
        </p:nvSpPr>
        <p:spPr>
          <a:xfrm>
            <a:off x="1219201" y="3276600"/>
            <a:ext cx="9753600" cy="2971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t>Course Leader: </a:t>
            </a:r>
          </a:p>
          <a:p>
            <a:r>
              <a:rPr lang="hu-HU" sz="2400" b="1" dirty="0"/>
              <a:t>Dr. Yatish Bathla</a:t>
            </a:r>
            <a:endParaRPr lang="en-IN" sz="2400" b="1" dirty="0"/>
          </a:p>
          <a:p>
            <a:r>
              <a:rPr lang="en-US" sz="1600" b="1" i="0" dirty="0">
                <a:solidFill>
                  <a:srgbClr val="323130"/>
                </a:solidFill>
                <a:effectLst/>
                <a:latin typeface="Segoe UI" panose="020B0502040204020203" pitchFamily="34" charset="0"/>
                <a:hlinkClick r:id="rId2"/>
              </a:rPr>
              <a:t>yatishbathla.cs.et@msruas.ac.in</a:t>
            </a:r>
            <a:endParaRPr lang="hu-HU" sz="2400" b="1" dirty="0"/>
          </a:p>
          <a:p>
            <a:r>
              <a:rPr lang="hu-HU" sz="1600" b="1" dirty="0">
                <a:hlinkClick r:id="rId3"/>
              </a:rPr>
              <a:t>yatishbathla</a:t>
            </a:r>
            <a:r>
              <a:rPr lang="en-IN" sz="1600" b="1" dirty="0">
                <a:hlinkClick r:id="rId3"/>
              </a:rPr>
              <a:t>@</a:t>
            </a:r>
            <a:r>
              <a:rPr lang="hu-HU" sz="1600" b="1" dirty="0">
                <a:hlinkClick r:id="rId3"/>
              </a:rPr>
              <a:t>outlook</a:t>
            </a:r>
            <a:r>
              <a:rPr lang="en-IN" sz="1600" b="1" dirty="0">
                <a:hlinkClick r:id="rId3"/>
              </a:rPr>
              <a:t>.c</a:t>
            </a:r>
            <a:r>
              <a:rPr lang="hu-HU" sz="1600" b="1" dirty="0">
                <a:hlinkClick r:id="rId3"/>
              </a:rPr>
              <a:t>om</a:t>
            </a:r>
            <a:endParaRPr lang="hu-HU" sz="1600" b="1" dirty="0"/>
          </a:p>
          <a:p>
            <a:endParaRPr lang="hu-HU" sz="2000" b="1" dirty="0"/>
          </a:p>
          <a:p>
            <a:r>
              <a:rPr lang="hu-HU" sz="2400" b="1" dirty="0"/>
              <a:t>Dr. Mohan Kumar</a:t>
            </a:r>
          </a:p>
          <a:p>
            <a:r>
              <a:rPr lang="en-IN" sz="1600" b="1" dirty="0">
                <a:hlinkClick r:id="rId3"/>
              </a:rPr>
              <a:t>mohan.cs.et@msruas.ac.in</a:t>
            </a:r>
            <a:endParaRPr lang="hu-HU" sz="1600" b="1" dirty="0"/>
          </a:p>
          <a:p>
            <a:endParaRPr lang="en-IN" sz="1600" b="1" dirty="0"/>
          </a:p>
          <a:p>
            <a:endParaRPr lang="en-IN" sz="2000" b="1" dirty="0"/>
          </a:p>
          <a:p>
            <a:pPr algn="l"/>
            <a:r>
              <a:rPr lang="en-IN" sz="2000" b="1" dirty="0"/>
              <a:t>			</a:t>
            </a:r>
          </a:p>
        </p:txBody>
      </p:sp>
      <p:sp>
        <p:nvSpPr>
          <p:cNvPr id="2" name="TextBox 1"/>
          <p:cNvSpPr txBox="1"/>
          <p:nvPr/>
        </p:nvSpPr>
        <p:spPr>
          <a:xfrm>
            <a:off x="3593722" y="1556793"/>
            <a:ext cx="5004556" cy="646331"/>
          </a:xfrm>
          <a:prstGeom prst="rect">
            <a:avLst/>
          </a:prstGeom>
          <a:noFill/>
        </p:spPr>
        <p:txBody>
          <a:bodyPr wrap="square" rtlCol="0">
            <a:spAutoFit/>
          </a:bodyPr>
          <a:lstStyle/>
          <a:p>
            <a:pPr algn="ctr"/>
            <a:r>
              <a:rPr lang="en-US" dirty="0"/>
              <a:t>19CSE432</a:t>
            </a:r>
            <a:r>
              <a:rPr lang="hu-HU" dirty="0"/>
              <a:t>: Lecture 27</a:t>
            </a:r>
            <a:r>
              <a:rPr lang="en-US" dirty="0"/>
              <a:t> </a:t>
            </a:r>
            <a:endParaRPr lang="hu-HU" dirty="0"/>
          </a:p>
          <a:p>
            <a:pPr algn="ctr"/>
            <a:r>
              <a:rPr lang="en-US" dirty="0"/>
              <a:t>B. Tech. 20</a:t>
            </a:r>
            <a:r>
              <a:rPr lang="hu-HU" dirty="0"/>
              <a:t>21</a:t>
            </a:r>
            <a:endParaRPr lang="en-US" dirty="0"/>
          </a:p>
        </p:txBody>
      </p:sp>
      <p:pic>
        <p:nvPicPr>
          <p:cNvPr id="7" name="Picture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181725"/>
            <a:ext cx="415290" cy="523875"/>
          </a:xfrm>
          <a:prstGeom prst="rect">
            <a:avLst/>
          </a:prstGeom>
          <a:noFill/>
          <a:ln>
            <a:noFill/>
          </a:ln>
        </p:spPr>
      </p:pic>
    </p:spTree>
    <p:extLst>
      <p:ext uri="{BB962C8B-B14F-4D97-AF65-F5344CB8AC3E}">
        <p14:creationId xmlns:p14="http://schemas.microsoft.com/office/powerpoint/2010/main" val="2519259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Functional Programming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hu-HU" sz="2800" b="1" dirty="0"/>
              <a:t>Application.Zip</a:t>
            </a:r>
          </a:p>
          <a:p>
            <a:pPr marL="0" indent="0">
              <a:buNone/>
            </a:pPr>
            <a:r>
              <a:rPr lang="en-US" dirty="0"/>
              <a:t>ZIP file is a single file containing one or more compressed files, offering an ideal way to make large files smaller and keep related files together.</a:t>
            </a:r>
            <a:endParaRPr lang="hu-HU" dirty="0"/>
          </a:p>
          <a:p>
            <a:r>
              <a:rPr lang="en-US" dirty="0"/>
              <a:t>ZipFile is a class of </a:t>
            </a:r>
            <a:r>
              <a:rPr lang="en-US" b="1" dirty="0" err="1"/>
              <a:t>zipfile</a:t>
            </a:r>
            <a:r>
              <a:rPr lang="en-US" dirty="0"/>
              <a:t> module for reading and writing zip files.</a:t>
            </a:r>
            <a:endParaRPr lang="hu-HU" dirty="0"/>
          </a:p>
          <a:p>
            <a:r>
              <a:rPr lang="en-US" dirty="0"/>
              <a:t>ZipFile object is made by calling ZipFile constructor which accepts zip file name and mode parameters.</a:t>
            </a:r>
            <a:endParaRPr lang="hu-HU" dirty="0"/>
          </a:p>
          <a:p>
            <a:r>
              <a:rPr lang="en-US" dirty="0"/>
              <a:t>we will need to crawl the whole directory and its sub-directories in order to get a list of all file paths before writing them to a zip file.</a:t>
            </a:r>
            <a:endParaRPr lang="hu-HU" dirty="0"/>
          </a:p>
        </p:txBody>
      </p:sp>
    </p:spTree>
    <p:extLst>
      <p:ext uri="{BB962C8B-B14F-4D97-AF65-F5344CB8AC3E}">
        <p14:creationId xmlns:p14="http://schemas.microsoft.com/office/powerpoint/2010/main" val="243349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Functional Programming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hu-HU" sz="2800" b="1" dirty="0"/>
              <a:t>Map</a:t>
            </a:r>
          </a:p>
          <a:p>
            <a:pPr marL="0" indent="0">
              <a:buNone/>
            </a:pPr>
            <a:r>
              <a:rPr lang="en-US" dirty="0"/>
              <a:t>Return an iterator that applies function to every item of </a:t>
            </a:r>
            <a:r>
              <a:rPr lang="en-US" dirty="0" err="1"/>
              <a:t>iterable</a:t>
            </a:r>
            <a:r>
              <a:rPr lang="en-US" dirty="0"/>
              <a:t>, yielding the results. If additional </a:t>
            </a:r>
            <a:r>
              <a:rPr lang="en-US" dirty="0" err="1"/>
              <a:t>iterable</a:t>
            </a:r>
            <a:r>
              <a:rPr lang="en-US" dirty="0"/>
              <a:t> arguments are passed, function must take that many arguments and is applied to the items from all </a:t>
            </a:r>
            <a:r>
              <a:rPr lang="en-US" dirty="0" err="1"/>
              <a:t>iterables</a:t>
            </a:r>
            <a:r>
              <a:rPr lang="en-US" dirty="0"/>
              <a:t> in parallel.</a:t>
            </a:r>
            <a:endParaRPr lang="hu-HU" dirty="0"/>
          </a:p>
          <a:p>
            <a:r>
              <a:rPr lang="en-US" dirty="0"/>
              <a:t>map(function, </a:t>
            </a:r>
            <a:r>
              <a:rPr lang="en-US" dirty="0" err="1"/>
              <a:t>iterable</a:t>
            </a:r>
            <a:r>
              <a:rPr lang="en-US" dirty="0"/>
              <a:t>, ...): It takes a function and an </a:t>
            </a:r>
            <a:r>
              <a:rPr lang="en-US" dirty="0" err="1"/>
              <a:t>iterable</a:t>
            </a:r>
            <a:r>
              <a:rPr lang="en-US" dirty="0"/>
              <a:t>. On each item from the </a:t>
            </a:r>
            <a:r>
              <a:rPr lang="en-US" dirty="0" err="1"/>
              <a:t>iterable</a:t>
            </a:r>
            <a:r>
              <a:rPr lang="en-US" dirty="0"/>
              <a:t>, the function is applied. There can be multiple </a:t>
            </a:r>
            <a:r>
              <a:rPr lang="en-US" dirty="0" err="1"/>
              <a:t>iterables</a:t>
            </a:r>
            <a:endParaRPr lang="hu-HU" dirty="0"/>
          </a:p>
          <a:p>
            <a:r>
              <a:rPr lang="en-US" dirty="0"/>
              <a:t>a map() function returns an iterator that computes the function using each item of </a:t>
            </a:r>
            <a:r>
              <a:rPr lang="en-US" dirty="0" err="1"/>
              <a:t>iterable</a:t>
            </a:r>
            <a:r>
              <a:rPr lang="en-US" dirty="0"/>
              <a:t>. A catch is when the shortest </a:t>
            </a:r>
            <a:r>
              <a:rPr lang="en-US" dirty="0" err="1"/>
              <a:t>iterable</a:t>
            </a:r>
            <a:r>
              <a:rPr lang="en-US" dirty="0"/>
              <a:t> ends, map() stops</a:t>
            </a:r>
            <a:endParaRPr lang="hu-HU" dirty="0"/>
          </a:p>
          <a:p>
            <a:r>
              <a:rPr lang="en-US" dirty="0"/>
              <a:t>The map() function comes in very handy for any transformation — changing the datatype of every item in </a:t>
            </a:r>
            <a:r>
              <a:rPr lang="en-US" dirty="0" err="1"/>
              <a:t>iterable</a:t>
            </a:r>
            <a:r>
              <a:rPr lang="en-US" dirty="0"/>
              <a:t> or doing any polishing part of the dataset.</a:t>
            </a:r>
            <a:endParaRPr lang="hu-HU" dirty="0"/>
          </a:p>
        </p:txBody>
      </p:sp>
    </p:spTree>
    <p:extLst>
      <p:ext uri="{BB962C8B-B14F-4D97-AF65-F5344CB8AC3E}">
        <p14:creationId xmlns:p14="http://schemas.microsoft.com/office/powerpoint/2010/main" val="366649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Object Oriented Programming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hu-HU" sz="2800" b="1" dirty="0"/>
              <a:t>Introduction</a:t>
            </a:r>
          </a:p>
          <a:p>
            <a:r>
              <a:rPr lang="hu-HU" dirty="0"/>
              <a:t>Four Principles: Encapsulation, Data Abstraction, Polymorphism and Inheritance</a:t>
            </a:r>
          </a:p>
          <a:p>
            <a:r>
              <a:rPr lang="en-US" dirty="0"/>
              <a:t>We can realize the fundamental syntactical structure of a class in Python: A class consists of two parts: the header and the body.</a:t>
            </a:r>
            <a:endParaRPr lang="hu-HU" dirty="0"/>
          </a:p>
          <a:p>
            <a:r>
              <a:rPr lang="en-US" dirty="0"/>
              <a:t>The class name is followed by a listing of other class names, which are classes from which the defined class inherits. These classes are called </a:t>
            </a:r>
            <a:r>
              <a:rPr lang="en-US" dirty="0" err="1"/>
              <a:t>superclasses</a:t>
            </a:r>
            <a:r>
              <a:rPr lang="en-US" dirty="0"/>
              <a:t>, base classes or sometimes parent classes.</a:t>
            </a:r>
            <a:endParaRPr lang="hu-HU" dirty="0"/>
          </a:p>
          <a:p>
            <a:r>
              <a:rPr lang="en-US" dirty="0"/>
              <a:t>Attributes are created inside a class definition. We can dynamically create arbitrary new attributes for existing instances of a class. We do this by joining an arbitrary name to the </a:t>
            </a:r>
            <a:r>
              <a:rPr lang="hu-HU" dirty="0"/>
              <a:t>Object</a:t>
            </a:r>
            <a:r>
              <a:rPr lang="en-US" dirty="0"/>
              <a:t> name, separated by a dot ".".</a:t>
            </a:r>
            <a:endParaRPr lang="hu-HU" dirty="0"/>
          </a:p>
          <a:p>
            <a:r>
              <a:rPr lang="en-US" dirty="0"/>
              <a:t>A method is "just" a function which is defined inside a class</a:t>
            </a:r>
            <a:r>
              <a:rPr lang="hu-HU" dirty="0"/>
              <a:t>. </a:t>
            </a:r>
            <a:r>
              <a:rPr lang="en-US" dirty="0"/>
              <a:t>__</a:t>
            </a:r>
            <a:r>
              <a:rPr lang="en-US" dirty="0" err="1"/>
              <a:t>init</a:t>
            </a:r>
            <a:r>
              <a:rPr lang="en-US" dirty="0"/>
              <a:t>__ is a method which is immediately and automatically called after an instance has been created. </a:t>
            </a:r>
            <a:endParaRPr lang="hu-HU" dirty="0"/>
          </a:p>
        </p:txBody>
      </p:sp>
    </p:spTree>
    <p:extLst>
      <p:ext uri="{BB962C8B-B14F-4D97-AF65-F5344CB8AC3E}">
        <p14:creationId xmlns:p14="http://schemas.microsoft.com/office/powerpoint/2010/main" val="132679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Object Oriented Programming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hu-HU" sz="2800" b="1" dirty="0"/>
              <a:t>Magic or Dunder Method</a:t>
            </a:r>
          </a:p>
          <a:p>
            <a:r>
              <a:rPr lang="en-US" dirty="0"/>
              <a:t>Underscore </a:t>
            </a:r>
            <a:r>
              <a:rPr lang="en-US" dirty="0" err="1"/>
              <a:t>underscore</a:t>
            </a:r>
            <a:r>
              <a:rPr lang="en-US" dirty="0"/>
              <a:t> </a:t>
            </a:r>
            <a:r>
              <a:rPr lang="en-US" dirty="0" err="1"/>
              <a:t>init</a:t>
            </a:r>
            <a:r>
              <a:rPr lang="en-US" dirty="0"/>
              <a:t> underscore </a:t>
            </a:r>
            <a:r>
              <a:rPr lang="en-US" dirty="0" err="1"/>
              <a:t>underscore</a:t>
            </a:r>
            <a:r>
              <a:rPr lang="en-US" dirty="0"/>
              <a:t>" sounds horrible and is almost a tongue twister. "Double underscore </a:t>
            </a:r>
            <a:r>
              <a:rPr lang="en-US" dirty="0" err="1"/>
              <a:t>init</a:t>
            </a:r>
            <a:r>
              <a:rPr lang="en-US" dirty="0"/>
              <a:t> double underscore" is a lot better, but the ideal way is "</a:t>
            </a:r>
            <a:r>
              <a:rPr lang="en-US" dirty="0" err="1"/>
              <a:t>dunder</a:t>
            </a:r>
            <a:r>
              <a:rPr lang="en-US" dirty="0"/>
              <a:t> </a:t>
            </a:r>
            <a:r>
              <a:rPr lang="en-US" dirty="0" err="1"/>
              <a:t>init</a:t>
            </a:r>
            <a:r>
              <a:rPr lang="en-US" dirty="0"/>
              <a:t> </a:t>
            </a:r>
            <a:r>
              <a:rPr lang="en-US" dirty="0" err="1"/>
              <a:t>dunder</a:t>
            </a:r>
            <a:r>
              <a:rPr lang="en-US" dirty="0"/>
              <a:t>„</a:t>
            </a:r>
            <a:endParaRPr lang="hu-HU" dirty="0"/>
          </a:p>
          <a:p>
            <a:r>
              <a:rPr lang="en-US" dirty="0"/>
              <a:t>So</a:t>
            </a:r>
            <a:r>
              <a:rPr lang="hu-HU" dirty="0"/>
              <a:t>,</a:t>
            </a:r>
            <a:r>
              <a:rPr lang="en-US" dirty="0"/>
              <a:t> what's magic about the __</a:t>
            </a:r>
            <a:r>
              <a:rPr lang="en-US" dirty="0" err="1"/>
              <a:t>init</a:t>
            </a:r>
            <a:r>
              <a:rPr lang="en-US" dirty="0"/>
              <a:t>__ method? The answer is, you don't have to invoke it directly. The invocation is realized behind the scenes.</a:t>
            </a:r>
            <a:endParaRPr lang="hu-HU" dirty="0"/>
          </a:p>
          <a:p>
            <a:r>
              <a:rPr lang="en-US" dirty="0"/>
              <a:t>There is a special (or a "magic") method for every operator sign. The magic method for the "+" sign is the __add__ method. For "-" it is __sub__ and so on.</a:t>
            </a:r>
            <a:endParaRPr lang="hu-HU" dirty="0"/>
          </a:p>
          <a:p>
            <a:endParaRPr lang="hu-HU" dirty="0"/>
          </a:p>
        </p:txBody>
      </p:sp>
    </p:spTree>
    <p:extLst>
      <p:ext uri="{BB962C8B-B14F-4D97-AF65-F5344CB8AC3E}">
        <p14:creationId xmlns:p14="http://schemas.microsoft.com/office/powerpoint/2010/main" val="2944021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Object Oriented Programming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hu-HU" sz="2800" b="1" dirty="0"/>
              <a:t>Operator Overloading</a:t>
            </a:r>
          </a:p>
          <a:p>
            <a:r>
              <a:rPr lang="hu-HU" dirty="0"/>
              <a:t>O</a:t>
            </a:r>
            <a:r>
              <a:rPr lang="en-US" dirty="0" err="1"/>
              <a:t>perator</a:t>
            </a:r>
            <a:r>
              <a:rPr lang="en-US" dirty="0"/>
              <a:t> + is used to add two integers as well as join two strings and merge two lists. It is achievable because ‘+’ operator is overloaded by int class and str class.</a:t>
            </a:r>
            <a:endParaRPr lang="hu-HU" dirty="0"/>
          </a:p>
          <a:p>
            <a:r>
              <a:rPr lang="hu-HU" dirty="0"/>
              <a:t>S</a:t>
            </a:r>
            <a:r>
              <a:rPr lang="en-US" dirty="0" err="1"/>
              <a:t>ame</a:t>
            </a:r>
            <a:r>
              <a:rPr lang="en-US" dirty="0"/>
              <a:t> built-in operator or function shows different behavior for objects of different classes, this is called Operator Overloading.</a:t>
            </a:r>
            <a:endParaRPr lang="hu-HU" dirty="0"/>
          </a:p>
          <a:p>
            <a:r>
              <a:rPr lang="en-US" dirty="0"/>
              <a:t>To perform operator overloading, Python provides some special function or magic function that is automatically invoked when it is associated with that operator. For example, when we use + operator, the magic method __add__ is automatically invoked in which the operation for + operator is defined.</a:t>
            </a:r>
          </a:p>
          <a:p>
            <a:pPr marL="0" indent="0">
              <a:buNone/>
            </a:pPr>
            <a:endParaRPr lang="hu-HU" dirty="0"/>
          </a:p>
        </p:txBody>
      </p:sp>
    </p:spTree>
    <p:extLst>
      <p:ext uri="{BB962C8B-B14F-4D97-AF65-F5344CB8AC3E}">
        <p14:creationId xmlns:p14="http://schemas.microsoft.com/office/powerpoint/2010/main" val="2462566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Object Oriented Programming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hu-HU" sz="2800" b="1" dirty="0"/>
              <a:t>Collections</a:t>
            </a:r>
          </a:p>
          <a:p>
            <a:r>
              <a:rPr lang="en-US" dirty="0"/>
              <a:t>Collections in Python are containers that are used to store collections of data, for example, list, </a:t>
            </a:r>
            <a:r>
              <a:rPr lang="en-US" dirty="0" err="1"/>
              <a:t>dict</a:t>
            </a:r>
            <a:r>
              <a:rPr lang="en-US" dirty="0"/>
              <a:t>, set, tuple etc. These are built-in collections. </a:t>
            </a:r>
            <a:endParaRPr lang="hu-HU" dirty="0"/>
          </a:p>
          <a:p>
            <a:r>
              <a:rPr lang="en-US" dirty="0"/>
              <a:t>Several modules have been developed that provide additional data structures to store collections of data. One such module is the Python </a:t>
            </a:r>
            <a:r>
              <a:rPr lang="en-US" b="1" dirty="0"/>
              <a:t>collections</a:t>
            </a:r>
            <a:r>
              <a:rPr lang="en-US" dirty="0"/>
              <a:t> module.</a:t>
            </a:r>
          </a:p>
          <a:p>
            <a:r>
              <a:rPr lang="en-US" dirty="0"/>
              <a:t>Python collections module was introduced to improve the functionalities of the built-in collection containers. Python collections module was first introduced in its 2.4 release.</a:t>
            </a:r>
          </a:p>
          <a:p>
            <a:r>
              <a:rPr lang="hu-HU" dirty="0"/>
              <a:t>T</a:t>
            </a:r>
            <a:r>
              <a:rPr lang="en-US" dirty="0"/>
              <a:t>he most commonly used data structures from the Python collections module. They are as follows:</a:t>
            </a:r>
            <a:r>
              <a:rPr lang="hu-HU" dirty="0"/>
              <a:t> </a:t>
            </a:r>
            <a:r>
              <a:rPr lang="en-US" dirty="0"/>
              <a:t>Counter</a:t>
            </a:r>
            <a:r>
              <a:rPr lang="hu-HU" dirty="0"/>
              <a:t>, </a:t>
            </a:r>
            <a:r>
              <a:rPr lang="en-US" dirty="0" err="1"/>
              <a:t>defaultdict</a:t>
            </a:r>
            <a:r>
              <a:rPr lang="hu-HU" dirty="0"/>
              <a:t>, </a:t>
            </a:r>
            <a:r>
              <a:rPr lang="en-US" dirty="0" err="1"/>
              <a:t>OrderedDict</a:t>
            </a:r>
            <a:r>
              <a:rPr lang="hu-HU" dirty="0"/>
              <a:t>, </a:t>
            </a:r>
            <a:r>
              <a:rPr lang="en-US" dirty="0"/>
              <a:t>deque</a:t>
            </a:r>
            <a:r>
              <a:rPr lang="hu-HU" dirty="0"/>
              <a:t>, </a:t>
            </a:r>
            <a:r>
              <a:rPr lang="en-US" dirty="0" err="1"/>
              <a:t>ChainMap</a:t>
            </a:r>
            <a:r>
              <a:rPr lang="hu-HU" dirty="0"/>
              <a:t>, </a:t>
            </a:r>
            <a:r>
              <a:rPr lang="en-US" dirty="0" err="1"/>
              <a:t>namedtuple</a:t>
            </a:r>
            <a:endParaRPr lang="en-US" dirty="0"/>
          </a:p>
          <a:p>
            <a:endParaRPr lang="en-US" dirty="0"/>
          </a:p>
          <a:p>
            <a:pPr marL="0" indent="0">
              <a:buNone/>
            </a:pPr>
            <a:endParaRPr lang="hu-HU" dirty="0"/>
          </a:p>
        </p:txBody>
      </p:sp>
    </p:spTree>
    <p:extLst>
      <p:ext uri="{BB962C8B-B14F-4D97-AF65-F5344CB8AC3E}">
        <p14:creationId xmlns:p14="http://schemas.microsoft.com/office/powerpoint/2010/main" val="323441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Object Oriented Programming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hu-HU" sz="2800" b="1" dirty="0"/>
              <a:t>Python Object Model</a:t>
            </a:r>
          </a:p>
          <a:p>
            <a:r>
              <a:rPr lang="en-US" dirty="0"/>
              <a:t>Objects are Python’s abstraction for data. All data in a Python program is represented by objects or by relations between objects. </a:t>
            </a:r>
            <a:endParaRPr lang="hu-HU" dirty="0"/>
          </a:p>
          <a:p>
            <a:r>
              <a:rPr lang="en-US" dirty="0"/>
              <a:t>Every object has an identity, a type and a value. An object’s identity never changes once it has been created; you may think of it as the object’s address in memory.</a:t>
            </a:r>
            <a:endParaRPr lang="hu-HU" dirty="0"/>
          </a:p>
          <a:p>
            <a:r>
              <a:rPr lang="en-US" dirty="0"/>
              <a:t> The ‘is’ operator compares the identity of two objects; the id() function returns an integer representing its identity.</a:t>
            </a:r>
            <a:endParaRPr lang="hu-HU" dirty="0"/>
          </a:p>
          <a:p>
            <a:r>
              <a:rPr lang="en-US" dirty="0"/>
              <a:t>The type() function returns an object’s type (which is an object itself). Like its identity, an object’s type is also unchangeable.</a:t>
            </a:r>
            <a:endParaRPr lang="hu-HU" dirty="0"/>
          </a:p>
          <a:p>
            <a:r>
              <a:rPr lang="en-US" dirty="0"/>
              <a:t>Objects are never explicitly destroyed; however, when they become unreachable they may be garbage-collected.</a:t>
            </a:r>
            <a:endParaRPr lang="hu-HU" dirty="0"/>
          </a:p>
          <a:p>
            <a:endParaRPr lang="en-US" dirty="0"/>
          </a:p>
          <a:p>
            <a:pPr marL="0" indent="0">
              <a:buNone/>
            </a:pPr>
            <a:endParaRPr lang="hu-HU" dirty="0"/>
          </a:p>
        </p:txBody>
      </p:sp>
    </p:spTree>
    <p:extLst>
      <p:ext uri="{BB962C8B-B14F-4D97-AF65-F5344CB8AC3E}">
        <p14:creationId xmlns:p14="http://schemas.microsoft.com/office/powerpoint/2010/main" val="511600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Object Oriented Programming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hu-HU" sz="2800" b="1" dirty="0"/>
              <a:t>Metaclass </a:t>
            </a:r>
            <a:r>
              <a:rPr lang="en-US" dirty="0"/>
              <a:t> </a:t>
            </a:r>
            <a:endParaRPr lang="hu-HU" dirty="0"/>
          </a:p>
          <a:p>
            <a:r>
              <a:rPr lang="en-US" dirty="0"/>
              <a:t>A </a:t>
            </a:r>
            <a:r>
              <a:rPr lang="en-US" dirty="0" err="1"/>
              <a:t>metaclass</a:t>
            </a:r>
            <a:r>
              <a:rPr lang="en-US" dirty="0"/>
              <a:t> is a class whose instances are classes. Like an "ordinary" class defines the behavior of the instances of the class, a </a:t>
            </a:r>
            <a:r>
              <a:rPr lang="en-US" dirty="0" err="1"/>
              <a:t>metaclass</a:t>
            </a:r>
            <a:r>
              <a:rPr lang="en-US" dirty="0"/>
              <a:t> defines the behavior of classes and their instances.</a:t>
            </a:r>
            <a:endParaRPr lang="hu-HU" dirty="0"/>
          </a:p>
          <a:p>
            <a:r>
              <a:rPr lang="en-US" dirty="0"/>
              <a:t>There are numerous use cases for </a:t>
            </a:r>
            <a:r>
              <a:rPr lang="en-US" dirty="0" err="1"/>
              <a:t>metaclasses</a:t>
            </a:r>
            <a:r>
              <a:rPr lang="en-US" dirty="0"/>
              <a:t>. Just to name a few:</a:t>
            </a:r>
            <a:r>
              <a:rPr lang="hu-HU" dirty="0"/>
              <a:t> </a:t>
            </a:r>
            <a:r>
              <a:rPr lang="en-US" dirty="0"/>
              <a:t>logging and profiling</a:t>
            </a:r>
            <a:r>
              <a:rPr lang="hu-HU" dirty="0"/>
              <a:t>, </a:t>
            </a:r>
            <a:r>
              <a:rPr lang="en-US" dirty="0"/>
              <a:t>interface checking</a:t>
            </a:r>
            <a:r>
              <a:rPr lang="hu-HU" dirty="0"/>
              <a:t>, </a:t>
            </a:r>
            <a:r>
              <a:rPr lang="en-US" dirty="0"/>
              <a:t>registering classes at creation time</a:t>
            </a:r>
            <a:r>
              <a:rPr lang="hu-HU" dirty="0"/>
              <a:t>, </a:t>
            </a:r>
            <a:r>
              <a:rPr lang="en-US" dirty="0"/>
              <a:t>automatically adding new methods</a:t>
            </a:r>
            <a:r>
              <a:rPr lang="hu-HU" dirty="0"/>
              <a:t>, </a:t>
            </a:r>
            <a:r>
              <a:rPr lang="en-US" dirty="0"/>
              <a:t>automatic property creation</a:t>
            </a:r>
            <a:r>
              <a:rPr lang="hu-HU" dirty="0"/>
              <a:t>, </a:t>
            </a:r>
            <a:r>
              <a:rPr lang="en-US" dirty="0"/>
              <a:t>proxies</a:t>
            </a:r>
            <a:r>
              <a:rPr lang="hu-HU" dirty="0"/>
              <a:t> and </a:t>
            </a:r>
            <a:r>
              <a:rPr lang="en-US" dirty="0"/>
              <a:t>automatic resource locking/synchronization</a:t>
            </a:r>
            <a:endParaRPr lang="hu-HU" dirty="0"/>
          </a:p>
          <a:p>
            <a:r>
              <a:rPr lang="en-US" dirty="0"/>
              <a:t>Principially, </a:t>
            </a:r>
            <a:r>
              <a:rPr lang="en-US" dirty="0" err="1"/>
              <a:t>metaclasses</a:t>
            </a:r>
            <a:r>
              <a:rPr lang="en-US" dirty="0"/>
              <a:t> are defined like any other Python class, but they are classes that inherit from "type". </a:t>
            </a:r>
            <a:endParaRPr lang="hu-HU" dirty="0"/>
          </a:p>
          <a:p>
            <a:r>
              <a:rPr lang="en-US" dirty="0"/>
              <a:t>A</a:t>
            </a:r>
            <a:r>
              <a:rPr lang="hu-HU" dirty="0"/>
              <a:t> </a:t>
            </a:r>
            <a:r>
              <a:rPr lang="en-US" dirty="0" err="1"/>
              <a:t>metaclass</a:t>
            </a:r>
            <a:r>
              <a:rPr lang="en-US" dirty="0"/>
              <a:t> is called automatically, when the class statement using a </a:t>
            </a:r>
            <a:r>
              <a:rPr lang="en-US" dirty="0" err="1"/>
              <a:t>metaclass</a:t>
            </a:r>
            <a:r>
              <a:rPr lang="en-US" dirty="0"/>
              <a:t> ends. In other words: If a </a:t>
            </a:r>
            <a:r>
              <a:rPr lang="en-US" dirty="0" err="1"/>
              <a:t>metaclass</a:t>
            </a:r>
            <a:r>
              <a:rPr lang="en-US" dirty="0"/>
              <a:t> keyword is used, the class assigned to it will be called instead of type.</a:t>
            </a:r>
          </a:p>
          <a:p>
            <a:endParaRPr lang="en-US" dirty="0"/>
          </a:p>
          <a:p>
            <a:endParaRPr lang="en-US" dirty="0"/>
          </a:p>
          <a:p>
            <a:pPr marL="0" indent="0">
              <a:buNone/>
            </a:pPr>
            <a:endParaRPr lang="hu-HU" dirty="0"/>
          </a:p>
        </p:txBody>
      </p:sp>
    </p:spTree>
    <p:extLst>
      <p:ext uri="{BB962C8B-B14F-4D97-AF65-F5344CB8AC3E}">
        <p14:creationId xmlns:p14="http://schemas.microsoft.com/office/powerpoint/2010/main" val="260227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Object Oriented Programming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hu-HU" sz="2800" b="1" dirty="0"/>
              <a:t>Inspection</a:t>
            </a:r>
            <a:endParaRPr lang="hu-HU" dirty="0"/>
          </a:p>
          <a:p>
            <a:r>
              <a:rPr lang="en-US" dirty="0"/>
              <a:t>The inspect module provides several useful functions to help get information about live objects such as modules, classes, methods, functions, tracebacks, frame objects, and code objects</a:t>
            </a:r>
            <a:endParaRPr lang="hu-HU" dirty="0"/>
          </a:p>
          <a:p>
            <a:r>
              <a:rPr lang="en-US" dirty="0"/>
              <a:t>There are four main kinds of services provided by this module: type checking, getting source code, inspecting classes and functions, and examining the interpreter stack.</a:t>
            </a:r>
            <a:endParaRPr lang="hu-HU" dirty="0"/>
          </a:p>
          <a:p>
            <a:r>
              <a:rPr lang="en-US" dirty="0"/>
              <a:t>The </a:t>
            </a:r>
            <a:r>
              <a:rPr lang="en-US" dirty="0" err="1"/>
              <a:t>getmembers</a:t>
            </a:r>
            <a:r>
              <a:rPr lang="en-US" dirty="0"/>
              <a:t>() function retrieves the members of an object such as a class or module.</a:t>
            </a:r>
            <a:endParaRPr lang="hu-HU" dirty="0"/>
          </a:p>
          <a:p>
            <a:r>
              <a:rPr lang="en-US" dirty="0" err="1"/>
              <a:t>inspect.ismodule</a:t>
            </a:r>
            <a:r>
              <a:rPr lang="en-US" dirty="0"/>
              <a:t>(object)</a:t>
            </a:r>
            <a:r>
              <a:rPr lang="hu-HU" dirty="0"/>
              <a:t>: </a:t>
            </a:r>
            <a:r>
              <a:rPr lang="en-US" dirty="0"/>
              <a:t>Return True if the object is a module.</a:t>
            </a:r>
            <a:endParaRPr lang="hu-HU" dirty="0"/>
          </a:p>
          <a:p>
            <a:r>
              <a:rPr lang="en-US" dirty="0" err="1"/>
              <a:t>inspect.isclass</a:t>
            </a:r>
            <a:r>
              <a:rPr lang="en-US" dirty="0"/>
              <a:t>(object)</a:t>
            </a:r>
            <a:r>
              <a:rPr lang="hu-HU" dirty="0"/>
              <a:t>: </a:t>
            </a:r>
            <a:r>
              <a:rPr lang="en-US" dirty="0"/>
              <a:t>Return True if the object is a class, whether built-in or created in Python code.</a:t>
            </a:r>
          </a:p>
          <a:p>
            <a:endParaRPr lang="en-US" dirty="0"/>
          </a:p>
          <a:p>
            <a:pPr marL="0" indent="0">
              <a:buNone/>
            </a:pPr>
            <a:endParaRPr lang="hu-HU" dirty="0"/>
          </a:p>
        </p:txBody>
      </p:sp>
    </p:spTree>
    <p:extLst>
      <p:ext uri="{BB962C8B-B14F-4D97-AF65-F5344CB8AC3E}">
        <p14:creationId xmlns:p14="http://schemas.microsoft.com/office/powerpoint/2010/main" val="2975999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Object Oriented Programming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en-US" sz="2800" b="1" dirty="0"/>
              <a:t>Class Factories and </a:t>
            </a:r>
            <a:r>
              <a:rPr lang="hu-HU" sz="2800" b="1" dirty="0"/>
              <a:t>R</a:t>
            </a:r>
            <a:r>
              <a:rPr lang="en-US" sz="2800" b="1" dirty="0"/>
              <a:t>un time attributes</a:t>
            </a:r>
            <a:endParaRPr lang="hu-HU" dirty="0"/>
          </a:p>
          <a:p>
            <a:r>
              <a:rPr lang="hu-HU" dirty="0"/>
              <a:t>C</a:t>
            </a:r>
            <a:r>
              <a:rPr lang="en-US" dirty="0"/>
              <a:t>lass factories are functions that create and return a class. It can create a class at the coding time (using class keyword) and as well as during run time (using the type). </a:t>
            </a:r>
            <a:endParaRPr lang="hu-HU" dirty="0"/>
          </a:p>
          <a:p>
            <a:r>
              <a:rPr lang="en-US" dirty="0"/>
              <a:t>Using type we can create classes dynamically. But doing so will leave the functions in the namespace along with the class.</a:t>
            </a:r>
            <a:endParaRPr lang="hu-HU" dirty="0"/>
          </a:p>
          <a:p>
            <a:r>
              <a:rPr lang="hu-HU" dirty="0"/>
              <a:t>B</a:t>
            </a:r>
            <a:r>
              <a:rPr lang="en-US" dirty="0"/>
              <a:t>y using a class factory, you can minimize the clutter and can reuse the function when in need.</a:t>
            </a:r>
            <a:endParaRPr lang="hu-HU" dirty="0"/>
          </a:p>
          <a:p>
            <a:r>
              <a:rPr lang="en-US" b="1" dirty="0"/>
              <a:t>Runtime Attributes</a:t>
            </a:r>
            <a:r>
              <a:rPr lang="hu-HU" b="1" dirty="0"/>
              <a:t>: </a:t>
            </a:r>
            <a:r>
              <a:rPr lang="en-US" dirty="0"/>
              <a:t>Class Factories are necessary when attributes of the class differ based on the requirement.  Let’s consider the case of a login process. Here, we will consider two scenarios, either traditional login or using an </a:t>
            </a:r>
            <a:r>
              <a:rPr lang="en-US" dirty="0" err="1"/>
              <a:t>OpenId</a:t>
            </a:r>
            <a:r>
              <a:rPr lang="en-US" dirty="0"/>
              <a:t> service. If we look into traditional login, the parameters are username and password, and additionally, it may have two-factor authentication. And, for </a:t>
            </a:r>
            <a:r>
              <a:rPr lang="en-US" dirty="0" err="1"/>
              <a:t>OpenId</a:t>
            </a:r>
            <a:r>
              <a:rPr lang="en-US" dirty="0"/>
              <a:t> service, the parameters are service name and email address. </a:t>
            </a:r>
            <a:endParaRPr lang="en-US" b="1" dirty="0"/>
          </a:p>
          <a:p>
            <a:endParaRPr lang="en-US" dirty="0"/>
          </a:p>
          <a:p>
            <a:endParaRPr lang="en-US" dirty="0"/>
          </a:p>
          <a:p>
            <a:pPr marL="0" indent="0">
              <a:buNone/>
            </a:pPr>
            <a:endParaRPr lang="hu-HU" dirty="0"/>
          </a:p>
        </p:txBody>
      </p:sp>
    </p:spTree>
    <p:extLst>
      <p:ext uri="{BB962C8B-B14F-4D97-AF65-F5344CB8AC3E}">
        <p14:creationId xmlns:p14="http://schemas.microsoft.com/office/powerpoint/2010/main" val="2756413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b="1" dirty="0"/>
              <a:t>Lecture </a:t>
            </a:r>
            <a:r>
              <a:rPr lang="en-US" b="1" dirty="0"/>
              <a:t>Objectives</a:t>
            </a:r>
          </a:p>
        </p:txBody>
      </p:sp>
      <p:sp>
        <p:nvSpPr>
          <p:cNvPr id="3" name="Content Placeholder 2"/>
          <p:cNvSpPr>
            <a:spLocks noGrp="1"/>
          </p:cNvSpPr>
          <p:nvPr>
            <p:ph idx="1"/>
          </p:nvPr>
        </p:nvSpPr>
        <p:spPr>
          <a:xfrm>
            <a:off x="482990" y="1087595"/>
            <a:ext cx="10972800" cy="4911962"/>
          </a:xfrm>
        </p:spPr>
        <p:txBody>
          <a:bodyPr/>
          <a:lstStyle/>
          <a:p>
            <a:r>
              <a:rPr lang="en-US" sz="2400" dirty="0">
                <a:cs typeface="Times New Roman" pitchFamily="18" charset="0"/>
              </a:rPr>
              <a:t>At the end of this </a:t>
            </a:r>
            <a:r>
              <a:rPr lang="hu-HU" dirty="0">
                <a:cs typeface="Times New Roman" pitchFamily="18" charset="0"/>
              </a:rPr>
              <a:t>lab</a:t>
            </a:r>
            <a:r>
              <a:rPr lang="en-US" sz="2400" dirty="0">
                <a:cs typeface="Times New Roman" pitchFamily="18" charset="0"/>
              </a:rPr>
              <a:t>, student will be able to </a:t>
            </a:r>
            <a:r>
              <a:rPr lang="hu-HU" sz="2400" dirty="0">
                <a:cs typeface="Times New Roman" pitchFamily="18" charset="0"/>
              </a:rPr>
              <a:t>understand</a:t>
            </a:r>
          </a:p>
          <a:p>
            <a:pPr marL="457200" lvl="1" indent="0">
              <a:buNone/>
            </a:pPr>
            <a:endParaRPr lang="hu-HU" dirty="0"/>
          </a:p>
          <a:p>
            <a:pPr marL="457200" lvl="1" indent="0">
              <a:buNone/>
            </a:pPr>
            <a:endParaRPr lang="hu-HU" dirty="0"/>
          </a:p>
          <a:p>
            <a:pPr lvl="1"/>
            <a:r>
              <a:rPr lang="hu-HU" dirty="0"/>
              <a:t>Functional Programming</a:t>
            </a:r>
          </a:p>
          <a:p>
            <a:pPr lvl="1"/>
            <a:r>
              <a:rPr lang="hu-HU" dirty="0"/>
              <a:t>Object Oriented Programming</a:t>
            </a:r>
          </a:p>
        </p:txBody>
      </p:sp>
    </p:spTree>
    <p:extLst>
      <p:ext uri="{BB962C8B-B14F-4D97-AF65-F5344CB8AC3E}">
        <p14:creationId xmlns:p14="http://schemas.microsoft.com/office/powerpoint/2010/main" val="2584840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Object Oriented Programming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hu-HU" sz="2800" b="1" dirty="0"/>
              <a:t>Abstract Base Classes (ABC) </a:t>
            </a:r>
            <a:r>
              <a:rPr lang="en-US" dirty="0"/>
              <a:t> </a:t>
            </a:r>
            <a:endParaRPr lang="hu-HU" dirty="0"/>
          </a:p>
          <a:p>
            <a:r>
              <a:rPr lang="en-US" dirty="0"/>
              <a:t>Abstract classes are classes that contain one or more abstract methods. </a:t>
            </a:r>
            <a:endParaRPr lang="hu-HU" dirty="0"/>
          </a:p>
          <a:p>
            <a:r>
              <a:rPr lang="en-US" dirty="0"/>
              <a:t>An abstract method is a method that is declared, but contains no implementation.</a:t>
            </a:r>
            <a:endParaRPr lang="hu-HU" dirty="0"/>
          </a:p>
          <a:p>
            <a:r>
              <a:rPr lang="en-US" dirty="0"/>
              <a:t>Abstract classes cannot be instantiated, and require subclasses to provide implementations for the abstract methods.</a:t>
            </a:r>
            <a:endParaRPr lang="hu-HU" dirty="0"/>
          </a:p>
          <a:p>
            <a:r>
              <a:rPr lang="en-US" dirty="0"/>
              <a:t>Python on its own doesn't provide abstract classes. Yet, Python comes with a module which provides the infrastructure for defining Abstract Base Classes (ABCs). This module is called - for obvious reasons – </a:t>
            </a:r>
            <a:r>
              <a:rPr lang="en-US" b="1" dirty="0" err="1"/>
              <a:t>abc</a:t>
            </a:r>
            <a:r>
              <a:rPr lang="hu-HU" b="1" dirty="0"/>
              <a:t> </a:t>
            </a:r>
            <a:r>
              <a:rPr lang="hu-HU" dirty="0"/>
              <a:t>module</a:t>
            </a:r>
            <a:r>
              <a:rPr lang="en-US" dirty="0"/>
              <a:t>.</a:t>
            </a:r>
            <a:endParaRPr lang="hu-HU" dirty="0"/>
          </a:p>
          <a:p>
            <a:r>
              <a:rPr lang="en-US" dirty="0"/>
              <a:t> </a:t>
            </a:r>
            <a:r>
              <a:rPr lang="hu-HU" dirty="0"/>
              <a:t>The </a:t>
            </a:r>
            <a:r>
              <a:rPr lang="en-US" dirty="0"/>
              <a:t>method is decorated as an abstract method with the decorator "</a:t>
            </a:r>
            <a:r>
              <a:rPr lang="en-US" b="1" dirty="0" err="1"/>
              <a:t>abstractmethod</a:t>
            </a:r>
            <a:r>
              <a:rPr lang="en-US" dirty="0"/>
              <a:t>".</a:t>
            </a:r>
          </a:p>
          <a:p>
            <a:r>
              <a:rPr lang="en-US" dirty="0"/>
              <a:t>Like in other cases of "normal" inheritance, the abstract method can be invoked with super() call mechanism. </a:t>
            </a:r>
            <a:r>
              <a:rPr lang="hu-HU" dirty="0"/>
              <a:t>It </a:t>
            </a:r>
            <a:r>
              <a:rPr lang="en-US" dirty="0" err="1"/>
              <a:t>provid</a:t>
            </a:r>
            <a:r>
              <a:rPr lang="hu-HU" dirty="0"/>
              <a:t>es</a:t>
            </a:r>
            <a:r>
              <a:rPr lang="en-US" dirty="0"/>
              <a:t> functionality in the abstract method, which </a:t>
            </a:r>
            <a:r>
              <a:rPr lang="hu-HU" dirty="0"/>
              <a:t>is </a:t>
            </a:r>
            <a:r>
              <a:rPr lang="en-US" dirty="0"/>
              <a:t>enriched by the subclass implementation.</a:t>
            </a:r>
          </a:p>
          <a:p>
            <a:endParaRPr lang="en-US" dirty="0"/>
          </a:p>
          <a:p>
            <a:endParaRPr lang="en-US" dirty="0"/>
          </a:p>
          <a:p>
            <a:pPr marL="0" indent="0">
              <a:buNone/>
            </a:pPr>
            <a:endParaRPr lang="hu-HU" dirty="0"/>
          </a:p>
        </p:txBody>
      </p:sp>
    </p:spTree>
    <p:extLst>
      <p:ext uri="{BB962C8B-B14F-4D97-AF65-F5344CB8AC3E}">
        <p14:creationId xmlns:p14="http://schemas.microsoft.com/office/powerpoint/2010/main" val="553203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Object Oriented Programming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4927613"/>
          </a:xfrm>
        </p:spPr>
        <p:txBody>
          <a:bodyPr>
            <a:noAutofit/>
          </a:bodyPr>
          <a:lstStyle/>
          <a:p>
            <a:pPr marL="0" indent="0">
              <a:buNone/>
            </a:pPr>
            <a:r>
              <a:rPr lang="hu-HU" sz="2800" b="1" dirty="0"/>
              <a:t>Protocol Classes </a:t>
            </a:r>
            <a:r>
              <a:rPr lang="en-US" dirty="0"/>
              <a:t> </a:t>
            </a:r>
            <a:endParaRPr lang="hu-HU" dirty="0"/>
          </a:p>
          <a:p>
            <a:r>
              <a:rPr lang="en-US" dirty="0"/>
              <a:t>Python 3.8 shipped one of the </a:t>
            </a:r>
            <a:r>
              <a:rPr lang="hu-HU" dirty="0"/>
              <a:t>useful </a:t>
            </a:r>
            <a:r>
              <a:rPr lang="en-US" dirty="0"/>
              <a:t>features : </a:t>
            </a:r>
            <a:r>
              <a:rPr lang="hu-HU" dirty="0"/>
              <a:t>P</a:t>
            </a:r>
            <a:r>
              <a:rPr lang="en-US" dirty="0" err="1"/>
              <a:t>rotocol</a:t>
            </a:r>
            <a:r>
              <a:rPr lang="en-US" dirty="0"/>
              <a:t> classes</a:t>
            </a:r>
            <a:endParaRPr lang="hu-HU" dirty="0"/>
          </a:p>
          <a:p>
            <a:r>
              <a:rPr lang="en-US" dirty="0"/>
              <a:t>Protocol classes allow us to define an interface, called a protocol, and use static type-checking to verify that objects satisfy the interface – without classes having to declare that they satisfy the interface</a:t>
            </a:r>
            <a:endParaRPr lang="hu-HU" dirty="0"/>
          </a:p>
          <a:p>
            <a:r>
              <a:rPr lang="hu-HU" b="1" dirty="0"/>
              <a:t>P</a:t>
            </a:r>
            <a:r>
              <a:rPr lang="en-US" b="1" dirty="0" err="1"/>
              <a:t>rotocol</a:t>
            </a:r>
            <a:r>
              <a:rPr lang="hu-HU" dirty="0"/>
              <a:t>: It </a:t>
            </a:r>
            <a:r>
              <a:rPr lang="en-US" dirty="0"/>
              <a:t>usually entails a set of methods that begin and end with double-underscores that define some behavior like iteration.</a:t>
            </a:r>
            <a:endParaRPr lang="hu-HU" dirty="0"/>
          </a:p>
          <a:p>
            <a:r>
              <a:rPr lang="en-US" dirty="0"/>
              <a:t>Protocol classes make protocols more explicit</a:t>
            </a:r>
            <a:r>
              <a:rPr lang="hu-HU" dirty="0"/>
              <a:t> that </a:t>
            </a:r>
            <a:r>
              <a:rPr lang="en-US" dirty="0"/>
              <a:t>use the protocol class as a type annotation and </a:t>
            </a:r>
            <a:r>
              <a:rPr lang="en-US" dirty="0" err="1"/>
              <a:t>mypy</a:t>
            </a:r>
            <a:r>
              <a:rPr lang="en-US" dirty="0"/>
              <a:t> will check that an object implements the protocol.</a:t>
            </a:r>
            <a:endParaRPr lang="hu-HU" dirty="0"/>
          </a:p>
          <a:p>
            <a:r>
              <a:rPr lang="en-US" dirty="0"/>
              <a:t>Any time you would use an interface in another language, you can now do the same thing with protocol classes in Python.</a:t>
            </a:r>
          </a:p>
          <a:p>
            <a:endParaRPr lang="en-US" dirty="0"/>
          </a:p>
          <a:p>
            <a:endParaRPr lang="en-US" dirty="0"/>
          </a:p>
          <a:p>
            <a:endParaRPr lang="en-US" dirty="0"/>
          </a:p>
          <a:p>
            <a:endParaRPr lang="en-US" dirty="0"/>
          </a:p>
          <a:p>
            <a:endParaRPr lang="en-US" dirty="0"/>
          </a:p>
          <a:p>
            <a:pPr marL="0" indent="0">
              <a:buNone/>
            </a:pPr>
            <a:endParaRPr lang="hu-HU" dirty="0"/>
          </a:p>
        </p:txBody>
      </p:sp>
    </p:spTree>
    <p:extLst>
      <p:ext uri="{BB962C8B-B14F-4D97-AF65-F5344CB8AC3E}">
        <p14:creationId xmlns:p14="http://schemas.microsoft.com/office/powerpoint/2010/main" val="2367359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609600" y="989352"/>
            <a:ext cx="10972800" cy="5136814"/>
          </a:xfrm>
        </p:spPr>
        <p:txBody>
          <a:bodyPr/>
          <a:lstStyle/>
          <a:p>
            <a:pPr marL="0" indent="0">
              <a:buNone/>
            </a:pPr>
            <a:endParaRPr lang="hu-HU" dirty="0"/>
          </a:p>
          <a:p>
            <a:r>
              <a:rPr lang="hu-HU" dirty="0"/>
              <a:t>I have explained about the Functional Programming where Decorators, Context Managers, Generators and Iterators. Applications. zip and map are discussed</a:t>
            </a:r>
          </a:p>
          <a:p>
            <a:endParaRPr lang="hu-HU" dirty="0"/>
          </a:p>
          <a:p>
            <a:r>
              <a:rPr lang="hu-HU" dirty="0"/>
              <a:t>Finally, Object Oriented Programming is explained where Magic methods, operator overloading, Collections, Python object model, Metaclasses, metaclass programming, inspection and other uses, Class Factories and run time attributes, Abstract Base Classes (ABCs) and protocol declaration are discussed</a:t>
            </a:r>
            <a:endParaRPr lang="en-US" dirty="0"/>
          </a:p>
        </p:txBody>
      </p:sp>
    </p:spTree>
    <p:extLst>
      <p:ext uri="{BB962C8B-B14F-4D97-AF65-F5344CB8AC3E}">
        <p14:creationId xmlns:p14="http://schemas.microsoft.com/office/powerpoint/2010/main" val="347361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34634"/>
          </a:xfrm>
        </p:spPr>
        <p:txBody>
          <a:bodyPr/>
          <a:lstStyle/>
          <a:p>
            <a:r>
              <a:rPr lang="hu-HU" b="1" dirty="0"/>
              <a:t>Topics</a:t>
            </a:r>
            <a:endParaRPr lang="en-US" b="1" dirty="0"/>
          </a:p>
        </p:txBody>
      </p:sp>
      <p:sp>
        <p:nvSpPr>
          <p:cNvPr id="3" name="Content Placeholder 2"/>
          <p:cNvSpPr>
            <a:spLocks noGrp="1"/>
          </p:cNvSpPr>
          <p:nvPr>
            <p:ph idx="1"/>
          </p:nvPr>
        </p:nvSpPr>
        <p:spPr>
          <a:xfrm>
            <a:off x="609600" y="899410"/>
            <a:ext cx="10972800" cy="5226755"/>
          </a:xfrm>
        </p:spPr>
        <p:txBody>
          <a:bodyPr/>
          <a:lstStyle/>
          <a:p>
            <a:pPr marL="457200" lvl="1" indent="0">
              <a:buNone/>
            </a:pPr>
            <a:endParaRPr lang="hu-HU" sz="2400" dirty="0"/>
          </a:p>
          <a:p>
            <a:pPr lvl="1"/>
            <a:r>
              <a:rPr lang="hu-HU" sz="2400" b="1" dirty="0"/>
              <a:t>Functional Programming: </a:t>
            </a:r>
            <a:r>
              <a:rPr lang="hu-HU" sz="2400" dirty="0"/>
              <a:t>Introduction,</a:t>
            </a:r>
            <a:r>
              <a:rPr lang="hu-HU" sz="2400" b="1" dirty="0"/>
              <a:t> </a:t>
            </a:r>
            <a:r>
              <a:rPr lang="en-US" sz="2400" dirty="0"/>
              <a:t>Decorators, Context Managers,</a:t>
            </a:r>
            <a:r>
              <a:rPr lang="hu-HU" sz="2400" dirty="0"/>
              <a:t> </a:t>
            </a:r>
            <a:r>
              <a:rPr lang="en-US" sz="2400" dirty="0"/>
              <a:t>Generators and Iterators</a:t>
            </a:r>
            <a:r>
              <a:rPr lang="hu-HU" sz="2400" dirty="0"/>
              <a:t>, Applications. zip and map</a:t>
            </a:r>
          </a:p>
          <a:p>
            <a:pPr marL="457200" lvl="1" indent="0">
              <a:buNone/>
            </a:pPr>
            <a:endParaRPr lang="hu-HU" sz="2400" dirty="0"/>
          </a:p>
          <a:p>
            <a:pPr lvl="1"/>
            <a:r>
              <a:rPr lang="hu-HU" sz="2400" b="1" dirty="0"/>
              <a:t>Object Oriented Programming: </a:t>
            </a:r>
            <a:r>
              <a:rPr lang="en-US" sz="2400" dirty="0"/>
              <a:t>Magic methods, operator overloading, Collections, Python object model, </a:t>
            </a:r>
            <a:r>
              <a:rPr lang="en-US" sz="2400" dirty="0" err="1"/>
              <a:t>Metaclasses</a:t>
            </a:r>
            <a:r>
              <a:rPr lang="en-US" sz="2400" dirty="0"/>
              <a:t>, </a:t>
            </a:r>
            <a:r>
              <a:rPr lang="en-US" sz="2400" dirty="0" err="1"/>
              <a:t>metaclass</a:t>
            </a:r>
            <a:r>
              <a:rPr lang="en-US" sz="2400" dirty="0"/>
              <a:t> programming, inspection and other uses, Class Factories and run time attributes, Abstract Base Classes (ABCs) and protocol declaration</a:t>
            </a:r>
            <a:endParaRPr lang="hu-HU" sz="2400" dirty="0"/>
          </a:p>
          <a:p>
            <a:pPr lvl="1"/>
            <a:endParaRPr lang="hu-HU" sz="2400" dirty="0"/>
          </a:p>
          <a:p>
            <a:pPr marL="457200" lvl="1" indent="0">
              <a:buNone/>
            </a:pPr>
            <a:endParaRPr lang="hu-HU" sz="2400" dirty="0"/>
          </a:p>
          <a:p>
            <a:pPr marL="457200" lvl="1" indent="0">
              <a:buNone/>
            </a:pPr>
            <a:endParaRPr lang="en-US" sz="2400" dirty="0"/>
          </a:p>
          <a:p>
            <a:endParaRPr lang="en-US" sz="2400" dirty="0"/>
          </a:p>
        </p:txBody>
      </p:sp>
    </p:spTree>
    <p:extLst>
      <p:ext uri="{BB962C8B-B14F-4D97-AF65-F5344CB8AC3E}">
        <p14:creationId xmlns:p14="http://schemas.microsoft.com/office/powerpoint/2010/main" val="505079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Functional Programming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en-US" sz="2800" b="1" dirty="0"/>
              <a:t>Introduction</a:t>
            </a:r>
            <a:endParaRPr lang="hu-HU" sz="2800" b="1" dirty="0"/>
          </a:p>
          <a:p>
            <a:r>
              <a:rPr lang="hu-HU" dirty="0"/>
              <a:t>It </a:t>
            </a:r>
            <a:r>
              <a:rPr lang="en-US" dirty="0"/>
              <a:t>decomposes a problem into a set of functions. Ideally, functions only take inputs and produce outputs, and don’t have any internal state that affects the output produced for a given input. </a:t>
            </a:r>
            <a:endParaRPr lang="hu-HU" dirty="0"/>
          </a:p>
          <a:p>
            <a:r>
              <a:rPr lang="en-US" dirty="0"/>
              <a:t>Functional style discourages functions with side effects that modify internal state or make other changes that aren’t visible in the function’s return value.</a:t>
            </a:r>
            <a:endParaRPr lang="hu-HU" dirty="0"/>
          </a:p>
          <a:p>
            <a:r>
              <a:rPr lang="en-US" dirty="0"/>
              <a:t>Functions that have no side effects at all are called purely functional. </a:t>
            </a:r>
            <a:endParaRPr lang="hu-HU" dirty="0"/>
          </a:p>
          <a:p>
            <a:r>
              <a:rPr lang="en-US" dirty="0"/>
              <a:t>Avoiding side effects means not using data structures that get updated as a program runs; every function’s output must only depend on its input.</a:t>
            </a:r>
            <a:endParaRPr lang="hu-HU" dirty="0"/>
          </a:p>
          <a:p>
            <a:pPr marL="0" indent="0">
              <a:buNone/>
            </a:pPr>
            <a:endParaRPr lang="hu-HU" dirty="0"/>
          </a:p>
        </p:txBody>
      </p:sp>
    </p:spTree>
    <p:extLst>
      <p:ext uri="{BB962C8B-B14F-4D97-AF65-F5344CB8AC3E}">
        <p14:creationId xmlns:p14="http://schemas.microsoft.com/office/powerpoint/2010/main" val="1476340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Functional Programming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en-US" sz="2800" b="1" dirty="0"/>
              <a:t>Introduction</a:t>
            </a:r>
            <a:endParaRPr lang="hu-HU" sz="2800" b="1" dirty="0"/>
          </a:p>
          <a:p>
            <a:r>
              <a:rPr lang="en-US" dirty="0"/>
              <a:t>Functional programming wants to avoid state changes as much as possible and works with data flowing between functions.</a:t>
            </a:r>
            <a:endParaRPr lang="hu-HU" dirty="0"/>
          </a:p>
          <a:p>
            <a:pPr marL="0" indent="0">
              <a:buNone/>
            </a:pPr>
            <a:endParaRPr lang="hu-HU" dirty="0"/>
          </a:p>
          <a:p>
            <a:r>
              <a:rPr lang="en-US" dirty="0"/>
              <a:t>There are theoretical and practical advantages to the functional style:</a:t>
            </a:r>
            <a:r>
              <a:rPr lang="hu-HU" dirty="0"/>
              <a:t> </a:t>
            </a:r>
            <a:r>
              <a:rPr lang="en-US" dirty="0"/>
              <a:t>Formal provability</a:t>
            </a:r>
            <a:r>
              <a:rPr lang="hu-HU" dirty="0"/>
              <a:t>, </a:t>
            </a:r>
            <a:r>
              <a:rPr lang="en-US" dirty="0"/>
              <a:t>Modularity</a:t>
            </a:r>
            <a:r>
              <a:rPr lang="hu-HU" dirty="0"/>
              <a:t>, </a:t>
            </a:r>
            <a:r>
              <a:rPr lang="en-US" dirty="0"/>
              <a:t>Composability</a:t>
            </a:r>
            <a:r>
              <a:rPr lang="hu-HU" dirty="0"/>
              <a:t>, </a:t>
            </a:r>
            <a:r>
              <a:rPr lang="en-US" dirty="0"/>
              <a:t>Ease of debugging and testing</a:t>
            </a:r>
            <a:endParaRPr lang="hu-HU" dirty="0"/>
          </a:p>
          <a:p>
            <a:endParaRPr lang="hu-HU" dirty="0"/>
          </a:p>
          <a:p>
            <a:r>
              <a:rPr lang="en-US" dirty="0"/>
              <a:t>Well-known functional languages include the ML family (Standard ML, </a:t>
            </a:r>
            <a:r>
              <a:rPr lang="en-US" dirty="0" err="1"/>
              <a:t>OCaml</a:t>
            </a:r>
            <a:r>
              <a:rPr lang="en-US" dirty="0"/>
              <a:t>, and other variants) and Haskell.</a:t>
            </a:r>
            <a:endParaRPr lang="hu-HU" dirty="0"/>
          </a:p>
        </p:txBody>
      </p:sp>
    </p:spTree>
    <p:extLst>
      <p:ext uri="{BB962C8B-B14F-4D97-AF65-F5344CB8AC3E}">
        <p14:creationId xmlns:p14="http://schemas.microsoft.com/office/powerpoint/2010/main" val="1590751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Functional Programming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en-US" sz="2800" b="1" dirty="0"/>
              <a:t>Decorators</a:t>
            </a:r>
            <a:endParaRPr lang="hu-HU" sz="2800" b="1" dirty="0"/>
          </a:p>
          <a:p>
            <a:r>
              <a:rPr lang="en-US" dirty="0"/>
              <a:t>A decorator is a design pattern in Python that allows a user to add new functionality to an existing object without modifying its structure. </a:t>
            </a:r>
            <a:endParaRPr lang="hu-HU" dirty="0"/>
          </a:p>
          <a:p>
            <a:r>
              <a:rPr lang="en-US" dirty="0"/>
              <a:t>Decorators are usually called before the definition of a function you want to decorate.</a:t>
            </a:r>
            <a:endParaRPr lang="hu-HU" dirty="0"/>
          </a:p>
          <a:p>
            <a:r>
              <a:rPr lang="hu-HU" dirty="0"/>
              <a:t>C</a:t>
            </a:r>
            <a:r>
              <a:rPr lang="en-US" dirty="0" err="1"/>
              <a:t>reate</a:t>
            </a:r>
            <a:r>
              <a:rPr lang="en-US" dirty="0"/>
              <a:t> a simple decorator that will convert a sentence to uppercase. We do this by defining a wrapper inside an enclosed function</a:t>
            </a:r>
            <a:endParaRPr lang="hu-HU" dirty="0"/>
          </a:p>
          <a:p>
            <a:r>
              <a:rPr lang="en-US" dirty="0"/>
              <a:t>Python provides a much easier way for us to apply decorators. We simply use the @ symbol before the function we'd like to decorate</a:t>
            </a:r>
            <a:endParaRPr lang="hu-HU" dirty="0"/>
          </a:p>
          <a:p>
            <a:r>
              <a:rPr lang="en-US" dirty="0"/>
              <a:t>We can use multiple decorators to a single function. </a:t>
            </a:r>
            <a:endParaRPr lang="hu-HU" dirty="0"/>
          </a:p>
        </p:txBody>
      </p:sp>
    </p:spTree>
    <p:extLst>
      <p:ext uri="{BB962C8B-B14F-4D97-AF65-F5344CB8AC3E}">
        <p14:creationId xmlns:p14="http://schemas.microsoft.com/office/powerpoint/2010/main" val="153003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Functional Programming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en-US" sz="2800" b="1" dirty="0"/>
              <a:t>Context Managers</a:t>
            </a:r>
            <a:endParaRPr lang="hu-HU" sz="2800" b="1" dirty="0"/>
          </a:p>
          <a:p>
            <a:r>
              <a:rPr lang="en-US" dirty="0"/>
              <a:t>A context manager usually takes care of setting up some resource, e.g. opening a connection, and automatically handles the clean up when we are done with it.</a:t>
            </a:r>
            <a:endParaRPr lang="hu-HU" dirty="0"/>
          </a:p>
          <a:p>
            <a:r>
              <a:rPr lang="hu-HU" dirty="0"/>
              <a:t>The</a:t>
            </a:r>
            <a:r>
              <a:rPr lang="en-US" dirty="0"/>
              <a:t> most common use case is opening a file</a:t>
            </a:r>
            <a:r>
              <a:rPr lang="hu-HU" dirty="0"/>
              <a:t> i.e. </a:t>
            </a:r>
            <a:r>
              <a:rPr lang="en-US" dirty="0"/>
              <a:t>used the </a:t>
            </a:r>
            <a:r>
              <a:rPr lang="en-US" b="1" dirty="0"/>
              <a:t>with</a:t>
            </a:r>
            <a:r>
              <a:rPr lang="en-US" dirty="0"/>
              <a:t> statement in Python</a:t>
            </a:r>
            <a:endParaRPr lang="hu-HU" dirty="0"/>
          </a:p>
          <a:p>
            <a:r>
              <a:rPr lang="en-US" dirty="0"/>
              <a:t>There are two ways to implement a context manager. </a:t>
            </a:r>
            <a:endParaRPr lang="hu-HU" dirty="0"/>
          </a:p>
          <a:p>
            <a:r>
              <a:rPr lang="en-US" dirty="0"/>
              <a:t>The first one is defining a class with implementations for the __enter__ and __exit__ methods. </a:t>
            </a:r>
            <a:endParaRPr lang="hu-HU" dirty="0"/>
          </a:p>
          <a:p>
            <a:r>
              <a:rPr lang="en-US" dirty="0"/>
              <a:t>The second one is by creating a generator and using the </a:t>
            </a:r>
            <a:r>
              <a:rPr lang="en-US" dirty="0" err="1"/>
              <a:t>contextlib.contextmanager</a:t>
            </a:r>
            <a:r>
              <a:rPr lang="en-US" dirty="0"/>
              <a:t> decorator.</a:t>
            </a:r>
            <a:endParaRPr lang="hu-HU" dirty="0"/>
          </a:p>
          <a:p>
            <a:r>
              <a:rPr lang="hu-HU" dirty="0"/>
              <a:t>It </a:t>
            </a:r>
            <a:r>
              <a:rPr lang="en-US" dirty="0"/>
              <a:t>can help you to decide when something you are planning to implement would be more readable and easier to safely use if it was structured as a context manager</a:t>
            </a:r>
          </a:p>
        </p:txBody>
      </p:sp>
    </p:spTree>
    <p:extLst>
      <p:ext uri="{BB962C8B-B14F-4D97-AF65-F5344CB8AC3E}">
        <p14:creationId xmlns:p14="http://schemas.microsoft.com/office/powerpoint/2010/main" val="1870447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Functional Programming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hu-HU" sz="2800" b="1" dirty="0"/>
              <a:t>Itera</a:t>
            </a:r>
            <a:r>
              <a:rPr lang="en-US" sz="2800" b="1" dirty="0"/>
              <a:t>tors</a:t>
            </a:r>
            <a:endParaRPr lang="hu-HU" sz="2800" b="1" dirty="0"/>
          </a:p>
          <a:p>
            <a:r>
              <a:rPr lang="en-US" dirty="0"/>
              <a:t>An iterator is an object representing a stream of data; this object returns the data one element at a time. </a:t>
            </a:r>
            <a:endParaRPr lang="hu-HU" dirty="0"/>
          </a:p>
          <a:p>
            <a:r>
              <a:rPr lang="en-US" dirty="0"/>
              <a:t>A Python iterator must support a method called __next__() that takes no arguments and always returns the next element of the stream. If there are no more elements in the stream, __next__() must raise the </a:t>
            </a:r>
            <a:r>
              <a:rPr lang="en-US" b="1" dirty="0" err="1"/>
              <a:t>StopIteration</a:t>
            </a:r>
            <a:r>
              <a:rPr lang="en-US" dirty="0"/>
              <a:t> exception. </a:t>
            </a:r>
            <a:endParaRPr lang="hu-HU" dirty="0"/>
          </a:p>
          <a:p>
            <a:r>
              <a:rPr lang="en-US" dirty="0"/>
              <a:t>The built-in </a:t>
            </a:r>
            <a:r>
              <a:rPr lang="en-US" dirty="0" err="1"/>
              <a:t>iter</a:t>
            </a:r>
            <a:r>
              <a:rPr lang="en-US" dirty="0"/>
              <a:t>() function takes an arbitrary object and tries to return an iterator that will return the object’s contents or elements, raising </a:t>
            </a:r>
            <a:r>
              <a:rPr lang="en-US" b="1" dirty="0" err="1"/>
              <a:t>TypeError</a:t>
            </a:r>
            <a:r>
              <a:rPr lang="en-US" dirty="0"/>
              <a:t> if the object doesn’t support iteration. </a:t>
            </a:r>
            <a:endParaRPr lang="hu-HU" dirty="0"/>
          </a:p>
          <a:p>
            <a:r>
              <a:rPr lang="en-US" dirty="0"/>
              <a:t>Several of Python’s built-in data types support iteration, the most common being lists and dictionaries. An object is called </a:t>
            </a:r>
            <a:r>
              <a:rPr lang="en-US" dirty="0" err="1"/>
              <a:t>iterable</a:t>
            </a:r>
            <a:r>
              <a:rPr lang="en-US" dirty="0"/>
              <a:t> if you can get an iterator for it.</a:t>
            </a:r>
            <a:endParaRPr lang="hu-HU" dirty="0"/>
          </a:p>
        </p:txBody>
      </p:sp>
    </p:spTree>
    <p:extLst>
      <p:ext uri="{BB962C8B-B14F-4D97-AF65-F5344CB8AC3E}">
        <p14:creationId xmlns:p14="http://schemas.microsoft.com/office/powerpoint/2010/main" val="3220253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a:t>Functional Programming</a:t>
            </a:r>
            <a:br>
              <a:rPr lang="en-US" dirty="0"/>
            </a:br>
            <a:br>
              <a:rPr lang="en-US" dirty="0"/>
            </a:br>
            <a:br>
              <a:rPr lang="en-US" dirty="0"/>
            </a:br>
            <a:r>
              <a:rPr lang="hu-HU" dirty="0"/>
              <a:t> </a:t>
            </a:r>
            <a:endParaRPr lang="en-US" dirty="0"/>
          </a:p>
        </p:txBody>
      </p:sp>
      <p:sp>
        <p:nvSpPr>
          <p:cNvPr id="5123" name="Content Placeholder 2"/>
          <p:cNvSpPr>
            <a:spLocks noGrp="1"/>
          </p:cNvSpPr>
          <p:nvPr>
            <p:ph idx="1"/>
          </p:nvPr>
        </p:nvSpPr>
        <p:spPr>
          <a:xfrm>
            <a:off x="609600" y="1079292"/>
            <a:ext cx="10972800" cy="5046873"/>
          </a:xfrm>
        </p:spPr>
        <p:txBody>
          <a:bodyPr>
            <a:noAutofit/>
          </a:bodyPr>
          <a:lstStyle/>
          <a:p>
            <a:pPr marL="0" indent="0">
              <a:buNone/>
            </a:pPr>
            <a:r>
              <a:rPr lang="en-US" sz="2800" b="1" dirty="0"/>
              <a:t>Generators</a:t>
            </a:r>
            <a:endParaRPr lang="hu-HU" sz="2800" b="1" dirty="0"/>
          </a:p>
          <a:p>
            <a:pPr marL="0" indent="0">
              <a:buNone/>
            </a:pPr>
            <a:r>
              <a:rPr lang="en-US" dirty="0"/>
              <a:t>Generators are a special class of functions that simplify the task of writing iterators. Regular functions compute a value and return it, but generators return an iterator that returns a stream of values.</a:t>
            </a:r>
            <a:endParaRPr lang="hu-HU" dirty="0"/>
          </a:p>
          <a:p>
            <a:r>
              <a:rPr lang="en-US" dirty="0"/>
              <a:t>Any function containing a </a:t>
            </a:r>
            <a:r>
              <a:rPr lang="en-US" b="1" dirty="0"/>
              <a:t>yield</a:t>
            </a:r>
            <a:r>
              <a:rPr lang="en-US" dirty="0"/>
              <a:t> keyword is a generator function; this is detected by Python’s bytecode compiler which compiles the function specially as a result.</a:t>
            </a:r>
            <a:endParaRPr lang="hu-HU" dirty="0"/>
          </a:p>
          <a:p>
            <a:r>
              <a:rPr lang="en-US" dirty="0"/>
              <a:t>When you call a generator function, it doesn’t return a single value; instead it returns a generator object that supports the iterator protocol</a:t>
            </a:r>
            <a:endParaRPr lang="hu-HU" dirty="0"/>
          </a:p>
          <a:p>
            <a:r>
              <a:rPr lang="en-US" dirty="0"/>
              <a:t>The big difference between yield and a return statement is that on reaching a yield the generator’s state of execution is suspended and local variables are preserved.</a:t>
            </a:r>
            <a:endParaRPr lang="hu-HU" dirty="0"/>
          </a:p>
          <a:p>
            <a:r>
              <a:rPr lang="en-US" dirty="0"/>
              <a:t>On the next call to the generator’s __next__() method, the function will resume executing.</a:t>
            </a:r>
            <a:endParaRPr lang="hu-HU" dirty="0"/>
          </a:p>
        </p:txBody>
      </p:sp>
    </p:spTree>
    <p:extLst>
      <p:ext uri="{BB962C8B-B14F-4D97-AF65-F5344CB8AC3E}">
        <p14:creationId xmlns:p14="http://schemas.microsoft.com/office/powerpoint/2010/main" val="3656361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29960</TotalTime>
  <Words>2523</Words>
  <Application>Microsoft Office PowerPoint</Application>
  <PresentationFormat>Widescreen</PresentationFormat>
  <Paragraphs>157</Paragraphs>
  <Slides>22</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Calibri Light</vt:lpstr>
      <vt:lpstr>Segoe UI</vt:lpstr>
      <vt:lpstr>Office Theme</vt:lpstr>
      <vt:lpstr>1_Office Theme</vt:lpstr>
      <vt:lpstr>Python for Data Science</vt:lpstr>
      <vt:lpstr>Lecture Objectives</vt:lpstr>
      <vt:lpstr>Topics</vt:lpstr>
      <vt:lpstr>Functional Programming    </vt:lpstr>
      <vt:lpstr>Functional Programming    </vt:lpstr>
      <vt:lpstr>Functional Programming    </vt:lpstr>
      <vt:lpstr>Functional Programming    </vt:lpstr>
      <vt:lpstr>Functional Programming    </vt:lpstr>
      <vt:lpstr>Functional Programming    </vt:lpstr>
      <vt:lpstr>Functional Programming    </vt:lpstr>
      <vt:lpstr>Functional Programming    </vt:lpstr>
      <vt:lpstr>Object Oriented Programming    </vt:lpstr>
      <vt:lpstr>Object Oriented Programming    </vt:lpstr>
      <vt:lpstr>Object Oriented Programming    </vt:lpstr>
      <vt:lpstr>Object Oriented Programming    </vt:lpstr>
      <vt:lpstr>Object Oriented Programming    </vt:lpstr>
      <vt:lpstr>Object Oriented Programming    </vt:lpstr>
      <vt:lpstr>Object Oriented Programming    </vt:lpstr>
      <vt:lpstr>Object Oriented Programming    </vt:lpstr>
      <vt:lpstr>Object Oriented Programming    </vt:lpstr>
      <vt:lpstr>Object Oriented Programming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Roopa</dc:creator>
  <cp:lastModifiedBy>Bathla, Yatish (Yatish)</cp:lastModifiedBy>
  <cp:revision>1347</cp:revision>
  <dcterms:created xsi:type="dcterms:W3CDTF">2015-10-21T06:04:19Z</dcterms:created>
  <dcterms:modified xsi:type="dcterms:W3CDTF">2021-11-24T22:13:31Z</dcterms:modified>
</cp:coreProperties>
</file>