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8"/>
  </p:notesMasterIdLst>
  <p:sldIdLst>
    <p:sldId id="256" r:id="rId4"/>
    <p:sldId id="257" r:id="rId5"/>
    <p:sldId id="258" r:id="rId6"/>
    <p:sldId id="259" r:id="rId7"/>
    <p:sldId id="260" r:id="rId8"/>
    <p:sldId id="261" r:id="rId9"/>
    <p:sldId id="262" r:id="rId10"/>
    <p:sldId id="264" r:id="rId11"/>
    <p:sldId id="265" r:id="rId12"/>
    <p:sldId id="267" r:id="rId13"/>
    <p:sldId id="268" r:id="rId14"/>
    <p:sldId id="269" r:id="rId15"/>
    <p:sldId id="270" r:id="rId16"/>
    <p:sldId id="271" r:id="rId17"/>
    <p:sldId id="266" r:id="rId18"/>
    <p:sldId id="272" r:id="rId19"/>
    <p:sldId id="273" r:id="rId20"/>
    <p:sldId id="274" r:id="rId21"/>
    <p:sldId id="275" r:id="rId22"/>
    <p:sldId id="276" r:id="rId23"/>
    <p:sldId id="281" r:id="rId24"/>
    <p:sldId id="278" r:id="rId25"/>
    <p:sldId id="279" r:id="rId26"/>
    <p:sldId id="280" r:id="rId2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nainan" initials="nn" lastIdx="1" clrIdx="0">
    <p:extLst>
      <p:ext uri="{19B8F6BF-5375-455C-9EA6-DF929625EA0E}">
        <p15:presenceInfo xmlns:p15="http://schemas.microsoft.com/office/powerpoint/2012/main" userId="c67dcda581d3fc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2F4666-884F-4906-A620-C0BD2319E69E}" type="datetimeFigureOut">
              <a:rPr lang="en-US" smtClean="0"/>
              <a:pPr/>
              <a:t>12/6/2021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165CDC-F920-460D-A836-7FD7F940BD27}" type="slidenum">
              <a:rPr lang="en-US" smtClean="0"/>
              <a:pPr/>
              <a:t>‹#›</a:t>
            </a:fld>
            <a:endParaRPr lang="en-US"/>
          </a:p>
        </p:txBody>
      </p:sp>
    </p:spTree>
    <p:extLst>
      <p:ext uri="{BB962C8B-B14F-4D97-AF65-F5344CB8AC3E}">
        <p14:creationId xmlns:p14="http://schemas.microsoft.com/office/powerpoint/2010/main" val="2400372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3"/>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a:xfrm>
            <a:off x="4165600" y="6356358"/>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457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a:xfrm>
            <a:off x="4165600" y="6356358"/>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276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6"/>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a:xfrm>
            <a:off x="4165600" y="6356358"/>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3083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268944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3000315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1723084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309757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2272522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3455763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3328870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272978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52400"/>
            <a:ext cx="12192000" cy="6858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87569" y="152400"/>
            <a:ext cx="11816862" cy="639762"/>
          </a:xfrm>
          <a:prstGeom prst="rect">
            <a:avLst/>
          </a:prstGeom>
        </p:spPr>
        <p:txBody>
          <a:bodyPr anchor="ctr"/>
          <a:lstStyle>
            <a:lvl1pPr>
              <a:defRPr sz="36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87569" y="990601"/>
            <a:ext cx="11816862" cy="5135564"/>
          </a:xfrm>
          <a:prstGeom prst="rect">
            <a:avLst/>
          </a:prstGeo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0849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1578209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139466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69F0C1-D6E8-4288-99F4-1610555252E2}"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pPr/>
              <a:t>‹#›</a:t>
            </a:fld>
            <a:endParaRPr lang="en-IN"/>
          </a:p>
        </p:txBody>
      </p:sp>
    </p:spTree>
    <p:extLst>
      <p:ext uri="{BB962C8B-B14F-4D97-AF65-F5344CB8AC3E}">
        <p14:creationId xmlns:p14="http://schemas.microsoft.com/office/powerpoint/2010/main" val="811646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3617631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14773097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2197501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39083327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7133271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314583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26366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8"/>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a:xfrm>
            <a:off x="4165600" y="6356358"/>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5553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2005382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34560841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26073972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6F600A-2000-49E1-8F7C-185632D87703}"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pPr/>
              <a:t>‹#›</a:t>
            </a:fld>
            <a:endParaRPr lang="en-IN"/>
          </a:p>
        </p:txBody>
      </p:sp>
    </p:spTree>
    <p:extLst>
      <p:ext uri="{BB962C8B-B14F-4D97-AF65-F5344CB8AC3E}">
        <p14:creationId xmlns:p14="http://schemas.microsoft.com/office/powerpoint/2010/main" val="221174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0" y="152400"/>
            <a:ext cx="12192000" cy="6858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p:nvPr>
        </p:nvSpPr>
        <p:spPr>
          <a:xfrm>
            <a:off x="187569" y="914400"/>
            <a:ext cx="5806831" cy="5211769"/>
          </a:xfrm>
          <a:prstGeom prst="rect">
            <a:avLst/>
          </a:prstGeo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0"/>
            <a:ext cx="5806831" cy="5211769"/>
          </a:xfrm>
          <a:prstGeom prst="rect">
            <a:avLst/>
          </a:prstGeo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187569" y="152400"/>
            <a:ext cx="11816862" cy="639762"/>
          </a:xfrm>
          <a:prstGeom prst="rect">
            <a:avLst/>
          </a:prstGeom>
        </p:spPr>
        <p:txBody>
          <a:bodyPr anchor="ctr"/>
          <a:lstStyle>
            <a:lvl1pPr>
              <a:defRPr sz="36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6659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1" y="1535113"/>
            <a:ext cx="538903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1" y="2174875"/>
            <a:ext cx="538903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pPr/>
              <a:t>12/6/2021</a:t>
            </a:fld>
            <a:endParaRPr lang="en-US"/>
          </a:p>
        </p:txBody>
      </p:sp>
      <p:sp>
        <p:nvSpPr>
          <p:cNvPr id="8" name="Footer Placeholder 7"/>
          <p:cNvSpPr>
            <a:spLocks noGrp="1"/>
          </p:cNvSpPr>
          <p:nvPr>
            <p:ph type="ftr" sz="quarter" idx="11"/>
          </p:nvPr>
        </p:nvSpPr>
        <p:spPr>
          <a:xfrm>
            <a:off x="4165600" y="6356358"/>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259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pPr/>
              <a:t>12/6/2021</a:t>
            </a:fld>
            <a:endParaRPr lang="en-US"/>
          </a:p>
        </p:txBody>
      </p:sp>
      <p:sp>
        <p:nvSpPr>
          <p:cNvPr id="4" name="Footer Placeholder 3"/>
          <p:cNvSpPr>
            <a:spLocks noGrp="1"/>
          </p:cNvSpPr>
          <p:nvPr>
            <p:ph type="ftr" sz="quarter" idx="11"/>
          </p:nvPr>
        </p:nvSpPr>
        <p:spPr>
          <a:xfrm>
            <a:off x="4165600" y="6356358"/>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492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7589"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11699385" y="6324600"/>
            <a:ext cx="457176" cy="369332"/>
          </a:xfrm>
          <a:prstGeom prst="rect">
            <a:avLst/>
          </a:prstGeom>
        </p:spPr>
        <p:txBody>
          <a:bodyPr wrap="none">
            <a:spAutoFit/>
          </a:bodyPr>
          <a:lstStyle/>
          <a:p>
            <a:fld id="{B6F15528-21DE-4FAA-801E-634DDDAF4B2B}" type="slidenum">
              <a:rPr lang="en-US" sz="1800" smtClean="0">
                <a:solidFill>
                  <a:schemeClr val="bg1"/>
                </a:solidFill>
              </a:rPr>
              <a:pPr/>
              <a:t>‹#›</a:t>
            </a:fld>
            <a:endParaRPr lang="en-US" sz="1800" dirty="0">
              <a:solidFill>
                <a:schemeClr val="bg1"/>
              </a:solidFill>
            </a:endParaRPr>
          </a:p>
        </p:txBody>
      </p:sp>
    </p:spTree>
    <p:extLst>
      <p:ext uri="{BB962C8B-B14F-4D97-AF65-F5344CB8AC3E}">
        <p14:creationId xmlns:p14="http://schemas.microsoft.com/office/powerpoint/2010/main" val="27131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6" y="273058"/>
            <a:ext cx="6815666"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pPr/>
              <a:t>12/6/2021</a:t>
            </a:fld>
            <a:endParaRPr lang="en-US"/>
          </a:p>
        </p:txBody>
      </p:sp>
      <p:sp>
        <p:nvSpPr>
          <p:cNvPr id="6" name="Footer Placeholder 5"/>
          <p:cNvSpPr>
            <a:spLocks noGrp="1"/>
          </p:cNvSpPr>
          <p:nvPr>
            <p:ph type="ftr" sz="quarter" idx="11"/>
          </p:nvPr>
        </p:nvSpPr>
        <p:spPr>
          <a:xfrm>
            <a:off x="4165600" y="6356358"/>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270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pPr/>
              <a:t>12/6/2021</a:t>
            </a:fld>
            <a:endParaRPr lang="en-US"/>
          </a:p>
        </p:txBody>
      </p:sp>
      <p:sp>
        <p:nvSpPr>
          <p:cNvPr id="6" name="Footer Placeholder 5"/>
          <p:cNvSpPr>
            <a:spLocks noGrp="1"/>
          </p:cNvSpPr>
          <p:nvPr>
            <p:ph type="ftr" sz="quarter" idx="11"/>
          </p:nvPr>
        </p:nvSpPr>
        <p:spPr>
          <a:xfrm>
            <a:off x="4165600" y="6356358"/>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620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TextBox 15"/>
          <p:cNvSpPr txBox="1"/>
          <p:nvPr/>
        </p:nvSpPr>
        <p:spPr>
          <a:xfrm>
            <a:off x="8481101" y="6655158"/>
            <a:ext cx="2472152" cy="253916"/>
          </a:xfrm>
          <a:prstGeom prst="rect">
            <a:avLst/>
          </a:prstGeom>
          <a:noFill/>
        </p:spPr>
        <p:txBody>
          <a:bodyPr wrap="none" rtlCol="0">
            <a:spAutoFit/>
          </a:bodyPr>
          <a:lstStyle/>
          <a:p>
            <a:r>
              <a:rPr lang="en-US" sz="1050">
                <a:solidFill>
                  <a:schemeClr val="bg1"/>
                </a:solidFill>
              </a:rPr>
              <a:t>©</a:t>
            </a:r>
            <a:r>
              <a:rPr lang="en-US" sz="1050" baseline="0">
                <a:solidFill>
                  <a:schemeClr val="bg1"/>
                </a:solidFill>
              </a:rPr>
              <a:t> </a:t>
            </a:r>
            <a:r>
              <a:rPr lang="en-US" sz="1050">
                <a:solidFill>
                  <a:schemeClr val="bg1"/>
                </a:solidFill>
              </a:rPr>
              <a:t>Ramaiah </a:t>
            </a:r>
            <a:r>
              <a:rPr lang="en-US" sz="1050" dirty="0">
                <a:solidFill>
                  <a:schemeClr val="bg1"/>
                </a:solidFill>
              </a:rPr>
              <a:t>University of Applied Sciences</a:t>
            </a:r>
          </a:p>
        </p:txBody>
      </p:sp>
      <p:sp>
        <p:nvSpPr>
          <p:cNvPr id="17" name="Rectangle 16"/>
          <p:cNvSpPr/>
          <p:nvPr/>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p:nvSpPr>
        <p:spPr>
          <a:xfrm>
            <a:off x="11699385" y="6324600"/>
            <a:ext cx="457176" cy="369332"/>
          </a:xfrm>
          <a:prstGeom prst="rect">
            <a:avLst/>
          </a:prstGeom>
        </p:spPr>
        <p:txBody>
          <a:bodyPr wrap="none">
            <a:spAutoFit/>
          </a:bodyPr>
          <a:lstStyle/>
          <a:p>
            <a:fld id="{B6F15528-21DE-4FAA-801E-634DDDAF4B2B}" type="slidenum">
              <a:rPr lang="en-US" sz="1800" smtClean="0">
                <a:solidFill>
                  <a:schemeClr val="bg1"/>
                </a:solidFill>
              </a:rPr>
              <a:pPr/>
              <a:t>‹#›</a:t>
            </a:fld>
            <a:endParaRPr lang="en-US" sz="1800" dirty="0">
              <a:solidFill>
                <a:schemeClr val="bg1"/>
              </a:solidFill>
            </a:endParaRPr>
          </a:p>
        </p:txBody>
      </p:sp>
      <p:sp>
        <p:nvSpPr>
          <p:cNvPr id="8" name="TextBox 7"/>
          <p:cNvSpPr txBox="1"/>
          <p:nvPr/>
        </p:nvSpPr>
        <p:spPr>
          <a:xfrm>
            <a:off x="-31698" y="6655158"/>
            <a:ext cx="2177199" cy="253916"/>
          </a:xfrm>
          <a:prstGeom prst="rect">
            <a:avLst/>
          </a:prstGeom>
          <a:noFill/>
        </p:spPr>
        <p:txBody>
          <a:bodyPr wrap="none" rtlCol="0">
            <a:spAutoFit/>
          </a:bodyPr>
          <a:lstStyle/>
          <a:p>
            <a:r>
              <a:rPr lang="en-US" sz="1050" dirty="0">
                <a:solidFill>
                  <a:schemeClr val="bg1"/>
                </a:solidFill>
              </a:rPr>
              <a:t>Faculty of Engineering &amp; Technology</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107" y="6021288"/>
            <a:ext cx="687754" cy="684312"/>
          </a:xfrm>
          <a:prstGeom prst="rect">
            <a:avLst/>
          </a:prstGeom>
        </p:spPr>
      </p:pic>
    </p:spTree>
    <p:extLst>
      <p:ext uri="{BB962C8B-B14F-4D97-AF65-F5344CB8AC3E}">
        <p14:creationId xmlns:p14="http://schemas.microsoft.com/office/powerpoint/2010/main" val="38027079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9F0C1-D6E8-4288-99F4-1610555252E2}" type="datetimeFigureOut">
              <a:rPr lang="en-IN" smtClean="0"/>
              <a:pPr/>
              <a:t>06-12-2021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18763-8695-48C8-B646-CF9DA243EE91}" type="slidenum">
              <a:rPr lang="en-IN" smtClean="0"/>
              <a:pPr/>
              <a:t>‹#›</a:t>
            </a:fld>
            <a:endParaRPr lang="en-IN"/>
          </a:p>
        </p:txBody>
      </p:sp>
    </p:spTree>
    <p:extLst>
      <p:ext uri="{BB962C8B-B14F-4D97-AF65-F5344CB8AC3E}">
        <p14:creationId xmlns:p14="http://schemas.microsoft.com/office/powerpoint/2010/main" val="26609729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F600A-2000-49E1-8F7C-185632D87703}" type="datetimeFigureOut">
              <a:rPr lang="en-IN" smtClean="0"/>
              <a:pPr/>
              <a:t>06-12-2021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BDF3A-BC0B-4BD1-9741-87BA411FA5F2}" type="slidenum">
              <a:rPr lang="en-IN" smtClean="0"/>
              <a:pPr/>
              <a:t>‹#›</a:t>
            </a:fld>
            <a:endParaRPr lang="en-IN"/>
          </a:p>
        </p:txBody>
      </p:sp>
    </p:spTree>
    <p:extLst>
      <p:ext uri="{BB962C8B-B14F-4D97-AF65-F5344CB8AC3E}">
        <p14:creationId xmlns:p14="http://schemas.microsoft.com/office/powerpoint/2010/main" val="3868228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0665"/>
            <a:ext cx="10363200" cy="1382269"/>
          </a:xfrm>
        </p:spPr>
        <p:txBody>
          <a:bodyPr/>
          <a:lstStyle/>
          <a:p>
            <a:r>
              <a:rPr lang="en-IN" dirty="0">
                <a:solidFill>
                  <a:schemeClr val="accent6">
                    <a:lumMod val="75000"/>
                  </a:schemeClr>
                </a:solidFill>
              </a:rPr>
              <a:t>Machine Learning Applications in Cancer Diagnosis</a:t>
            </a:r>
          </a:p>
        </p:txBody>
      </p:sp>
      <p:sp>
        <p:nvSpPr>
          <p:cNvPr id="3" name="Subtitle 2"/>
          <p:cNvSpPr>
            <a:spLocks noGrp="1"/>
          </p:cNvSpPr>
          <p:nvPr>
            <p:ph type="subTitle" idx="1"/>
          </p:nvPr>
        </p:nvSpPr>
        <p:spPr>
          <a:xfrm>
            <a:off x="-109182" y="3886200"/>
            <a:ext cx="12301181" cy="1752600"/>
          </a:xfrm>
        </p:spPr>
        <p:txBody>
          <a:bodyPr/>
          <a:lstStyle/>
          <a:p>
            <a:r>
              <a:rPr lang="en-IN" dirty="0">
                <a:solidFill>
                  <a:schemeClr val="tx1"/>
                </a:solidFill>
              </a:rPr>
              <a:t>Name</a:t>
            </a:r>
            <a:r>
              <a:rPr lang="en-IN" dirty="0" smtClean="0">
                <a:solidFill>
                  <a:schemeClr val="tx1"/>
                </a:solidFill>
              </a:rPr>
              <a:t>: S </a:t>
            </a:r>
            <a:r>
              <a:rPr lang="en-IN" dirty="0" err="1" smtClean="0">
                <a:solidFill>
                  <a:schemeClr val="tx1"/>
                </a:solidFill>
              </a:rPr>
              <a:t>Sadhana</a:t>
            </a:r>
            <a:r>
              <a:rPr lang="en-IN" dirty="0" smtClean="0">
                <a:solidFill>
                  <a:schemeClr val="tx1"/>
                </a:solidFill>
              </a:rPr>
              <a:t> and </a:t>
            </a:r>
            <a:r>
              <a:rPr lang="en-IN" dirty="0" err="1" smtClean="0">
                <a:solidFill>
                  <a:schemeClr val="tx1"/>
                </a:solidFill>
              </a:rPr>
              <a:t>Sahil</a:t>
            </a:r>
            <a:r>
              <a:rPr lang="en-IN" dirty="0" smtClean="0">
                <a:solidFill>
                  <a:schemeClr val="tx1"/>
                </a:solidFill>
              </a:rPr>
              <a:t> </a:t>
            </a:r>
            <a:r>
              <a:rPr lang="en-IN" dirty="0" err="1" smtClean="0">
                <a:solidFill>
                  <a:schemeClr val="tx1"/>
                </a:solidFill>
              </a:rPr>
              <a:t>Salim</a:t>
            </a:r>
            <a:r>
              <a:rPr lang="en-IN" dirty="0" smtClean="0">
                <a:solidFill>
                  <a:schemeClr val="tx1"/>
                </a:solidFill>
              </a:rPr>
              <a:t> </a:t>
            </a:r>
          </a:p>
          <a:p>
            <a:r>
              <a:rPr lang="en-IN" dirty="0" smtClean="0">
                <a:solidFill>
                  <a:schemeClr val="tx1"/>
                </a:solidFill>
              </a:rPr>
              <a:t> </a:t>
            </a:r>
            <a:r>
              <a:rPr lang="en-IN" dirty="0" err="1" smtClean="0">
                <a:solidFill>
                  <a:schemeClr val="tx1"/>
                </a:solidFill>
              </a:rPr>
              <a:t>Reg</a:t>
            </a:r>
            <a:r>
              <a:rPr lang="en-IN" dirty="0" smtClean="0">
                <a:solidFill>
                  <a:schemeClr val="tx1"/>
                </a:solidFill>
              </a:rPr>
              <a:t> No:18ETCS002102 and 18ETCS002104</a:t>
            </a:r>
            <a:endParaRPr lang="en-IN" dirty="0">
              <a:solidFill>
                <a:schemeClr val="tx1"/>
              </a:solidFill>
            </a:endParaRPr>
          </a:p>
        </p:txBody>
      </p:sp>
      <p:sp>
        <p:nvSpPr>
          <p:cNvPr id="4" name="Title 1"/>
          <p:cNvSpPr txBox="1">
            <a:spLocks/>
          </p:cNvSpPr>
          <p:nvPr/>
        </p:nvSpPr>
        <p:spPr>
          <a:xfrm>
            <a:off x="914400" y="739106"/>
            <a:ext cx="10363200" cy="72888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a:t>Department of Computer Science and Engineering</a:t>
            </a:r>
          </a:p>
          <a:p>
            <a:r>
              <a:rPr lang="en-IN" dirty="0"/>
              <a:t>CSC405A: Seminar</a:t>
            </a:r>
          </a:p>
        </p:txBody>
      </p:sp>
    </p:spTree>
    <p:extLst>
      <p:ext uri="{BB962C8B-B14F-4D97-AF65-F5344CB8AC3E}">
        <p14:creationId xmlns:p14="http://schemas.microsoft.com/office/powerpoint/2010/main" val="4128896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B6A862-7BBD-49E1-AA1A-31B0EF6EE99A}"/>
              </a:ext>
            </a:extLst>
          </p:cNvPr>
          <p:cNvSpPr>
            <a:spLocks noGrp="1"/>
          </p:cNvSpPr>
          <p:nvPr>
            <p:ph type="title"/>
          </p:nvPr>
        </p:nvSpPr>
        <p:spPr/>
        <p:txBody>
          <a:bodyPr/>
          <a:lstStyle/>
          <a:p>
            <a:r>
              <a:rPr lang="en-IN" dirty="0">
                <a:solidFill>
                  <a:prstClr val="black"/>
                </a:solidFill>
                <a:latin typeface="Calibri"/>
              </a:rPr>
              <a:t>Machine Learning Techniques</a:t>
            </a:r>
            <a:endParaRPr lang="en-IN" dirty="0"/>
          </a:p>
        </p:txBody>
      </p:sp>
      <p:sp>
        <p:nvSpPr>
          <p:cNvPr id="3" name="Content Placeholder 2">
            <a:extLst>
              <a:ext uri="{FF2B5EF4-FFF2-40B4-BE49-F238E27FC236}">
                <a16:creationId xmlns="" xmlns:a16="http://schemas.microsoft.com/office/drawing/2014/main" id="{874A832F-6FB7-4CFD-BA3A-8E11B3E0CDB3}"/>
              </a:ext>
            </a:extLst>
          </p:cNvPr>
          <p:cNvSpPr>
            <a:spLocks noGrp="1"/>
          </p:cNvSpPr>
          <p:nvPr>
            <p:ph idx="1"/>
          </p:nvPr>
        </p:nvSpPr>
        <p:spPr/>
        <p:txBody>
          <a:bodyPr/>
          <a:lstStyle/>
          <a:p>
            <a:pPr marL="0" indent="0" algn="ctr">
              <a:buNone/>
            </a:pPr>
            <a:r>
              <a:rPr lang="en-IN" dirty="0"/>
              <a:t>Training and Testing Data</a:t>
            </a:r>
          </a:p>
          <a:p>
            <a:r>
              <a:rPr lang="en-US" sz="2400" dirty="0"/>
              <a:t>The training phase extracts the features from the dataset </a:t>
            </a:r>
          </a:p>
          <a:p>
            <a:r>
              <a:rPr lang="en-US" sz="2400" dirty="0"/>
              <a:t>Testing phase is used to determine how the appropriate model behaves for prediction. </a:t>
            </a:r>
          </a:p>
          <a:p>
            <a:r>
              <a:rPr lang="en-US" sz="2400" dirty="0"/>
              <a:t>Cross-validation is used for the avoidance of overﬁtting</a:t>
            </a:r>
          </a:p>
          <a:p>
            <a:endParaRPr lang="en-US" sz="2400" dirty="0"/>
          </a:p>
          <a:p>
            <a:endParaRPr lang="en-US" sz="2400" dirty="0"/>
          </a:p>
          <a:p>
            <a:endParaRPr lang="en-US" dirty="0"/>
          </a:p>
        </p:txBody>
      </p:sp>
      <p:pic>
        <p:nvPicPr>
          <p:cNvPr id="5" name="Picture 4">
            <a:extLst>
              <a:ext uri="{FF2B5EF4-FFF2-40B4-BE49-F238E27FC236}">
                <a16:creationId xmlns="" xmlns:a16="http://schemas.microsoft.com/office/drawing/2014/main" id="{2F897BCF-0A46-4230-A516-9749B86AAF13}"/>
              </a:ext>
            </a:extLst>
          </p:cNvPr>
          <p:cNvPicPr/>
          <p:nvPr/>
        </p:nvPicPr>
        <p:blipFill>
          <a:blip r:embed="rId2">
            <a:extLst>
              <a:ext uri="{28A0092B-C50C-407E-A947-70E740481C1C}">
                <a14:useLocalDpi xmlns:a14="http://schemas.microsoft.com/office/drawing/2010/main" val="0"/>
              </a:ext>
            </a:extLst>
          </a:blip>
          <a:stretch>
            <a:fillRect/>
          </a:stretch>
        </p:blipFill>
        <p:spPr>
          <a:xfrm>
            <a:off x="3261360" y="2971166"/>
            <a:ext cx="5731510" cy="28174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 xmlns:a16="http://schemas.microsoft.com/office/drawing/2014/main" id="{9DCCAA04-CD10-45EF-9B08-24BEF25FC5EE}"/>
              </a:ext>
            </a:extLst>
          </p:cNvPr>
          <p:cNvSpPr txBox="1"/>
          <p:nvPr/>
        </p:nvSpPr>
        <p:spPr>
          <a:xfrm>
            <a:off x="3219450" y="5867399"/>
            <a:ext cx="5762625" cy="371476"/>
          </a:xfrm>
          <a:prstGeom prst="rect">
            <a:avLst/>
          </a:prstGeom>
          <a:noFill/>
        </p:spPr>
        <p:txBody>
          <a:bodyPr wrap="square" rtlCol="0">
            <a:spAutoFit/>
          </a:bodyPr>
          <a:lstStyle/>
          <a:p>
            <a:pPr algn="ctr"/>
            <a:r>
              <a:rPr lang="en-IN" dirty="0"/>
              <a:t>Fig 1.5 K fold cross-validation</a:t>
            </a:r>
          </a:p>
        </p:txBody>
      </p:sp>
    </p:spTree>
    <p:extLst>
      <p:ext uri="{BB962C8B-B14F-4D97-AF65-F5344CB8AC3E}">
        <p14:creationId xmlns:p14="http://schemas.microsoft.com/office/powerpoint/2010/main" val="49289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8A876F-1250-444F-8027-FD19B4083CE3}"/>
              </a:ext>
            </a:extLst>
          </p:cNvPr>
          <p:cNvSpPr>
            <a:spLocks noGrp="1"/>
          </p:cNvSpPr>
          <p:nvPr>
            <p:ph type="title"/>
          </p:nvPr>
        </p:nvSpPr>
        <p:spPr/>
        <p:txBody>
          <a:bodyPr/>
          <a:lstStyle/>
          <a:p>
            <a:r>
              <a:rPr lang="en-IN" dirty="0"/>
              <a:t>Machine Learning Techniques</a:t>
            </a:r>
          </a:p>
        </p:txBody>
      </p:sp>
      <p:sp>
        <p:nvSpPr>
          <p:cNvPr id="3" name="Content Placeholder 2">
            <a:extLst>
              <a:ext uri="{FF2B5EF4-FFF2-40B4-BE49-F238E27FC236}">
                <a16:creationId xmlns="" xmlns:a16="http://schemas.microsoft.com/office/drawing/2014/main" id="{B0063BB9-B274-4E75-B147-C02335773A90}"/>
              </a:ext>
            </a:extLst>
          </p:cNvPr>
          <p:cNvSpPr>
            <a:spLocks noGrp="1"/>
          </p:cNvSpPr>
          <p:nvPr>
            <p:ph idx="1"/>
          </p:nvPr>
        </p:nvSpPr>
        <p:spPr/>
        <p:txBody>
          <a:bodyPr/>
          <a:lstStyle/>
          <a:p>
            <a:pPr marL="0" indent="0" algn="ctr">
              <a:buNone/>
            </a:pPr>
            <a:r>
              <a:rPr lang="en-IN" dirty="0"/>
              <a:t>Classification</a:t>
            </a:r>
          </a:p>
          <a:p>
            <a:pPr marL="0" indent="0" algn="ctr">
              <a:buNone/>
            </a:pPr>
            <a:endParaRPr lang="en-IN" dirty="0"/>
          </a:p>
        </p:txBody>
      </p:sp>
      <p:pic>
        <p:nvPicPr>
          <p:cNvPr id="7" name="Picture 6">
            <a:extLst>
              <a:ext uri="{FF2B5EF4-FFF2-40B4-BE49-F238E27FC236}">
                <a16:creationId xmlns="" xmlns:a16="http://schemas.microsoft.com/office/drawing/2014/main" id="{5A6AECDA-19B0-4202-A115-91A9AD1AC496}"/>
              </a:ext>
            </a:extLst>
          </p:cNvPr>
          <p:cNvPicPr>
            <a:picLocks noChangeAspect="1"/>
          </p:cNvPicPr>
          <p:nvPr/>
        </p:nvPicPr>
        <p:blipFill>
          <a:blip r:embed="rId2"/>
          <a:stretch>
            <a:fillRect/>
          </a:stretch>
        </p:blipFill>
        <p:spPr>
          <a:xfrm>
            <a:off x="2319338" y="2024185"/>
            <a:ext cx="7553324" cy="3068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 xmlns:a16="http://schemas.microsoft.com/office/drawing/2014/main" id="{0A9E6A7F-FB8C-4E8A-B170-ED882A7DCF6E}"/>
              </a:ext>
            </a:extLst>
          </p:cNvPr>
          <p:cNvSpPr txBox="1"/>
          <p:nvPr/>
        </p:nvSpPr>
        <p:spPr>
          <a:xfrm>
            <a:off x="2319338" y="5291020"/>
            <a:ext cx="7553324" cy="369332"/>
          </a:xfrm>
          <a:prstGeom prst="rect">
            <a:avLst/>
          </a:prstGeom>
          <a:noFill/>
        </p:spPr>
        <p:txBody>
          <a:bodyPr wrap="square" rtlCol="0">
            <a:spAutoFit/>
          </a:bodyPr>
          <a:lstStyle/>
          <a:p>
            <a:pPr algn="ctr"/>
            <a:r>
              <a:rPr lang="en-IN" dirty="0"/>
              <a:t>Fig.1.6 Supervised vs Unsupervised Learning</a:t>
            </a:r>
          </a:p>
        </p:txBody>
      </p:sp>
    </p:spTree>
    <p:extLst>
      <p:ext uri="{BB962C8B-B14F-4D97-AF65-F5344CB8AC3E}">
        <p14:creationId xmlns:p14="http://schemas.microsoft.com/office/powerpoint/2010/main" val="203787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869A5D-4F92-446C-9E90-DBD1566B68BB}"/>
              </a:ext>
            </a:extLst>
          </p:cNvPr>
          <p:cNvSpPr>
            <a:spLocks noGrp="1"/>
          </p:cNvSpPr>
          <p:nvPr>
            <p:ph type="title"/>
          </p:nvPr>
        </p:nvSpPr>
        <p:spPr/>
        <p:txBody>
          <a:bodyPr/>
          <a:lstStyle/>
          <a:p>
            <a:r>
              <a:rPr lang="en-IN" dirty="0"/>
              <a:t>Machine Learning Models</a:t>
            </a:r>
          </a:p>
        </p:txBody>
      </p:sp>
      <p:sp>
        <p:nvSpPr>
          <p:cNvPr id="3" name="Content Placeholder 2">
            <a:extLst>
              <a:ext uri="{FF2B5EF4-FFF2-40B4-BE49-F238E27FC236}">
                <a16:creationId xmlns="" xmlns:a16="http://schemas.microsoft.com/office/drawing/2014/main" id="{37724401-29BF-4302-A954-C9A66AFB441D}"/>
              </a:ext>
            </a:extLst>
          </p:cNvPr>
          <p:cNvSpPr>
            <a:spLocks noGrp="1"/>
          </p:cNvSpPr>
          <p:nvPr>
            <p:ph idx="1"/>
          </p:nvPr>
        </p:nvSpPr>
        <p:spPr>
          <a:xfrm>
            <a:off x="319539" y="1739107"/>
            <a:ext cx="5776461" cy="3648075"/>
          </a:xfrm>
        </p:spPr>
        <p:txBody>
          <a:bodyPr/>
          <a:lstStyle/>
          <a:p>
            <a:pPr marL="514350" indent="-514350">
              <a:buFont typeface="+mj-lt"/>
              <a:buAutoNum type="arabicPeriod"/>
            </a:pPr>
            <a:r>
              <a:rPr lang="en-IN" sz="2400" dirty="0"/>
              <a:t>Support Vector Algorithm:</a:t>
            </a:r>
          </a:p>
          <a:p>
            <a:r>
              <a:rPr lang="en-IN" sz="2400" dirty="0"/>
              <a:t>Objective :</a:t>
            </a:r>
            <a:r>
              <a:rPr lang="en-US" sz="2400" dirty="0"/>
              <a:t>To find a hyperplane in an N-dimensional space that distinctly classifies the data points.</a:t>
            </a:r>
          </a:p>
          <a:p>
            <a:r>
              <a:rPr lang="en-US" sz="2400" dirty="0"/>
              <a:t>The dataset categories cannot be divided using hyperplane, so feature space has to be enlarged using Gaussian radial basis function (RBF) or even higher order poly-</a:t>
            </a:r>
            <a:r>
              <a:rPr lang="en-US" sz="2400" dirty="0" err="1"/>
              <a:t>nomial</a:t>
            </a:r>
            <a:r>
              <a:rPr lang="en-US" sz="2400" dirty="0"/>
              <a:t> function. </a:t>
            </a:r>
            <a:endParaRPr lang="en-IN" sz="2400" dirty="0"/>
          </a:p>
        </p:txBody>
      </p:sp>
      <p:pic>
        <p:nvPicPr>
          <p:cNvPr id="7" name="Picture 6">
            <a:extLst>
              <a:ext uri="{FF2B5EF4-FFF2-40B4-BE49-F238E27FC236}">
                <a16:creationId xmlns="" xmlns:a16="http://schemas.microsoft.com/office/drawing/2014/main" id="{6BAB1BF6-6EDF-4E8D-85BB-6FA17C6AF8BC}"/>
              </a:ext>
            </a:extLst>
          </p:cNvPr>
          <p:cNvPicPr>
            <a:picLocks noChangeAspect="1"/>
          </p:cNvPicPr>
          <p:nvPr/>
        </p:nvPicPr>
        <p:blipFill>
          <a:blip r:embed="rId2"/>
          <a:stretch>
            <a:fillRect/>
          </a:stretch>
        </p:blipFill>
        <p:spPr>
          <a:xfrm>
            <a:off x="6227970" y="1099342"/>
            <a:ext cx="5776461" cy="4659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 xmlns:a16="http://schemas.microsoft.com/office/drawing/2014/main" id="{E37FE6B2-615D-414A-9151-E84DFF7E3060}"/>
              </a:ext>
            </a:extLst>
          </p:cNvPr>
          <p:cNvSpPr txBox="1"/>
          <p:nvPr/>
        </p:nvSpPr>
        <p:spPr>
          <a:xfrm>
            <a:off x="6227970" y="5953125"/>
            <a:ext cx="5776461" cy="369332"/>
          </a:xfrm>
          <a:prstGeom prst="rect">
            <a:avLst/>
          </a:prstGeom>
          <a:noFill/>
        </p:spPr>
        <p:txBody>
          <a:bodyPr wrap="square" rtlCol="0">
            <a:spAutoFit/>
          </a:bodyPr>
          <a:lstStyle/>
          <a:p>
            <a:pPr algn="ctr"/>
            <a:r>
              <a:rPr lang="en-IN" dirty="0"/>
              <a:t>Fig.1.7 Hyperplane</a:t>
            </a:r>
          </a:p>
        </p:txBody>
      </p:sp>
    </p:spTree>
    <p:extLst>
      <p:ext uri="{BB962C8B-B14F-4D97-AF65-F5344CB8AC3E}">
        <p14:creationId xmlns:p14="http://schemas.microsoft.com/office/powerpoint/2010/main" val="2866163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93C95B-DE3B-43A6-9F8C-5AD4559BB94F}"/>
              </a:ext>
            </a:extLst>
          </p:cNvPr>
          <p:cNvSpPr>
            <a:spLocks noGrp="1"/>
          </p:cNvSpPr>
          <p:nvPr>
            <p:ph type="title"/>
          </p:nvPr>
        </p:nvSpPr>
        <p:spPr/>
        <p:txBody>
          <a:bodyPr/>
          <a:lstStyle/>
          <a:p>
            <a:r>
              <a:rPr lang="en-IN" dirty="0"/>
              <a:t>Machine Learning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18CC6148-DBDF-4D73-A3A9-738D1105A821}"/>
                  </a:ext>
                </a:extLst>
              </p:cNvPr>
              <p:cNvSpPr>
                <a:spLocks noGrp="1"/>
              </p:cNvSpPr>
              <p:nvPr>
                <p:ph idx="1"/>
              </p:nvPr>
            </p:nvSpPr>
            <p:spPr/>
            <p:txBody>
              <a:bodyPr/>
              <a:lstStyle/>
              <a:p>
                <a:r>
                  <a:rPr lang="en-US" sz="2400" dirty="0"/>
                  <a:t>The kernel is a way of computing the dot product of two vectors x and y in some (very high dimensional) feature space. RBF kernel is a function whose value depends on the distance from the origin or from some point. </a:t>
                </a:r>
              </a:p>
              <a:p>
                <a:r>
                  <a:rPr lang="en-US" sz="2400" dirty="0"/>
                  <a:t>The hyperplane that is used in p-dimensions is as follows:</a:t>
                </a:r>
              </a:p>
              <a:p>
                <a:pPr marL="0" indent="0" algn="ctr">
                  <a:buNone/>
                </a:pPr>
                <a14:m>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i="1" smtClean="0">
                            <a:latin typeface="Cambria Math" panose="02040503050406030204" pitchFamily="18" charset="0"/>
                            <a:ea typeface="Cambria Math" panose="02040503050406030204" pitchFamily="18" charset="0"/>
                          </a:rPr>
                          <m:t>𝛽</m:t>
                        </m:r>
                      </m:e>
                      <m:sub>
                        <m:r>
                          <a:rPr lang="en-IN" sz="2400" b="0" i="1" smtClean="0">
                            <a:latin typeface="Cambria Math" panose="02040503050406030204" pitchFamily="18" charset="0"/>
                            <a:ea typeface="Cambria Math" panose="02040503050406030204" pitchFamily="18" charset="0"/>
                          </a:rPr>
                          <m:t>0</m:t>
                        </m:r>
                      </m:sub>
                    </m:sSub>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𝛽</m:t>
                        </m:r>
                      </m:e>
                      <m:sub>
                        <m:r>
                          <a:rPr lang="en-IN" sz="2400" b="0" i="1" smtClean="0">
                            <a:latin typeface="Cambria Math" panose="02040503050406030204" pitchFamily="18" charset="0"/>
                            <a:ea typeface="Cambria Math" panose="02040503050406030204" pitchFamily="18" charset="0"/>
                          </a:rPr>
                          <m:t>1</m:t>
                        </m:r>
                      </m:sub>
                    </m:sSub>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𝑋</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𝛽</m:t>
                        </m:r>
                      </m:e>
                      <m:sub>
                        <m:r>
                          <a:rPr lang="en-IN" sz="2400" b="0" i="1" smtClean="0">
                            <a:latin typeface="Cambria Math" panose="02040503050406030204" pitchFamily="18" charset="0"/>
                            <a:ea typeface="Cambria Math" panose="02040503050406030204" pitchFamily="18" charset="0"/>
                          </a:rPr>
                          <m:t>2</m:t>
                        </m:r>
                      </m:sub>
                    </m:sSub>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𝑋</m:t>
                        </m:r>
                      </m:e>
                      <m:sub>
                        <m:r>
                          <a:rPr lang="en-IN" sz="2400" b="0" i="1" smtClean="0">
                            <a:latin typeface="Cambria Math" panose="02040503050406030204" pitchFamily="18" charset="0"/>
                            <a:ea typeface="Cambria Math" panose="02040503050406030204" pitchFamily="18" charset="0"/>
                          </a:rPr>
                          <m:t>2</m:t>
                        </m:r>
                      </m:sub>
                    </m:sSub>
                  </m:oMath>
                </a14:m>
                <a:r>
                  <a:rPr lang="en-IN" sz="2400" dirty="0"/>
                  <a:t>+…..+</a:t>
                </a:r>
                <a:r>
                  <a:rPr lang="en-IN" sz="2400" dirty="0">
                    <a:solidFill>
                      <a:prstClr val="black"/>
                    </a:solidFill>
                    <a:ea typeface="Cambria Math" panose="02040503050406030204" pitchFamily="18" charset="0"/>
                  </a:rPr>
                  <a:t> </a:t>
                </a:r>
                <a14:m>
                  <m:oMath xmlns:m="http://schemas.openxmlformats.org/officeDocument/2006/math">
                    <m:sSub>
                      <m:sSubPr>
                        <m:ctrlPr>
                          <a:rPr lang="en-IN" sz="2400" i="1">
                            <a:solidFill>
                              <a:prstClr val="black"/>
                            </a:solidFill>
                            <a:latin typeface="Cambria Math" panose="02040503050406030204" pitchFamily="18" charset="0"/>
                            <a:ea typeface="Cambria Math" panose="02040503050406030204" pitchFamily="18" charset="0"/>
                          </a:rPr>
                        </m:ctrlPr>
                      </m:sSubPr>
                      <m:e>
                        <m:r>
                          <a:rPr lang="en-IN" sz="2400" i="1">
                            <a:solidFill>
                              <a:prstClr val="black"/>
                            </a:solidFill>
                            <a:latin typeface="Cambria Math" panose="02040503050406030204" pitchFamily="18" charset="0"/>
                            <a:ea typeface="Cambria Math" panose="02040503050406030204" pitchFamily="18" charset="0"/>
                          </a:rPr>
                          <m:t>𝛽</m:t>
                        </m:r>
                      </m:e>
                      <m:sub>
                        <m:r>
                          <a:rPr lang="en-IN" sz="2400" b="0" i="1" smtClean="0">
                            <a:solidFill>
                              <a:prstClr val="black"/>
                            </a:solidFill>
                            <a:latin typeface="Cambria Math" panose="02040503050406030204" pitchFamily="18" charset="0"/>
                            <a:ea typeface="Cambria Math" panose="02040503050406030204" pitchFamily="18" charset="0"/>
                          </a:rPr>
                          <m:t>𝑝</m:t>
                        </m:r>
                      </m:sub>
                    </m:sSub>
                    <m:sSub>
                      <m:sSubPr>
                        <m:ctrlPr>
                          <a:rPr lang="en-IN" sz="2400" i="1" smtClean="0">
                            <a:solidFill>
                              <a:prstClr val="black"/>
                            </a:solidFill>
                            <a:latin typeface="Cambria Math" panose="02040503050406030204" pitchFamily="18" charset="0"/>
                            <a:ea typeface="Cambria Math" panose="02040503050406030204" pitchFamily="18" charset="0"/>
                          </a:rPr>
                        </m:ctrlPr>
                      </m:sSubPr>
                      <m:e>
                        <m:r>
                          <a:rPr lang="en-IN" sz="2400" i="1">
                            <a:solidFill>
                              <a:prstClr val="black"/>
                            </a:solidFill>
                            <a:latin typeface="Cambria Math" panose="02040503050406030204" pitchFamily="18" charset="0"/>
                            <a:ea typeface="Cambria Math" panose="02040503050406030204" pitchFamily="18" charset="0"/>
                          </a:rPr>
                          <m:t>𝑋</m:t>
                        </m:r>
                      </m:e>
                      <m:sub>
                        <m:r>
                          <a:rPr lang="en-IN" sz="2400" b="0" i="1" smtClean="0">
                            <a:solidFill>
                              <a:prstClr val="black"/>
                            </a:solidFill>
                            <a:latin typeface="Cambria Math" panose="02040503050406030204" pitchFamily="18" charset="0"/>
                            <a:ea typeface="Cambria Math" panose="02040503050406030204" pitchFamily="18" charset="0"/>
                          </a:rPr>
                          <m:t>𝑝</m:t>
                        </m:r>
                      </m:sub>
                    </m:sSub>
                    <m:r>
                      <a:rPr lang="en-IN" sz="2400" b="0" i="0" smtClean="0">
                        <a:solidFill>
                          <a:prstClr val="black"/>
                        </a:solidFill>
                        <a:latin typeface="Cambria Math" panose="02040503050406030204" pitchFamily="18" charset="0"/>
                        <a:ea typeface="Cambria Math" panose="02040503050406030204" pitchFamily="18" charset="0"/>
                      </a:rPr>
                      <m:t>=0</m:t>
                    </m:r>
                  </m:oMath>
                </a14:m>
                <a:endParaRPr lang="en-IN" sz="2400" b="0" dirty="0">
                  <a:solidFill>
                    <a:prstClr val="black"/>
                  </a:solidFill>
                  <a:ea typeface="Cambria Math" panose="02040503050406030204" pitchFamily="18" charset="0"/>
                </a:endParaRPr>
              </a:p>
              <a:p>
                <a:pPr marL="0" indent="0" algn="ctr">
                  <a:buNone/>
                </a:pPr>
                <a:r>
                  <a:rPr lang="en-US" sz="2400" dirty="0"/>
                  <a:t>where </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𝑋</m:t>
                        </m:r>
                      </m:e>
                      <m:sub>
                        <m:r>
                          <a:rPr lang="en-IN" sz="2400" b="0" i="1" dirty="0" smtClean="0">
                            <a:latin typeface="Cambria Math" panose="02040503050406030204" pitchFamily="18" charset="0"/>
                          </a:rPr>
                          <m:t>1,</m:t>
                        </m:r>
                      </m:sub>
                    </m:sSub>
                    <m:sSub>
                      <m:sSubPr>
                        <m:ctrlPr>
                          <a:rPr lang="en-US" sz="2400" i="1" dirty="0" smtClean="0">
                            <a:latin typeface="Cambria Math" panose="02040503050406030204" pitchFamily="18" charset="0"/>
                          </a:rPr>
                        </m:ctrlPr>
                      </m:sSubPr>
                      <m:e>
                        <m:r>
                          <a:rPr lang="en-IN" sz="2400" b="0" i="1" dirty="0" smtClean="0">
                            <a:latin typeface="Cambria Math" panose="02040503050406030204" pitchFamily="18" charset="0"/>
                          </a:rPr>
                          <m:t>𝑋</m:t>
                        </m:r>
                      </m:e>
                      <m:sub>
                        <m:r>
                          <a:rPr lang="en-IN" sz="2400" b="0" i="1" dirty="0" smtClean="0">
                            <a:latin typeface="Cambria Math" panose="02040503050406030204" pitchFamily="18" charset="0"/>
                          </a:rPr>
                          <m:t>2</m:t>
                        </m:r>
                      </m:sub>
                    </m:sSub>
                    <m:r>
                      <a:rPr lang="en-IN" sz="2400" b="0" i="1" dirty="0" smtClean="0">
                        <a:latin typeface="Cambria Math" panose="02040503050406030204" pitchFamily="18" charset="0"/>
                      </a:rPr>
                      <m:t>,</m:t>
                    </m:r>
                    <m:r>
                      <a:rPr lang="en-US" sz="2400" i="1" dirty="0" smtClean="0">
                        <a:latin typeface="Cambria Math" panose="02040503050406030204" pitchFamily="18" charset="0"/>
                      </a:rPr>
                      <m:t>…, </m:t>
                    </m:r>
                  </m:oMath>
                </a14:m>
                <a:r>
                  <a:rPr lang="en-US" sz="2400" dirty="0"/>
                  <a:t>and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𝑝</m:t>
                        </m:r>
                      </m:sub>
                    </m:sSub>
                  </m:oMath>
                </a14:m>
                <a:r>
                  <a:rPr lang="en-US" sz="2400" dirty="0"/>
                  <a:t> are the data points in the sample space of p-dimension and </a:t>
                </a:r>
                <a14:m>
                  <m:oMath xmlns:m="http://schemas.openxmlformats.org/officeDocument/2006/math">
                    <m:sSub>
                      <m:sSubPr>
                        <m:ctrlPr>
                          <a:rPr lang="en-US" sz="2400" i="1" dirty="0" smtClean="0">
                            <a:latin typeface="Cambria Math" panose="02040503050406030204" pitchFamily="18" charset="0"/>
                          </a:rPr>
                        </m:ctrlPr>
                      </m:sSubPr>
                      <m:e>
                        <m:r>
                          <a:rPr lang="en-US" sz="2400" i="1" dirty="0">
                            <a:solidFill>
                              <a:prstClr val="black"/>
                            </a:solidFill>
                            <a:latin typeface="Cambria Math" panose="02040503050406030204" pitchFamily="18" charset="0"/>
                          </a:rPr>
                          <m:t>𝛽</m:t>
                        </m:r>
                      </m:e>
                      <m:sub>
                        <m:r>
                          <a:rPr lang="en-IN" sz="2400" b="0" i="1" dirty="0" smtClean="0">
                            <a:latin typeface="Cambria Math" panose="02040503050406030204" pitchFamily="18" charset="0"/>
                          </a:rPr>
                          <m:t>0</m:t>
                        </m:r>
                      </m:sub>
                    </m:sSub>
                    <m:r>
                      <a:rPr lang="en-US" sz="240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solidFill>
                              <a:prstClr val="black"/>
                            </a:solidFill>
                            <a:latin typeface="Cambria Math" panose="02040503050406030204" pitchFamily="18" charset="0"/>
                          </a:rPr>
                          <m:t>𝛽</m:t>
                        </m:r>
                      </m:e>
                      <m:sub>
                        <m:r>
                          <a:rPr lang="en-IN" sz="2400" b="0" i="1" dirty="0" smtClean="0">
                            <a:solidFill>
                              <a:prstClr val="black"/>
                            </a:solidFill>
                            <a:latin typeface="Cambria Math" panose="02040503050406030204" pitchFamily="18" charset="0"/>
                          </a:rPr>
                          <m:t>1</m:t>
                        </m:r>
                      </m:sub>
                    </m:sSub>
                    <m:r>
                      <a:rPr lang="en-US" sz="240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solidFill>
                              <a:prstClr val="black"/>
                            </a:solidFill>
                            <a:latin typeface="Cambria Math" panose="02040503050406030204" pitchFamily="18" charset="0"/>
                          </a:rPr>
                          <m:t>𝛽</m:t>
                        </m:r>
                      </m:e>
                      <m:sub>
                        <m:r>
                          <a:rPr lang="en-IN" sz="2400" b="0" i="1" dirty="0" smtClean="0">
                            <a:solidFill>
                              <a:prstClr val="black"/>
                            </a:solidFill>
                            <a:latin typeface="Cambria Math" panose="02040503050406030204" pitchFamily="18" charset="0"/>
                          </a:rPr>
                          <m:t>2</m:t>
                        </m:r>
                      </m:sub>
                    </m:sSub>
                    <m:r>
                      <a:rPr lang="en-US" sz="2400" i="1" dirty="0" smtClean="0">
                        <a:latin typeface="Cambria Math" panose="02040503050406030204" pitchFamily="18" charset="0"/>
                      </a:rPr>
                      <m:t>,…, </m:t>
                    </m:r>
                    <m:r>
                      <a:rPr lang="en-US" sz="2400" i="1" dirty="0" smtClean="0">
                        <a:latin typeface="Cambria Math" panose="02040503050406030204" pitchFamily="18" charset="0"/>
                      </a:rPr>
                      <m:t>𝑎𝑛𝑑</m:t>
                    </m:r>
                    <m:sSub>
                      <m:sSubPr>
                        <m:ctrlPr>
                          <a:rPr lang="en-US" sz="2400" i="1" dirty="0">
                            <a:latin typeface="Cambria Math" panose="02040503050406030204" pitchFamily="18" charset="0"/>
                          </a:rPr>
                        </m:ctrlPr>
                      </m:sSubPr>
                      <m:e>
                        <m:r>
                          <a:rPr lang="en-US" sz="2400" i="1" dirty="0">
                            <a:solidFill>
                              <a:prstClr val="black"/>
                            </a:solidFill>
                            <a:latin typeface="Cambria Math" panose="02040503050406030204" pitchFamily="18" charset="0"/>
                          </a:rPr>
                          <m:t>𝛽</m:t>
                        </m:r>
                      </m:e>
                      <m:sub>
                        <m:r>
                          <a:rPr lang="en-IN" sz="2400" b="0" i="1" dirty="0" smtClean="0">
                            <a:solidFill>
                              <a:prstClr val="black"/>
                            </a:solidFill>
                            <a:latin typeface="Cambria Math" panose="02040503050406030204" pitchFamily="18" charset="0"/>
                          </a:rPr>
                          <m:t>𝑝</m:t>
                        </m:r>
                      </m:sub>
                    </m:sSub>
                  </m:oMath>
                </a14:m>
                <a:r>
                  <a:rPr lang="en-US" sz="2400" dirty="0"/>
                  <a:t>are the hypothetical values</a:t>
                </a:r>
                <a:endParaRPr lang="en-IN" sz="2400" dirty="0"/>
              </a:p>
            </p:txBody>
          </p:sp>
        </mc:Choice>
        <mc:Fallback xmlns="">
          <p:sp>
            <p:nvSpPr>
              <p:cNvPr id="3" name="Content Placeholder 2">
                <a:extLst>
                  <a:ext uri="{FF2B5EF4-FFF2-40B4-BE49-F238E27FC236}">
                    <a16:creationId xmlns:a16="http://schemas.microsoft.com/office/drawing/2014/main" id="{18CC6148-DBDF-4D73-A3A9-738D1105A821}"/>
                  </a:ext>
                </a:extLst>
              </p:cNvPr>
              <p:cNvSpPr>
                <a:spLocks noGrp="1" noRot="1" noChangeAspect="1" noMove="1" noResize="1" noEditPoints="1" noAdjustHandles="1" noChangeArrowheads="1" noChangeShapeType="1" noTextEdit="1"/>
              </p:cNvSpPr>
              <p:nvPr>
                <p:ph idx="1"/>
              </p:nvPr>
            </p:nvSpPr>
            <p:spPr>
              <a:blipFill>
                <a:blip r:embed="rId2"/>
                <a:stretch>
                  <a:fillRect l="-722" t="-950" r="-774"/>
                </a:stretch>
              </a:blipFill>
            </p:spPr>
            <p:txBody>
              <a:bodyPr/>
              <a:lstStyle/>
              <a:p>
                <a:r>
                  <a:rPr lang="en-IN">
                    <a:noFill/>
                  </a:rPr>
                  <a:t> </a:t>
                </a:r>
              </a:p>
            </p:txBody>
          </p:sp>
        </mc:Fallback>
      </mc:AlternateContent>
    </p:spTree>
    <p:extLst>
      <p:ext uri="{BB962C8B-B14F-4D97-AF65-F5344CB8AC3E}">
        <p14:creationId xmlns:p14="http://schemas.microsoft.com/office/powerpoint/2010/main" val="212308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32522E-C894-4404-BD38-CB4EA39F737E}"/>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Machine Learning Models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55F974A7-9EA0-4762-9700-D861D93DDFE8}"/>
                  </a:ext>
                </a:extLst>
              </p:cNvPr>
              <p:cNvSpPr>
                <a:spLocks noGrp="1"/>
              </p:cNvSpPr>
              <p:nvPr>
                <p:ph idx="1"/>
              </p:nvPr>
            </p:nvSpPr>
            <p:spPr/>
            <p:txBody>
              <a:bodyPr/>
              <a:lstStyle/>
              <a:p>
                <a:pPr marL="514350" indent="-514350">
                  <a:buFont typeface="+mj-lt"/>
                  <a:buAutoNum type="arabicPeriod" startAt="2"/>
                </a:pPr>
                <a:r>
                  <a:rPr lang="en-IN" sz="2400" dirty="0"/>
                  <a:t>K Nearest Neighbours</a:t>
                </a:r>
              </a:p>
              <a:p>
                <a:r>
                  <a:rPr lang="en-US" sz="2400" dirty="0"/>
                  <a:t>It is utilized for grouping and used in pattern recognition.</a:t>
                </a:r>
              </a:p>
              <a:p>
                <a:r>
                  <a:rPr lang="en-US" sz="2400" dirty="0"/>
                  <a:t>On the arrival of new data, the K-NN algorithm identiﬁes existing data points that are nearest to it.</a:t>
                </a:r>
              </a:p>
              <a:p>
                <a:r>
                  <a:rPr lang="en-US" sz="2400" dirty="0"/>
                  <a:t>The feature vectors, as well as class labels, are stored in the training phase.</a:t>
                </a:r>
              </a:p>
              <a:p>
                <a:r>
                  <a:rPr lang="en-US" sz="2400" dirty="0"/>
                  <a:t> In the classiﬁcation phase, the quantity is characterized by neighbors of K that is the most regular among the K training sample. At that point, the calculation will discover K adjacent neighbors of the new data sample.</a:t>
                </a:r>
              </a:p>
              <a:p>
                <a:r>
                  <a:rPr lang="en-US" sz="2400" dirty="0"/>
                  <a:t>If the number of neighbors is denoted by N in K-NNs, then N samples are considered using:</a:t>
                </a:r>
              </a:p>
              <a:p>
                <a:pPr marL="0" indent="0" algn="ctr">
                  <a:buNone/>
                </a:pPr>
                <a:r>
                  <a:rPr lang="en-IN" sz="2400" dirty="0" err="1"/>
                  <a:t>Minkowski</a:t>
                </a:r>
                <a:r>
                  <a:rPr lang="en-IN" sz="2400" dirty="0"/>
                  <a:t> Distance: </a:t>
                </a:r>
                <a:r>
                  <a:rPr lang="en-IN" sz="2400" dirty="0" err="1"/>
                  <a:t>Dist</a:t>
                </a:r>
                <a:r>
                  <a:rPr lang="en-IN" sz="2400" dirty="0"/>
                  <a:t>(</a:t>
                </a:r>
                <a:r>
                  <a:rPr lang="en-IN" sz="2400" dirty="0" err="1"/>
                  <a:t>x,y</a:t>
                </a:r>
                <a:r>
                  <a:rPr lang="en-IN" sz="2400" dirty="0"/>
                  <a:t>)= </a:t>
                </a:r>
                <a14:m>
                  <m:oMath xmlns:m="http://schemas.openxmlformats.org/officeDocument/2006/math">
                    <m:sSup>
                      <m:sSupPr>
                        <m:ctrlPr>
                          <a:rPr lang="en-IN" sz="2400" b="0" i="1" smtClean="0">
                            <a:latin typeface="Cambria Math" panose="02040503050406030204" pitchFamily="18" charset="0"/>
                          </a:rPr>
                        </m:ctrlPr>
                      </m:sSupPr>
                      <m:e>
                        <m:d>
                          <m:dPr>
                            <m:ctrlPr>
                              <a:rPr lang="en-IN" sz="2400" i="1">
                                <a:solidFill>
                                  <a:prstClr val="black"/>
                                </a:solidFill>
                                <a:latin typeface="Cambria Math" panose="02040503050406030204" pitchFamily="18" charset="0"/>
                              </a:rPr>
                            </m:ctrlPr>
                          </m:dPr>
                          <m:e>
                            <m:nary>
                              <m:naryPr>
                                <m:chr m:val="∑"/>
                                <m:ctrlPr>
                                  <a:rPr lang="en-IN" sz="2400" i="1">
                                    <a:solidFill>
                                      <a:prstClr val="black"/>
                                    </a:solidFill>
                                    <a:latin typeface="Cambria Math" panose="02040503050406030204" pitchFamily="18" charset="0"/>
                                  </a:rPr>
                                </m:ctrlPr>
                              </m:naryPr>
                              <m:sub>
                                <m:r>
                                  <m:rPr>
                                    <m:brk m:alnAt="23"/>
                                  </m:rPr>
                                  <a:rPr lang="en-IN" sz="2400" i="1">
                                    <a:solidFill>
                                      <a:prstClr val="black"/>
                                    </a:solidFill>
                                    <a:latin typeface="Cambria Math" panose="02040503050406030204" pitchFamily="18" charset="0"/>
                                  </a:rPr>
                                  <m:t>𝑖</m:t>
                                </m:r>
                                <m:r>
                                  <a:rPr lang="en-IN" sz="2400" i="1">
                                    <a:solidFill>
                                      <a:prstClr val="black"/>
                                    </a:solidFill>
                                    <a:latin typeface="Cambria Math" panose="02040503050406030204" pitchFamily="18" charset="0"/>
                                  </a:rPr>
                                  <m:t>=1</m:t>
                                </m:r>
                              </m:sub>
                              <m:sup>
                                <m:r>
                                  <a:rPr lang="en-IN" sz="2400" i="1">
                                    <a:solidFill>
                                      <a:prstClr val="black"/>
                                    </a:solidFill>
                                    <a:latin typeface="Cambria Math" panose="02040503050406030204" pitchFamily="18" charset="0"/>
                                  </a:rPr>
                                  <m:t>𝑛</m:t>
                                </m:r>
                              </m:sup>
                              <m:e>
                                <m:r>
                                  <a:rPr lang="en-IN" sz="2400" i="1">
                                    <a:solidFill>
                                      <a:prstClr val="black"/>
                                    </a:solidFill>
                                    <a:latin typeface="Cambria Math" panose="02040503050406030204" pitchFamily="18" charset="0"/>
                                  </a:rPr>
                                  <m:t>|</m:t>
                                </m:r>
                                <m:sSup>
                                  <m:sSupPr>
                                    <m:ctrlPr>
                                      <a:rPr lang="en-IN" sz="2400" i="1">
                                        <a:solidFill>
                                          <a:prstClr val="black"/>
                                        </a:solidFill>
                                        <a:latin typeface="Cambria Math" panose="02040503050406030204" pitchFamily="18" charset="0"/>
                                      </a:rPr>
                                    </m:ctrlPr>
                                  </m:sSupPr>
                                  <m:e>
                                    <m:sSub>
                                      <m:sSubPr>
                                        <m:ctrlPr>
                                          <a:rPr lang="en-IN" sz="2400" i="1">
                                            <a:solidFill>
                                              <a:prstClr val="black"/>
                                            </a:solidFill>
                                            <a:latin typeface="Cambria Math" panose="02040503050406030204" pitchFamily="18" charset="0"/>
                                          </a:rPr>
                                        </m:ctrlPr>
                                      </m:sSubPr>
                                      <m:e>
                                        <m:r>
                                          <a:rPr lang="en-IN" sz="2400" i="1">
                                            <a:solidFill>
                                              <a:prstClr val="black"/>
                                            </a:solidFill>
                                            <a:latin typeface="Cambria Math" panose="02040503050406030204" pitchFamily="18" charset="0"/>
                                          </a:rPr>
                                          <m:t>𝑥</m:t>
                                        </m:r>
                                      </m:e>
                                      <m:sub>
                                        <m:r>
                                          <a:rPr lang="en-IN" sz="2400" i="1">
                                            <a:solidFill>
                                              <a:prstClr val="black"/>
                                            </a:solidFill>
                                            <a:latin typeface="Cambria Math" panose="02040503050406030204" pitchFamily="18" charset="0"/>
                                          </a:rPr>
                                          <m:t>𝑖</m:t>
                                        </m:r>
                                      </m:sub>
                                    </m:sSub>
                                    <m:r>
                                      <a:rPr lang="en-IN" sz="2400" i="1">
                                        <a:solidFill>
                                          <a:prstClr val="black"/>
                                        </a:solidFill>
                                        <a:latin typeface="Cambria Math" panose="02040503050406030204" pitchFamily="18" charset="0"/>
                                      </a:rPr>
                                      <m:t>−</m:t>
                                    </m:r>
                                    <m:sSub>
                                      <m:sSubPr>
                                        <m:ctrlPr>
                                          <a:rPr lang="en-IN" sz="2400" i="1">
                                            <a:solidFill>
                                              <a:prstClr val="black"/>
                                            </a:solidFill>
                                            <a:latin typeface="Cambria Math" panose="02040503050406030204" pitchFamily="18" charset="0"/>
                                          </a:rPr>
                                        </m:ctrlPr>
                                      </m:sSubPr>
                                      <m:e>
                                        <m:r>
                                          <a:rPr lang="en-IN" sz="2400" i="1">
                                            <a:solidFill>
                                              <a:prstClr val="black"/>
                                            </a:solidFill>
                                            <a:latin typeface="Cambria Math" panose="02040503050406030204" pitchFamily="18" charset="0"/>
                                          </a:rPr>
                                          <m:t>𝑦</m:t>
                                        </m:r>
                                      </m:e>
                                      <m:sub>
                                        <m:r>
                                          <a:rPr lang="en-IN" sz="2400" i="1">
                                            <a:solidFill>
                                              <a:prstClr val="black"/>
                                            </a:solidFill>
                                            <a:latin typeface="Cambria Math" panose="02040503050406030204" pitchFamily="18" charset="0"/>
                                          </a:rPr>
                                          <m:t>𝑖</m:t>
                                        </m:r>
                                      </m:sub>
                                    </m:sSub>
                                    <m:r>
                                      <a:rPr lang="en-IN" sz="2400" i="1">
                                        <a:solidFill>
                                          <a:prstClr val="black"/>
                                        </a:solidFill>
                                        <a:latin typeface="Cambria Math" panose="02040503050406030204" pitchFamily="18" charset="0"/>
                                      </a:rPr>
                                      <m:t>|</m:t>
                                    </m:r>
                                  </m:e>
                                  <m:sup>
                                    <m:r>
                                      <a:rPr lang="en-IN" sz="2400" i="1">
                                        <a:solidFill>
                                          <a:prstClr val="black"/>
                                        </a:solidFill>
                                        <a:latin typeface="Cambria Math" panose="02040503050406030204" pitchFamily="18" charset="0"/>
                                      </a:rPr>
                                      <m:t>𝑝</m:t>
                                    </m:r>
                                  </m:sup>
                                </m:sSup>
                              </m:e>
                            </m:nary>
                          </m:e>
                        </m:d>
                      </m:e>
                      <m:sup>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𝑝</m:t>
                            </m:r>
                          </m:den>
                        </m:f>
                      </m:sup>
                    </m:sSup>
                  </m:oMath>
                </a14:m>
                <a:endParaRPr lang="en-IN" sz="2400" b="0" dirty="0"/>
              </a:p>
              <a:p>
                <a:pPr marL="0" indent="0" algn="ctr">
                  <a:buNone/>
                </a:pPr>
                <a:r>
                  <a:rPr lang="en-US" sz="2400" b="0" dirty="0"/>
                  <a:t>where if p = 1, then it is Manhattan distance, if p = 2,  then it is Euclidean distance, and if p = ∞, then it is Chebyshev distance</a:t>
                </a:r>
                <a:endParaRPr lang="en-IN" sz="2400" b="0" dirty="0"/>
              </a:p>
              <a:p>
                <a:pPr marL="0" indent="0" algn="ctr">
                  <a:buNone/>
                </a:pPr>
                <a:endParaRPr lang="en-IN" sz="2400" dirty="0"/>
              </a:p>
            </p:txBody>
          </p:sp>
        </mc:Choice>
        <mc:Fallback xmlns="">
          <p:sp>
            <p:nvSpPr>
              <p:cNvPr id="3" name="Content Placeholder 2">
                <a:extLst>
                  <a:ext uri="{FF2B5EF4-FFF2-40B4-BE49-F238E27FC236}">
                    <a16:creationId xmlns:a16="http://schemas.microsoft.com/office/drawing/2014/main" id="{55F974A7-9EA0-4762-9700-D861D93DDFE8}"/>
                  </a:ext>
                </a:extLst>
              </p:cNvPr>
              <p:cNvSpPr>
                <a:spLocks noGrp="1" noRot="1" noChangeAspect="1" noMove="1" noResize="1" noEditPoints="1" noAdjustHandles="1" noChangeArrowheads="1" noChangeShapeType="1" noTextEdit="1"/>
              </p:cNvSpPr>
              <p:nvPr>
                <p:ph idx="1"/>
              </p:nvPr>
            </p:nvSpPr>
            <p:spPr>
              <a:blipFill>
                <a:blip r:embed="rId2"/>
                <a:stretch>
                  <a:fillRect l="-826" t="-1188" r="-774" b="-4157"/>
                </a:stretch>
              </a:blipFill>
            </p:spPr>
            <p:txBody>
              <a:bodyPr/>
              <a:lstStyle/>
              <a:p>
                <a:r>
                  <a:rPr lang="en-IN">
                    <a:noFill/>
                  </a:rPr>
                  <a:t> </a:t>
                </a:r>
              </a:p>
            </p:txBody>
          </p:sp>
        </mc:Fallback>
      </mc:AlternateContent>
    </p:spTree>
    <p:extLst>
      <p:ext uri="{BB962C8B-B14F-4D97-AF65-F5344CB8AC3E}">
        <p14:creationId xmlns:p14="http://schemas.microsoft.com/office/powerpoint/2010/main" val="3872008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7BAFB-C782-4952-9086-0F4CDA5ECBD4}"/>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Machine Learning Models</a:t>
            </a:r>
            <a:endParaRPr lang="en-IN" dirty="0"/>
          </a:p>
        </p:txBody>
      </p:sp>
      <p:pic>
        <p:nvPicPr>
          <p:cNvPr id="5" name="Content Placeholder 4">
            <a:extLst>
              <a:ext uri="{FF2B5EF4-FFF2-40B4-BE49-F238E27FC236}">
                <a16:creationId xmlns="" xmlns:a16="http://schemas.microsoft.com/office/drawing/2014/main" id="{85AD6D42-67A6-4510-A074-3F49290D717C}"/>
              </a:ext>
            </a:extLst>
          </p:cNvPr>
          <p:cNvPicPr>
            <a:picLocks noGrp="1" noChangeAspect="1"/>
          </p:cNvPicPr>
          <p:nvPr>
            <p:ph idx="1"/>
          </p:nvPr>
        </p:nvPicPr>
        <p:blipFill>
          <a:blip r:embed="rId2"/>
          <a:stretch>
            <a:fillRect/>
          </a:stretch>
        </p:blipFill>
        <p:spPr>
          <a:xfrm>
            <a:off x="7696200" y="1772819"/>
            <a:ext cx="3848392" cy="3148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 xmlns:a16="http://schemas.microsoft.com/office/drawing/2014/main" id="{A6721D08-0300-4A63-8B46-3C716CE6F2AA}"/>
              </a:ext>
            </a:extLst>
          </p:cNvPr>
          <p:cNvSpPr txBox="1"/>
          <p:nvPr/>
        </p:nvSpPr>
        <p:spPr>
          <a:xfrm>
            <a:off x="709321" y="962026"/>
            <a:ext cx="6986879" cy="461665"/>
          </a:xfrm>
          <a:prstGeom prst="rect">
            <a:avLst/>
          </a:prstGeom>
          <a:noFill/>
        </p:spPr>
        <p:txBody>
          <a:bodyPr wrap="square" rtlCol="0">
            <a:spAutoFit/>
          </a:bodyPr>
          <a:lstStyle/>
          <a:p>
            <a:pPr marL="457200" indent="-457200">
              <a:buFont typeface="+mj-lt"/>
              <a:buAutoNum type="arabicPeriod" startAt="3"/>
            </a:pPr>
            <a:r>
              <a:rPr lang="en-IN" sz="2400" dirty="0"/>
              <a:t>Artificial Neural Networks</a:t>
            </a:r>
          </a:p>
        </p:txBody>
      </p:sp>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ECFDEFDA-BB4C-4C49-B0D9-DA88C1366CF0}"/>
                  </a:ext>
                </a:extLst>
              </p:cNvPr>
              <p:cNvSpPr txBox="1"/>
              <p:nvPr/>
            </p:nvSpPr>
            <p:spPr>
              <a:xfrm>
                <a:off x="709321" y="1312652"/>
                <a:ext cx="6772275" cy="517051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Computer systems that operate by using algorithms based on human brain functions to interpret nonlinear data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a:t>ANNs are composed of many smaller units called neurons, which are organized into multiple layers between the input of data and the output of results.</a:t>
                </a:r>
                <a:r>
                  <a:rPr kumimoji="0" lang="en-US" sz="2400" b="0" i="0" u="none" strike="noStrike" kern="1200" cap="none" spc="0" normalizeH="0" baseline="0" noProof="0" dirty="0">
                    <a:ln>
                      <a:noFill/>
                    </a:ln>
                    <a:solidFill>
                      <a:prstClr val="black"/>
                    </a:solidFill>
                    <a:effectLst/>
                    <a:uLnTx/>
                    <a:uFillTx/>
                    <a:latin typeface="Calibri"/>
                    <a:ea typeface="+mn-ea"/>
                    <a:cs typeface="+mn-cs"/>
                  </a:rPr>
                  <a:t> The representation for forward propagation and prediction of a single neuron: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Output = </a:t>
                </a: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sub>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sub>
                        </m:sSub>
                      </m:sup>
                      <m:e>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𝑖𝑗</m:t>
                            </m:r>
                          </m:sub>
                        </m:sSub>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nary>
                  </m:oMath>
                </a14:m>
                <a:endParaRPr kumimoji="0" lang="en-IN"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where </a:t>
                </a:r>
                <a14:m>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𝑤</m:t>
                        </m:r>
                      </m:e>
                      <m:sub>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𝑖𝑗</m:t>
                        </m:r>
                      </m:sub>
                    </m:sSub>
                  </m:oMath>
                </a14:m>
                <a:r>
                  <a:rPr kumimoji="0" lang="en-US" sz="2400" b="0" i="0" u="none" strike="noStrike" kern="1200" cap="none" spc="0" normalizeH="0" baseline="0" noProof="0" dirty="0">
                    <a:ln>
                      <a:noFill/>
                    </a:ln>
                    <a:solidFill>
                      <a:prstClr val="black"/>
                    </a:solidFill>
                    <a:effectLst/>
                    <a:uLnTx/>
                    <a:uFillTx/>
                    <a:latin typeface="Calibri"/>
                    <a:ea typeface="+mn-ea"/>
                    <a:cs typeface="+mn-cs"/>
                  </a:rPr>
                  <a:t> is the weight from input to output layer, </a:t>
                </a:r>
                <a14:m>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𝑏</m:t>
                        </m:r>
                      </m:e>
                      <m:sub>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𝑖</m:t>
                        </m:r>
                      </m:sub>
                    </m:sSub>
                  </m:oMath>
                </a14:m>
                <a:r>
                  <a:rPr kumimoji="0" lang="en-US" sz="2400" b="0" i="0" u="none" strike="noStrike" kern="1200" cap="none" spc="0" normalizeH="0" baseline="0" noProof="0" dirty="0">
                    <a:ln>
                      <a:noFill/>
                    </a:ln>
                    <a:solidFill>
                      <a:prstClr val="black"/>
                    </a:solidFill>
                    <a:effectLst/>
                    <a:uLnTx/>
                    <a:uFillTx/>
                    <a:latin typeface="Calibri"/>
                    <a:ea typeface="+mn-ea"/>
                    <a:cs typeface="+mn-cs"/>
                  </a:rPr>
                  <a:t>bias value, and </a:t>
                </a: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en-US" sz="2400" b="0" i="0" u="none" strike="noStrike" kern="1200" cap="none" spc="0" normalizeH="0" baseline="0" noProof="0" dirty="0">
                    <a:ln>
                      <a:noFill/>
                    </a:ln>
                    <a:solidFill>
                      <a:prstClr val="black"/>
                    </a:solidFill>
                    <a:effectLst/>
                    <a:uLnTx/>
                    <a:uFillTx/>
                    <a:latin typeface="Calibri"/>
                    <a:ea typeface="+mn-ea"/>
                    <a:cs typeface="+mn-cs"/>
                  </a:rPr>
                  <a:t> is the input value</a:t>
                </a:r>
              </a:p>
              <a:p>
                <a:pPr marL="285750" indent="-285750" algn="just">
                  <a:buFont typeface="Arial" panose="020B0604020202020204" pitchFamily="34" charset="0"/>
                  <a:buChar char="•"/>
                </a:pPr>
                <a:endParaRPr lang="en-US" sz="2400" dirty="0"/>
              </a:p>
              <a:p>
                <a:pPr marL="285750" indent="-285750">
                  <a:buFont typeface="Arial" panose="020B0604020202020204" pitchFamily="34" charset="0"/>
                  <a:buChar char="•"/>
                </a:pPr>
                <a:endParaRPr lang="en-IN" dirty="0"/>
              </a:p>
            </p:txBody>
          </p:sp>
        </mc:Choice>
        <mc:Fallback xmlns="">
          <p:sp>
            <p:nvSpPr>
              <p:cNvPr id="7" name="TextBox 6">
                <a:extLst>
                  <a:ext uri="{FF2B5EF4-FFF2-40B4-BE49-F238E27FC236}">
                    <a16:creationId xmlns:a16="http://schemas.microsoft.com/office/drawing/2014/main" id="{ECFDEFDA-BB4C-4C49-B0D9-DA88C1366CF0}"/>
                  </a:ext>
                </a:extLst>
              </p:cNvPr>
              <p:cNvSpPr txBox="1">
                <a:spLocks noRot="1" noChangeAspect="1" noMove="1" noResize="1" noEditPoints="1" noAdjustHandles="1" noChangeArrowheads="1" noChangeShapeType="1" noTextEdit="1"/>
              </p:cNvSpPr>
              <p:nvPr/>
            </p:nvSpPr>
            <p:spPr>
              <a:xfrm>
                <a:off x="709321" y="1312652"/>
                <a:ext cx="6772275" cy="5170518"/>
              </a:xfrm>
              <a:prstGeom prst="rect">
                <a:avLst/>
              </a:prstGeom>
              <a:blipFill>
                <a:blip r:embed="rId3"/>
                <a:stretch>
                  <a:fillRect l="-1170" t="-942" r="-1440"/>
                </a:stretch>
              </a:blipFill>
            </p:spPr>
            <p:txBody>
              <a:bodyPr/>
              <a:lstStyle/>
              <a:p>
                <a:r>
                  <a:rPr lang="en-IN">
                    <a:noFill/>
                  </a:rPr>
                  <a:t> </a:t>
                </a:r>
              </a:p>
            </p:txBody>
          </p:sp>
        </mc:Fallback>
      </mc:AlternateContent>
      <p:sp>
        <p:nvSpPr>
          <p:cNvPr id="8" name="TextBox 7">
            <a:extLst>
              <a:ext uri="{FF2B5EF4-FFF2-40B4-BE49-F238E27FC236}">
                <a16:creationId xmlns="" xmlns:a16="http://schemas.microsoft.com/office/drawing/2014/main" id="{3527DA16-6D8A-4F6B-8028-E7ADBF7541A7}"/>
              </a:ext>
            </a:extLst>
          </p:cNvPr>
          <p:cNvSpPr txBox="1"/>
          <p:nvPr/>
        </p:nvSpPr>
        <p:spPr>
          <a:xfrm>
            <a:off x="8096542" y="4989474"/>
            <a:ext cx="3448050" cy="369332"/>
          </a:xfrm>
          <a:prstGeom prst="rect">
            <a:avLst/>
          </a:prstGeom>
          <a:noFill/>
        </p:spPr>
        <p:txBody>
          <a:bodyPr wrap="square" rtlCol="0">
            <a:spAutoFit/>
          </a:bodyPr>
          <a:lstStyle/>
          <a:p>
            <a:pPr algn="ctr"/>
            <a:r>
              <a:rPr lang="en-IN" dirty="0"/>
              <a:t>Fig .1.8 Artificial Neural Network</a:t>
            </a:r>
          </a:p>
        </p:txBody>
      </p:sp>
    </p:spTree>
    <p:extLst>
      <p:ext uri="{BB962C8B-B14F-4D97-AF65-F5344CB8AC3E}">
        <p14:creationId xmlns:p14="http://schemas.microsoft.com/office/powerpoint/2010/main" val="4193878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98E960-A231-4C18-B051-4AF9B2C3EBBB}"/>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Machine Learning Models</a:t>
            </a:r>
            <a:endParaRPr lang="en-IN" dirty="0"/>
          </a:p>
        </p:txBody>
      </p:sp>
      <p:sp>
        <p:nvSpPr>
          <p:cNvPr id="3" name="Content Placeholder 2">
            <a:extLst>
              <a:ext uri="{FF2B5EF4-FFF2-40B4-BE49-F238E27FC236}">
                <a16:creationId xmlns="" xmlns:a16="http://schemas.microsoft.com/office/drawing/2014/main" id="{918EAD62-3D84-48A3-9159-C064AC8DDD4C}"/>
              </a:ext>
            </a:extLst>
          </p:cNvPr>
          <p:cNvSpPr>
            <a:spLocks noGrp="1"/>
          </p:cNvSpPr>
          <p:nvPr>
            <p:ph idx="1"/>
          </p:nvPr>
        </p:nvSpPr>
        <p:spPr>
          <a:xfrm>
            <a:off x="187569" y="990601"/>
            <a:ext cx="7394331" cy="5135564"/>
          </a:xfrm>
        </p:spPr>
        <p:txBody>
          <a:bodyPr/>
          <a:lstStyle/>
          <a:p>
            <a:pPr marL="457200" indent="-457200">
              <a:buFont typeface="+mj-lt"/>
              <a:buAutoNum type="arabicPeriod" startAt="4"/>
            </a:pPr>
            <a:r>
              <a:rPr lang="en-IN" sz="2400" dirty="0"/>
              <a:t>Random Forests</a:t>
            </a:r>
          </a:p>
          <a:p>
            <a:pPr marL="0" indent="0">
              <a:buNone/>
            </a:pPr>
            <a:r>
              <a:rPr lang="en-US" sz="2400" dirty="0"/>
              <a:t> RF generates a forest of classiﬁcation trees from a given data-set, rather than a single classiﬁcation tree</a:t>
            </a:r>
          </a:p>
          <a:p>
            <a:pPr marL="0" indent="0">
              <a:buNone/>
            </a:pPr>
            <a:r>
              <a:rPr lang="en-US" sz="2400" dirty="0"/>
              <a:t>The workﬂow of random forest is given below.  </a:t>
            </a:r>
          </a:p>
          <a:p>
            <a:pPr marL="514350" indent="-514350">
              <a:buFont typeface="+mj-lt"/>
              <a:buAutoNum type="romanLcPeriod"/>
            </a:pPr>
            <a:r>
              <a:rPr lang="en-US" sz="2400" dirty="0"/>
              <a:t>From the training set, picked K data points randomly.    </a:t>
            </a:r>
          </a:p>
          <a:p>
            <a:pPr marL="514350" indent="-514350">
              <a:buFont typeface="+mj-lt"/>
              <a:buAutoNum type="romanLcPeriod"/>
            </a:pPr>
            <a:r>
              <a:rPr lang="en-US" sz="2400" dirty="0"/>
              <a:t>From these K data points, generate the decision trees.  </a:t>
            </a:r>
          </a:p>
          <a:p>
            <a:pPr marL="514350" indent="-514350">
              <a:buFont typeface="+mj-lt"/>
              <a:buAutoNum type="romanLcPeriod"/>
            </a:pPr>
            <a:r>
              <a:rPr lang="en-US" sz="2400" dirty="0"/>
              <a:t>From generate trees, choose the number of N-tree and repeat steps (</a:t>
            </a:r>
            <a:r>
              <a:rPr lang="en-US" sz="2400" dirty="0" err="1"/>
              <a:t>i</a:t>
            </a:r>
            <a:r>
              <a:rPr lang="en-US" sz="2400" dirty="0"/>
              <a:t>) and (ii).  </a:t>
            </a:r>
          </a:p>
          <a:p>
            <a:pPr marL="514350" indent="-514350">
              <a:buFont typeface="+mj-lt"/>
              <a:buAutoNum type="romanLcPeriod"/>
            </a:pPr>
            <a:r>
              <a:rPr lang="en-US" sz="2400" dirty="0"/>
              <a:t>Form the N-tree that predicts the category to which the data points relate for a new data point, and assign the new data point via the category with the highest probability.</a:t>
            </a:r>
          </a:p>
          <a:p>
            <a:pPr marL="0" indent="0">
              <a:buNone/>
            </a:pPr>
            <a:endParaRPr lang="en-IN" sz="2400" dirty="0"/>
          </a:p>
          <a:p>
            <a:pPr marL="0" indent="0">
              <a:buNone/>
            </a:pPr>
            <a:endParaRPr lang="en-IN" sz="2400" dirty="0"/>
          </a:p>
        </p:txBody>
      </p:sp>
      <p:pic>
        <p:nvPicPr>
          <p:cNvPr id="5" name="Picture 4">
            <a:extLst>
              <a:ext uri="{FF2B5EF4-FFF2-40B4-BE49-F238E27FC236}">
                <a16:creationId xmlns="" xmlns:a16="http://schemas.microsoft.com/office/drawing/2014/main" id="{DDFF8BE7-01AB-4B54-90FA-65505C64B00E}"/>
              </a:ext>
            </a:extLst>
          </p:cNvPr>
          <p:cNvPicPr>
            <a:picLocks noChangeAspect="1"/>
          </p:cNvPicPr>
          <p:nvPr/>
        </p:nvPicPr>
        <p:blipFill>
          <a:blip r:embed="rId2"/>
          <a:stretch>
            <a:fillRect/>
          </a:stretch>
        </p:blipFill>
        <p:spPr>
          <a:xfrm>
            <a:off x="7879075" y="2071299"/>
            <a:ext cx="3949299" cy="2413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 xmlns:a16="http://schemas.microsoft.com/office/drawing/2014/main" id="{5238898E-D9BC-4E36-B4DE-B4B5A82E183C}"/>
              </a:ext>
            </a:extLst>
          </p:cNvPr>
          <p:cNvSpPr txBox="1"/>
          <p:nvPr/>
        </p:nvSpPr>
        <p:spPr>
          <a:xfrm>
            <a:off x="7879075" y="4805265"/>
            <a:ext cx="3949299" cy="369332"/>
          </a:xfrm>
          <a:prstGeom prst="rect">
            <a:avLst/>
          </a:prstGeom>
          <a:noFill/>
        </p:spPr>
        <p:txBody>
          <a:bodyPr wrap="square" rtlCol="0">
            <a:spAutoFit/>
          </a:bodyPr>
          <a:lstStyle/>
          <a:p>
            <a:pPr algn="ctr"/>
            <a:r>
              <a:rPr lang="en-IN" dirty="0"/>
              <a:t>Fig.1.9 Random Forest</a:t>
            </a:r>
          </a:p>
        </p:txBody>
      </p:sp>
    </p:spTree>
    <p:extLst>
      <p:ext uri="{BB962C8B-B14F-4D97-AF65-F5344CB8AC3E}">
        <p14:creationId xmlns:p14="http://schemas.microsoft.com/office/powerpoint/2010/main" val="11899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D97D64-4497-476C-8851-517367CD0531}"/>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Machine Learning Models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93E6ED9-0C39-4BD8-B2E5-5F622DAFFE62}"/>
                  </a:ext>
                </a:extLst>
              </p:cNvPr>
              <p:cNvSpPr>
                <a:spLocks noGrp="1"/>
              </p:cNvSpPr>
              <p:nvPr>
                <p:ph idx="1"/>
              </p:nvPr>
            </p:nvSpPr>
            <p:spPr/>
            <p:txBody>
              <a:bodyPr/>
              <a:lstStyle/>
              <a:p>
                <a:pPr marL="514350" indent="-514350">
                  <a:buFont typeface="+mj-lt"/>
                  <a:buAutoNum type="arabicPeriod" startAt="5"/>
                </a:pPr>
                <a:r>
                  <a:rPr lang="en-IN" sz="2400" dirty="0"/>
                  <a:t>Logistic Regression</a:t>
                </a:r>
              </a:p>
              <a:p>
                <a:pPr marL="0" indent="0">
                  <a:buNone/>
                </a:pPr>
                <a:r>
                  <a:rPr lang="en-US" sz="2400" dirty="0"/>
                  <a:t>Analytical modeling technique where the likelihood of a level is associated with a set of explicative variables . It is used for analyzing a dataset in which there are one or more independent variables that decide a result . The result is measured with a binary variable (in which there are only two possible results). </a:t>
                </a:r>
              </a:p>
              <a:p>
                <a:pPr marL="0" indent="0">
                  <a:buNone/>
                </a:pPr>
                <a:r>
                  <a:rPr lang="en-US" sz="2400" dirty="0"/>
                  <a:t>The following equations are the representation of the LR model:</a:t>
                </a:r>
              </a:p>
              <a:p>
                <a:pPr marL="0" indent="0" algn="ctr">
                  <a:buNone/>
                </a:pPr>
                <a14:m>
                  <m:oMath xmlns:m="http://schemas.openxmlformats.org/officeDocument/2006/math">
                    <m:r>
                      <a:rPr lang="en-IN" sz="2400" b="0" i="1" smtClean="0">
                        <a:latin typeface="Cambria Math" panose="02040503050406030204" pitchFamily="18" charset="0"/>
                      </a:rPr>
                      <m:t>𝑥</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𝑐</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m:t>
                    </m:r>
                    <m:nary>
                      <m:naryPr>
                        <m:chr m:val="∑"/>
                        <m:ctrlPr>
                          <a:rPr lang="en-IN" sz="2400" b="0" i="1" smtClean="0">
                            <a:latin typeface="Cambria Math" panose="02040503050406030204" pitchFamily="18" charset="0"/>
                          </a:rPr>
                        </m:ctrlPr>
                      </m:naryPr>
                      <m:sub>
                        <m:r>
                          <m:rPr>
                            <m:brk m:alnAt="23"/>
                          </m:rPr>
                          <a:rPr lang="en-IN" sz="2400" b="0" i="1" smtClean="0">
                            <a:latin typeface="Cambria Math" panose="02040503050406030204" pitchFamily="18" charset="0"/>
                          </a:rPr>
                          <m:t>𝑖</m:t>
                        </m:r>
                        <m:r>
                          <a:rPr lang="en-IN" sz="2400" b="0" i="1" smtClean="0">
                            <a:latin typeface="Cambria Math" panose="02040503050406030204" pitchFamily="18" charset="0"/>
                          </a:rPr>
                          <m:t>=1</m:t>
                        </m:r>
                      </m:sub>
                      <m:sup>
                        <m:r>
                          <a:rPr lang="en-IN" sz="2400" b="0" i="1" smtClean="0">
                            <a:latin typeface="Cambria Math" panose="02040503050406030204" pitchFamily="18" charset="0"/>
                          </a:rPr>
                          <m:t>𝑛</m:t>
                        </m:r>
                      </m:sup>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𝑐</m:t>
                            </m:r>
                          </m:e>
                          <m:sub>
                            <m:r>
                              <a:rPr lang="en-IN" sz="2400" b="0" i="1" smtClean="0">
                                <a:latin typeface="Cambria Math" panose="02040503050406030204" pitchFamily="18" charset="0"/>
                              </a:rPr>
                              <m:t>𝑖</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m:t>
                            </m:r>
                          </m:sub>
                        </m:sSub>
                      </m:e>
                    </m:nary>
                  </m:oMath>
                </a14:m>
                <a:r>
                  <a:rPr lang="en-IN" sz="2400" dirty="0"/>
                  <a:t> </a:t>
                </a:r>
                <a14:m>
                  <m:oMath xmlns:m="http://schemas.openxmlformats.org/officeDocument/2006/math">
                    <m:r>
                      <a:rPr lang="en-IN" sz="2400" b="0" i="0" dirty="0" smtClean="0">
                        <a:solidFill>
                          <a:prstClr val="black"/>
                        </a:solidFill>
                        <a:latin typeface="Cambria Math" panose="02040503050406030204" pitchFamily="18" charset="0"/>
                      </a:rPr>
                      <m:t>                              </m:t>
                    </m:r>
                    <m:r>
                      <a:rPr lang="en-IN" sz="2400" i="1" dirty="0">
                        <a:solidFill>
                          <a:prstClr val="black"/>
                        </a:solidFill>
                        <a:latin typeface="Cambria Math" panose="02040503050406030204" pitchFamily="18" charset="0"/>
                      </a:rPr>
                      <m:t>𝑃</m:t>
                    </m:r>
                    <m:d>
                      <m:dPr>
                        <m:ctrlPr>
                          <a:rPr lang="en-IN" sz="2400" i="1" dirty="0">
                            <a:solidFill>
                              <a:prstClr val="black"/>
                            </a:solidFill>
                            <a:latin typeface="Cambria Math" panose="02040503050406030204" pitchFamily="18" charset="0"/>
                          </a:rPr>
                        </m:ctrlPr>
                      </m:dPr>
                      <m:e>
                        <m:r>
                          <a:rPr lang="en-IN" sz="2400" i="1" dirty="0">
                            <a:solidFill>
                              <a:prstClr val="black"/>
                            </a:solidFill>
                            <a:latin typeface="Cambria Math" panose="02040503050406030204" pitchFamily="18" charset="0"/>
                          </a:rPr>
                          <m:t>𝑥</m:t>
                        </m:r>
                      </m:e>
                    </m:d>
                    <m:r>
                      <a:rPr lang="en-IN" sz="2400" i="1" dirty="0">
                        <a:solidFill>
                          <a:prstClr val="black"/>
                        </a:solidFill>
                        <a:latin typeface="Cambria Math" panose="02040503050406030204" pitchFamily="18" charset="0"/>
                      </a:rPr>
                      <m:t>=</m:t>
                    </m:r>
                    <m:f>
                      <m:fPr>
                        <m:type m:val="skw"/>
                        <m:ctrlPr>
                          <a:rPr lang="en-IN" sz="2400" i="1" dirty="0">
                            <a:solidFill>
                              <a:prstClr val="black"/>
                            </a:solidFill>
                            <a:latin typeface="Cambria Math" panose="02040503050406030204" pitchFamily="18" charset="0"/>
                          </a:rPr>
                        </m:ctrlPr>
                      </m:fPr>
                      <m:num>
                        <m:sSup>
                          <m:sSupPr>
                            <m:ctrlPr>
                              <a:rPr lang="en-IN" sz="2400" i="1" dirty="0">
                                <a:solidFill>
                                  <a:prstClr val="black"/>
                                </a:solidFill>
                                <a:latin typeface="Cambria Math" panose="02040503050406030204" pitchFamily="18" charset="0"/>
                              </a:rPr>
                            </m:ctrlPr>
                          </m:sSupPr>
                          <m:e>
                            <m:r>
                              <a:rPr lang="en-IN" sz="2400" i="1" dirty="0">
                                <a:solidFill>
                                  <a:prstClr val="black"/>
                                </a:solidFill>
                                <a:latin typeface="Cambria Math" panose="02040503050406030204" pitchFamily="18" charset="0"/>
                              </a:rPr>
                              <m:t>𝑒</m:t>
                            </m:r>
                          </m:e>
                          <m:sup>
                            <m:r>
                              <a:rPr lang="en-IN" sz="2400" i="1" dirty="0">
                                <a:solidFill>
                                  <a:prstClr val="black"/>
                                </a:solidFill>
                                <a:latin typeface="Cambria Math" panose="02040503050406030204" pitchFamily="18" charset="0"/>
                              </a:rPr>
                              <m:t>𝑥</m:t>
                            </m:r>
                          </m:sup>
                        </m:sSup>
                      </m:num>
                      <m:den>
                        <m:sSup>
                          <m:sSupPr>
                            <m:ctrlPr>
                              <a:rPr lang="en-IN" sz="2400" i="1" dirty="0">
                                <a:solidFill>
                                  <a:prstClr val="black"/>
                                </a:solidFill>
                                <a:latin typeface="Cambria Math" panose="02040503050406030204" pitchFamily="18" charset="0"/>
                              </a:rPr>
                            </m:ctrlPr>
                          </m:sSupPr>
                          <m:e>
                            <m:r>
                              <a:rPr lang="en-IN" sz="2400" i="1" dirty="0">
                                <a:solidFill>
                                  <a:prstClr val="black"/>
                                </a:solidFill>
                                <a:latin typeface="Cambria Math" panose="02040503050406030204" pitchFamily="18" charset="0"/>
                              </a:rPr>
                              <m:t>1+</m:t>
                            </m:r>
                            <m:r>
                              <a:rPr lang="en-IN" sz="2400" i="1" dirty="0">
                                <a:solidFill>
                                  <a:prstClr val="black"/>
                                </a:solidFill>
                                <a:latin typeface="Cambria Math" panose="02040503050406030204" pitchFamily="18" charset="0"/>
                              </a:rPr>
                              <m:t>𝑒</m:t>
                            </m:r>
                          </m:e>
                          <m:sup>
                            <m:r>
                              <a:rPr lang="en-IN" sz="2400" i="1" dirty="0">
                                <a:solidFill>
                                  <a:prstClr val="black"/>
                                </a:solidFill>
                                <a:latin typeface="Cambria Math" panose="02040503050406030204" pitchFamily="18" charset="0"/>
                              </a:rPr>
                              <m:t>𝑥</m:t>
                            </m:r>
                          </m:sup>
                        </m:sSup>
                      </m:den>
                    </m:f>
                  </m:oMath>
                </a14:m>
                <a:r>
                  <a:rPr lang="en-US" sz="2400" dirty="0"/>
                  <a:t> </a:t>
                </a:r>
              </a:p>
              <a:p>
                <a:pPr marL="0" indent="0">
                  <a:buNone/>
                </a:pPr>
                <a:r>
                  <a:rPr lang="en-US" sz="2400" dirty="0"/>
                  <a:t>where x is a quantity of the participation of the illustrative variables xi (</a:t>
                </a:r>
                <a:r>
                  <a:rPr lang="en-US" sz="2400" dirty="0" err="1"/>
                  <a:t>i</a:t>
                </a:r>
                <a:r>
                  <a:rPr lang="en-US" sz="2400" dirty="0"/>
                  <a:t> = 1,…,n), ci is                 the regression coeﬃcient that is achieved by the highest probability in association with its    usual errors.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rPr>
                          <m:t>𝑐</m:t>
                        </m:r>
                      </m:e>
                      <m:sub>
                        <m:r>
                          <a:rPr lang="en-IN" sz="2400" b="0" i="1" dirty="0" smtClean="0">
                            <a:latin typeface="Cambria Math" panose="02040503050406030204" pitchFamily="18" charset="0"/>
                          </a:rPr>
                          <m:t>𝑖</m:t>
                        </m:r>
                      </m:sub>
                    </m:sSub>
                    <m:r>
                      <a:rPr lang="en-US" sz="2400" i="1" dirty="0" smtClean="0">
                        <a:latin typeface="Cambria Math" panose="02040503050406030204" pitchFamily="18" charset="0"/>
                      </a:rPr>
                      <m:t> </m:t>
                    </m:r>
                  </m:oMath>
                </a14:m>
                <a:r>
                  <a:rPr lang="en-US" sz="2400" dirty="0"/>
                  <a:t>and P(x) are the certain acknowledgments of variables that describe the likelihood of an excitement</a:t>
                </a:r>
                <a:r>
                  <a:rPr lang="en-US" sz="2000" dirty="0"/>
                  <a:t>. </a:t>
                </a:r>
                <a:endParaRPr lang="en-IN" sz="2000" dirty="0"/>
              </a:p>
            </p:txBody>
          </p:sp>
        </mc:Choice>
        <mc:Fallback xmlns="">
          <p:sp>
            <p:nvSpPr>
              <p:cNvPr id="3" name="Content Placeholder 2">
                <a:extLst>
                  <a:ext uri="{FF2B5EF4-FFF2-40B4-BE49-F238E27FC236}">
                    <a16:creationId xmlns:a16="http://schemas.microsoft.com/office/drawing/2014/main" id="{A93E6ED9-0C39-4BD8-B2E5-5F622DAFFE62}"/>
                  </a:ext>
                </a:extLst>
              </p:cNvPr>
              <p:cNvSpPr>
                <a:spLocks noGrp="1" noRot="1" noChangeAspect="1" noMove="1" noResize="1" noEditPoints="1" noAdjustHandles="1" noChangeArrowheads="1" noChangeShapeType="1" noTextEdit="1"/>
              </p:cNvSpPr>
              <p:nvPr>
                <p:ph idx="1"/>
              </p:nvPr>
            </p:nvSpPr>
            <p:spPr>
              <a:blipFill>
                <a:blip r:embed="rId2"/>
                <a:stretch>
                  <a:fillRect l="-826" t="-1188" r="-774"/>
                </a:stretch>
              </a:blipFill>
            </p:spPr>
            <p:txBody>
              <a:bodyPr/>
              <a:lstStyle/>
              <a:p>
                <a:r>
                  <a:rPr lang="en-IN">
                    <a:noFill/>
                  </a:rPr>
                  <a:t> </a:t>
                </a:r>
              </a:p>
            </p:txBody>
          </p:sp>
        </mc:Fallback>
      </mc:AlternateContent>
    </p:spTree>
    <p:extLst>
      <p:ext uri="{BB962C8B-B14F-4D97-AF65-F5344CB8AC3E}">
        <p14:creationId xmlns:p14="http://schemas.microsoft.com/office/powerpoint/2010/main" val="3087888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53BDF8-0FD3-46D6-8C35-60BF80A8FDC2}"/>
              </a:ext>
            </a:extLst>
          </p:cNvPr>
          <p:cNvSpPr>
            <a:spLocks noGrp="1"/>
          </p:cNvSpPr>
          <p:nvPr>
            <p:ph type="title"/>
          </p:nvPr>
        </p:nvSpPr>
        <p:spPr/>
        <p:txBody>
          <a:bodyPr/>
          <a:lstStyle/>
          <a:p>
            <a:r>
              <a:rPr lang="en-IN" dirty="0"/>
              <a:t>Evaluation Metrics</a:t>
            </a:r>
          </a:p>
        </p:txBody>
      </p:sp>
      <p:sp>
        <p:nvSpPr>
          <p:cNvPr id="3" name="Content Placeholder 2">
            <a:extLst>
              <a:ext uri="{FF2B5EF4-FFF2-40B4-BE49-F238E27FC236}">
                <a16:creationId xmlns="" xmlns:a16="http://schemas.microsoft.com/office/drawing/2014/main" id="{18F1EF9A-1DD3-4FD5-932B-13819E695739}"/>
              </a:ext>
            </a:extLst>
          </p:cNvPr>
          <p:cNvSpPr>
            <a:spLocks noGrp="1"/>
          </p:cNvSpPr>
          <p:nvPr>
            <p:ph idx="1"/>
          </p:nvPr>
        </p:nvSpPr>
        <p:spPr/>
        <p:txBody>
          <a:bodyPr/>
          <a:lstStyle/>
          <a:p>
            <a:pPr marL="0" indent="0">
              <a:buNone/>
            </a:pPr>
            <a:r>
              <a:rPr lang="en-US" dirty="0"/>
              <a:t>An evaluation metric quantifies the performance of a predictive model. For classification problems, metrics involve comparing the expected class label to the predicted class label or interpreting the predicted probabilities for the class labels for the problem.</a:t>
            </a:r>
          </a:p>
          <a:p>
            <a:r>
              <a:rPr lang="en-US" dirty="0"/>
              <a:t>True positive (TP) is the correct classification of the positive class</a:t>
            </a:r>
          </a:p>
          <a:p>
            <a:r>
              <a:rPr lang="en-US" dirty="0"/>
              <a:t>True negative (TN) is the correct classification of the negative class</a:t>
            </a:r>
          </a:p>
          <a:p>
            <a:r>
              <a:rPr lang="en-US" dirty="0"/>
              <a:t>False positive (FP) is the incorrect prediction of the positives</a:t>
            </a:r>
          </a:p>
          <a:p>
            <a:r>
              <a:rPr lang="en-US" dirty="0"/>
              <a:t>False negative (FN) is the incorrect prediction of the negatives</a:t>
            </a:r>
          </a:p>
          <a:p>
            <a:endParaRPr lang="en-US" dirty="0"/>
          </a:p>
          <a:p>
            <a:pPr marL="0" indent="0">
              <a:buNone/>
            </a:pPr>
            <a:endParaRPr lang="en-IN" dirty="0"/>
          </a:p>
        </p:txBody>
      </p:sp>
    </p:spTree>
    <p:extLst>
      <p:ext uri="{BB962C8B-B14F-4D97-AF65-F5344CB8AC3E}">
        <p14:creationId xmlns:p14="http://schemas.microsoft.com/office/powerpoint/2010/main" val="2302494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2AA43E-4474-4389-B887-756CE04581A1}"/>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Evaluation Metrics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C26602-1822-4E54-A4C6-06B15DDAA67B}"/>
                  </a:ext>
                </a:extLst>
              </p:cNvPr>
              <p:cNvSpPr>
                <a:spLocks noGrp="1"/>
              </p:cNvSpPr>
              <p:nvPr>
                <p:ph idx="1"/>
              </p:nvPr>
            </p:nvSpPr>
            <p:spPr/>
            <p:txBody>
              <a:bodyPr/>
              <a:lstStyle/>
              <a:p>
                <a:pPr marL="0" indent="0">
                  <a:buNone/>
                </a:pPr>
                <a:r>
                  <a:rPr lang="en-US" sz="1800" dirty="0"/>
                  <a:t>The classifier’s performance is evaluated by the following formulas:</a:t>
                </a:r>
              </a:p>
              <a:p>
                <a:r>
                  <a:rPr lang="en-US" sz="2000" dirty="0"/>
                  <a:t>Accuracy is the fraction of predictions our model got right:</a:t>
                </a:r>
              </a:p>
              <a:p>
                <a:pPr marL="0" indent="0">
                  <a:buNone/>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𝐴𝑐𝑐𝑢𝑟𝑎𝑐𝑦</m:t>
                      </m:r>
                      <m:r>
                        <a:rPr lang="en-US" sz="2000" i="1" dirty="0" smtClean="0">
                          <a:latin typeface="Cambria Math" panose="02040503050406030204" pitchFamily="18" charset="0"/>
                        </a:rPr>
                        <m:t> (</m:t>
                      </m:r>
                      <m:r>
                        <a:rPr lang="en-US" sz="2000" i="1" dirty="0" smtClean="0">
                          <a:latin typeface="Cambria Math" panose="02040503050406030204" pitchFamily="18" charset="0"/>
                        </a:rPr>
                        <m:t>𝐴𝑐𝑐</m:t>
                      </m:r>
                      <m:r>
                        <a:rPr lang="en-US" sz="2000" i="1" dirty="0" smtClean="0">
                          <a:latin typeface="Cambria Math" panose="02040503050406030204" pitchFamily="18" charset="0"/>
                        </a:rPr>
                        <m:t>) = </m:t>
                      </m:r>
                      <m:f>
                        <m:fPr>
                          <m:ctrlPr>
                            <a:rPr lang="en-US" sz="2000" i="1" dirty="0" smtClean="0">
                              <a:latin typeface="Cambria Math" panose="02040503050406030204" pitchFamily="18" charset="0"/>
                            </a:rPr>
                          </m:ctrlPr>
                        </m:fPr>
                        <m:num>
                          <m:r>
                            <a:rPr lang="en-US" sz="2000" i="1" dirty="0">
                              <a:solidFill>
                                <a:prstClr val="black"/>
                              </a:solidFill>
                              <a:latin typeface="Cambria Math" panose="02040503050406030204" pitchFamily="18" charset="0"/>
                            </a:rPr>
                            <m:t>(</m:t>
                          </m:r>
                          <m:r>
                            <a:rPr lang="en-US" sz="2000" i="1" dirty="0">
                              <a:solidFill>
                                <a:prstClr val="black"/>
                              </a:solidFill>
                              <a:latin typeface="Cambria Math" panose="02040503050406030204" pitchFamily="18" charset="0"/>
                            </a:rPr>
                            <m:t>𝑇𝑃</m:t>
                          </m:r>
                          <m:r>
                            <a:rPr lang="en-US" sz="2000" i="1" dirty="0">
                              <a:solidFill>
                                <a:prstClr val="black"/>
                              </a:solidFill>
                              <a:latin typeface="Cambria Math" panose="02040503050406030204" pitchFamily="18" charset="0"/>
                            </a:rPr>
                            <m:t> +</m:t>
                          </m:r>
                          <m:r>
                            <a:rPr lang="en-US" sz="2000" i="1" dirty="0">
                              <a:solidFill>
                                <a:prstClr val="black"/>
                              </a:solidFill>
                              <a:latin typeface="Cambria Math" panose="02040503050406030204" pitchFamily="18" charset="0"/>
                            </a:rPr>
                            <m:t>𝑇𝑁</m:t>
                          </m:r>
                          <m:r>
                            <a:rPr lang="en-US" sz="2000" i="1" dirty="0">
                              <a:solidFill>
                                <a:prstClr val="black"/>
                              </a:solidFill>
                              <a:latin typeface="Cambria Math" panose="02040503050406030204" pitchFamily="18" charset="0"/>
                            </a:rPr>
                            <m:t>)</m:t>
                          </m:r>
                        </m:num>
                        <m:den>
                          <m:r>
                            <a:rPr lang="en-US" sz="2000" i="1" dirty="0">
                              <a:solidFill>
                                <a:prstClr val="black"/>
                              </a:solidFill>
                              <a:latin typeface="Cambria Math" panose="02040503050406030204" pitchFamily="18" charset="0"/>
                            </a:rPr>
                            <m:t>(</m:t>
                          </m:r>
                          <m:r>
                            <a:rPr lang="en-US" sz="2000" i="1" dirty="0">
                              <a:solidFill>
                                <a:prstClr val="black"/>
                              </a:solidFill>
                              <a:latin typeface="Cambria Math" panose="02040503050406030204" pitchFamily="18" charset="0"/>
                            </a:rPr>
                            <m:t>𝑇𝑃</m:t>
                          </m:r>
                          <m:r>
                            <a:rPr lang="en-US" sz="2000" i="1" dirty="0">
                              <a:solidFill>
                                <a:prstClr val="black"/>
                              </a:solidFill>
                              <a:latin typeface="Cambria Math" panose="02040503050406030204" pitchFamily="18" charset="0"/>
                            </a:rPr>
                            <m:t> +</m:t>
                          </m:r>
                          <m:r>
                            <a:rPr lang="en-US" sz="2000" i="1" dirty="0">
                              <a:solidFill>
                                <a:prstClr val="black"/>
                              </a:solidFill>
                              <a:latin typeface="Cambria Math" panose="02040503050406030204" pitchFamily="18" charset="0"/>
                            </a:rPr>
                            <m:t>𝑇𝑁</m:t>
                          </m:r>
                          <m:r>
                            <a:rPr lang="en-US" sz="2000" i="1" dirty="0">
                              <a:solidFill>
                                <a:prstClr val="black"/>
                              </a:solidFill>
                              <a:latin typeface="Cambria Math" panose="02040503050406030204" pitchFamily="18" charset="0"/>
                            </a:rPr>
                            <m:t> +</m:t>
                          </m:r>
                          <m:r>
                            <a:rPr lang="en-US" sz="2000" i="1" dirty="0">
                              <a:solidFill>
                                <a:prstClr val="black"/>
                              </a:solidFill>
                              <a:latin typeface="Cambria Math" panose="02040503050406030204" pitchFamily="18" charset="0"/>
                            </a:rPr>
                            <m:t>𝐹𝑃</m:t>
                          </m:r>
                          <m:r>
                            <a:rPr lang="en-US" sz="2000" i="1" dirty="0">
                              <a:solidFill>
                                <a:prstClr val="black"/>
                              </a:solidFill>
                              <a:latin typeface="Cambria Math" panose="02040503050406030204" pitchFamily="18" charset="0"/>
                            </a:rPr>
                            <m:t> +</m:t>
                          </m:r>
                          <m:r>
                            <a:rPr lang="en-US" sz="2000" i="1" dirty="0">
                              <a:solidFill>
                                <a:prstClr val="black"/>
                              </a:solidFill>
                              <a:latin typeface="Cambria Math" panose="02040503050406030204" pitchFamily="18" charset="0"/>
                            </a:rPr>
                            <m:t>𝐹𝑁</m:t>
                          </m:r>
                          <m:r>
                            <a:rPr lang="en-US" sz="2000" i="1" dirty="0">
                              <a:solidFill>
                                <a:prstClr val="black"/>
                              </a:solidFill>
                              <a:latin typeface="Cambria Math" panose="02040503050406030204" pitchFamily="18" charset="0"/>
                            </a:rPr>
                            <m:t>)</m:t>
                          </m:r>
                          <m:r>
                            <m:rPr>
                              <m:nor/>
                            </m:rPr>
                            <a:rPr lang="en-US" sz="2000" dirty="0">
                              <a:solidFill>
                                <a:prstClr val="black"/>
                              </a:solidFill>
                            </a:rPr>
                            <m:t> </m:t>
                          </m:r>
                        </m:den>
                      </m:f>
                    </m:oMath>
                  </m:oMathPara>
                </a14:m>
                <a:endParaRPr lang="en-US" sz="2000" dirty="0"/>
              </a:p>
              <a:p>
                <a:r>
                  <a:rPr lang="en-US" sz="2000" dirty="0"/>
                  <a:t>Sensitivity is the amount of positive items correctly identified:</a:t>
                </a:r>
              </a:p>
              <a:p>
                <a:pPr marL="0" indent="0">
                  <a:buNone/>
                </a:pPr>
                <a14:m>
                  <m:oMathPara xmlns:m="http://schemas.openxmlformats.org/officeDocument/2006/math">
                    <m:oMathParaPr>
                      <m:jc m:val="centerGroup"/>
                    </m:oMathParaPr>
                    <m:oMath xmlns:m="http://schemas.openxmlformats.org/officeDocument/2006/math">
                      <m:r>
                        <a:rPr lang="en-IN" sz="2000" i="1" dirty="0" smtClean="0">
                          <a:latin typeface="Cambria Math" panose="02040503050406030204" pitchFamily="18" charset="0"/>
                        </a:rPr>
                        <m:t>𝑆𝑒𝑛𝑠𝑖𝑡𝑖𝑣𝑖𝑡𝑦</m:t>
                      </m:r>
                      <m:r>
                        <a:rPr lang="en-IN" sz="2000" i="1" dirty="0" smtClean="0">
                          <a:latin typeface="Cambria Math" panose="02040503050406030204" pitchFamily="18" charset="0"/>
                        </a:rPr>
                        <m:t>(</m:t>
                      </m:r>
                      <m:r>
                        <a:rPr lang="en-IN" sz="2000" i="1" dirty="0" smtClean="0">
                          <a:latin typeface="Cambria Math" panose="02040503050406030204" pitchFamily="18" charset="0"/>
                        </a:rPr>
                        <m:t>𝑆𝑒𝑛𝑠</m:t>
                      </m:r>
                      <m:r>
                        <a:rPr lang="en-IN" sz="2000" i="1" dirty="0">
                          <a:latin typeface="Cambria Math" panose="02040503050406030204" pitchFamily="18" charset="0"/>
                        </a:rPr>
                        <m:t>)</m:t>
                      </m:r>
                      <m:r>
                        <a:rPr lang="en-IN" sz="2000" i="1" dirty="0" smtClean="0">
                          <a:latin typeface="Cambria Math" panose="02040503050406030204" pitchFamily="18" charset="0"/>
                        </a:rPr>
                        <m:t> = </m:t>
                      </m:r>
                      <m:f>
                        <m:fPr>
                          <m:ctrlPr>
                            <a:rPr lang="en-IN" sz="2000" i="1" dirty="0" smtClean="0">
                              <a:latin typeface="Cambria Math" panose="02040503050406030204" pitchFamily="18" charset="0"/>
                            </a:rPr>
                          </m:ctrlPr>
                        </m:fPr>
                        <m:num>
                          <m:r>
                            <a:rPr lang="en-IN" sz="2000" i="1" dirty="0">
                              <a:solidFill>
                                <a:prstClr val="black"/>
                              </a:solidFill>
                              <a:latin typeface="Cambria Math" panose="02040503050406030204" pitchFamily="18" charset="0"/>
                            </a:rPr>
                            <m:t>𝑇𝑃</m:t>
                          </m:r>
                        </m:num>
                        <m:den>
                          <m:r>
                            <a:rPr lang="en-IN" sz="2000" i="1" dirty="0">
                              <a:solidFill>
                                <a:prstClr val="black"/>
                              </a:solidFill>
                              <a:latin typeface="Cambria Math" panose="02040503050406030204" pitchFamily="18" charset="0"/>
                            </a:rPr>
                            <m:t>𝑇𝑁</m:t>
                          </m:r>
                          <m:r>
                            <a:rPr lang="en-IN" sz="2000" i="1" dirty="0">
                              <a:solidFill>
                                <a:prstClr val="black"/>
                              </a:solidFill>
                              <a:latin typeface="Cambria Math" panose="02040503050406030204" pitchFamily="18" charset="0"/>
                            </a:rPr>
                            <m:t> + </m:t>
                          </m:r>
                          <m:r>
                            <a:rPr lang="en-IN" sz="2000" i="1" dirty="0">
                              <a:solidFill>
                                <a:prstClr val="black"/>
                              </a:solidFill>
                              <a:latin typeface="Cambria Math" panose="02040503050406030204" pitchFamily="18" charset="0"/>
                            </a:rPr>
                            <m:t>𝐹𝑁</m:t>
                          </m:r>
                        </m:den>
                      </m:f>
                      <m:r>
                        <a:rPr lang="en-IN" sz="2000" i="1" dirty="0" smtClean="0">
                          <a:latin typeface="Cambria Math" panose="02040503050406030204" pitchFamily="18" charset="0"/>
                        </a:rPr>
                        <m:t> </m:t>
                      </m:r>
                    </m:oMath>
                  </m:oMathPara>
                </a14:m>
                <a:endParaRPr lang="en-US" sz="2000" dirty="0"/>
              </a:p>
              <a:p>
                <a:r>
                  <a:rPr lang="en-US" sz="2000" dirty="0"/>
                  <a:t>Speciﬁcity (Spec) Speciﬁcity means the relationship of observed negative examples with all negative examples, says the rate of predicted presence including entire examples by the presence of cancer</a:t>
                </a:r>
              </a:p>
              <a:p>
                <a:pPr marL="0" indent="0">
                  <a:buNone/>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𝑆𝑝𝑒𝑐𝑖</m:t>
                      </m:r>
                      <m:r>
                        <a:rPr lang="en-US" sz="2000" i="1" dirty="0" smtClean="0">
                          <a:latin typeface="Cambria Math" panose="02040503050406030204" pitchFamily="18" charset="0"/>
                        </a:rPr>
                        <m:t>ﬁ</m:t>
                      </m:r>
                      <m:r>
                        <a:rPr lang="en-US" sz="2000" i="1" dirty="0" smtClean="0">
                          <a:latin typeface="Cambria Math" panose="02040503050406030204" pitchFamily="18" charset="0"/>
                        </a:rPr>
                        <m:t>𝑐𝑖𝑡𝑦</m:t>
                      </m:r>
                      <m:r>
                        <a:rPr lang="en-US" sz="2000" i="1" dirty="0" smtClean="0">
                          <a:latin typeface="Cambria Math" panose="02040503050406030204" pitchFamily="18" charset="0"/>
                        </a:rPr>
                        <m:t> (</m:t>
                      </m:r>
                      <m:r>
                        <a:rPr lang="en-US" sz="2000" i="1" dirty="0" smtClean="0">
                          <a:latin typeface="Cambria Math" panose="02040503050406030204" pitchFamily="18" charset="0"/>
                        </a:rPr>
                        <m:t>𝑆𝑝𝑒𝑐</m:t>
                      </m:r>
                      <m:r>
                        <a:rPr lang="en-US" sz="2000" i="1" dirty="0" smtClean="0">
                          <a:latin typeface="Cambria Math" panose="02040503050406030204" pitchFamily="18" charset="0"/>
                        </a:rPr>
                        <m:t>) =</m:t>
                      </m:r>
                      <m:f>
                        <m:fPr>
                          <m:ctrlPr>
                            <a:rPr kumimoji="0" lang="en-IN" sz="2000" b="0" i="1" u="none" strike="noStrike" kern="1200" cap="none" spc="0" normalizeH="0" baseline="0" noProof="0" dirty="0" smtClean="0">
                              <a:ln>
                                <a:noFill/>
                              </a:ln>
                              <a:solidFill>
                                <a:prstClr val="black"/>
                              </a:solidFill>
                              <a:effectLst/>
                              <a:uLnTx/>
                              <a:uFillTx/>
                              <a:latin typeface="Cambria Math" panose="02040503050406030204" pitchFamily="18" charset="0"/>
                            </a:rPr>
                          </m:ctrlPr>
                        </m:fPr>
                        <m:num>
                          <m:r>
                            <m:rPr>
                              <m:nor/>
                            </m:rPr>
                            <a:rPr lang="en-IN" sz="2000">
                              <a:solidFill>
                                <a:srgbClr val="000000"/>
                              </a:solidFill>
                              <a:latin typeface="ff43"/>
                            </a:rPr>
                            <m:t>TN</m:t>
                          </m:r>
                        </m:num>
                        <m:den>
                          <m:r>
                            <m:rPr>
                              <m:nor/>
                            </m:rPr>
                            <a:rPr lang="en-IN" sz="2000">
                              <a:solidFill>
                                <a:srgbClr val="000000"/>
                              </a:solidFill>
                              <a:latin typeface="ff43"/>
                            </a:rPr>
                            <m:t>TN</m:t>
                          </m:r>
                          <m:r>
                            <m:rPr>
                              <m:nor/>
                            </m:rPr>
                            <a:rPr lang="en-IN" sz="2000">
                              <a:solidFill>
                                <a:srgbClr val="000000"/>
                              </a:solidFill>
                              <a:latin typeface="ff43"/>
                            </a:rPr>
                            <m:t> </m:t>
                          </m:r>
                          <m:r>
                            <m:rPr>
                              <m:nor/>
                            </m:rPr>
                            <a:rPr lang="en-IN" sz="2000">
                              <a:solidFill>
                                <a:srgbClr val="000000"/>
                              </a:solidFill>
                              <a:latin typeface="ff41"/>
                            </a:rPr>
                            <m:t>+</m:t>
                          </m:r>
                          <m:r>
                            <m:rPr>
                              <m:nor/>
                            </m:rPr>
                            <a:rPr lang="en-IN" sz="2000">
                              <a:solidFill>
                                <a:srgbClr val="000000"/>
                              </a:solidFill>
                              <a:latin typeface="ff43"/>
                            </a:rPr>
                            <m:t>FP</m:t>
                          </m:r>
                        </m:den>
                      </m:f>
                      <m:r>
                        <a:rPr kumimoji="0" lang="en-IN" sz="2000" b="0" i="1" u="none" strike="noStrike" kern="1200" cap="none" spc="0" normalizeH="0" baseline="0" noProof="0" dirty="0" smtClean="0">
                          <a:ln>
                            <a:noFill/>
                          </a:ln>
                          <a:solidFill>
                            <a:prstClr val="black"/>
                          </a:solidFill>
                          <a:effectLst/>
                          <a:uLnTx/>
                          <a:uFillTx/>
                          <a:latin typeface="Cambria Math" panose="02040503050406030204" pitchFamily="18" charset="0"/>
                        </a:rPr>
                        <m:t> </m:t>
                      </m:r>
                    </m:oMath>
                  </m:oMathPara>
                </a14:m>
                <a:endParaRPr kumimoji="0" lang="en-US" sz="2000" b="0" i="0" u="none" strike="noStrike" kern="1200" cap="none" spc="0" normalizeH="0" baseline="0" noProof="0" dirty="0">
                  <a:ln>
                    <a:noFill/>
                  </a:ln>
                  <a:solidFill>
                    <a:prstClr val="black"/>
                  </a:solidFill>
                  <a:effectLst/>
                  <a:uLnTx/>
                  <a:uFillTx/>
                  <a:latin typeface="Calibri"/>
                </a:endParaRPr>
              </a:p>
              <a:p>
                <a:r>
                  <a:rPr lang="en-US" sz="1800" dirty="0"/>
                  <a:t>Precision (</a:t>
                </a:r>
                <a:r>
                  <a:rPr lang="en-US" sz="1800" dirty="0" err="1"/>
                  <a:t>Prec</a:t>
                </a:r>
                <a:r>
                  <a:rPr lang="en-US" sz="1800" dirty="0"/>
                  <a:t>) Precision is named the division of the examples which are actually positive among all the examples that we predicted positive: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14:m>
                  <m:oMathPara xmlns:m="http://schemas.openxmlformats.org/officeDocument/2006/math">
                    <m:oMathParaPr>
                      <m:jc m:val="centerGroup"/>
                    </m:oMathParaPr>
                    <m:oMath xmlns:m="http://schemas.openxmlformats.org/officeDocument/2006/math">
                      <m:r>
                        <a:rPr kumimoji="0" lang="en-I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𝑃𝑟𝑒𝑐𝑖𝑠𝑖𝑜𝑛</m:t>
                      </m:r>
                      <m:r>
                        <a:rPr lang="en-IN" sz="2000" i="1" dirty="0">
                          <a:solidFill>
                            <a:prstClr val="black"/>
                          </a:solidFill>
                          <a:latin typeface="Cambria Math" panose="02040503050406030204" pitchFamily="18" charset="0"/>
                        </a:rPr>
                        <m:t>(</m:t>
                      </m:r>
                      <m:r>
                        <a:rPr lang="en-IN" sz="2000" b="0" i="1" dirty="0" smtClean="0">
                          <a:solidFill>
                            <a:prstClr val="black"/>
                          </a:solidFill>
                          <a:latin typeface="Cambria Math" panose="02040503050406030204" pitchFamily="18" charset="0"/>
                        </a:rPr>
                        <m:t>𝑃𝑟𝑒𝑐</m:t>
                      </m:r>
                      <m:r>
                        <a:rPr lang="en-IN" sz="2000" b="0" i="1" dirty="0" smtClean="0">
                          <a:solidFill>
                            <a:prstClr val="black"/>
                          </a:solidFill>
                          <a:latin typeface="Cambria Math" panose="02040503050406030204" pitchFamily="18" charset="0"/>
                        </a:rPr>
                        <m:t>) = </m:t>
                      </m:r>
                      <m:f>
                        <m:fPr>
                          <m:ctrlPr>
                            <a:rPr kumimoji="0" lang="en-I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kumimoji="0" lang="en-IN" sz="20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𝑇𝑃</m:t>
                          </m:r>
                        </m:num>
                        <m:den>
                          <m:r>
                            <a:rPr kumimoji="0" lang="en-IN" sz="20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𝑇</m:t>
                          </m:r>
                          <m:r>
                            <a:rPr kumimoji="0" lang="en-I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𝑃</m:t>
                          </m:r>
                          <m:r>
                            <a:rPr kumimoji="0" lang="en-IN" sz="20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 + </m:t>
                          </m:r>
                          <m:r>
                            <a:rPr kumimoji="0" lang="en-IN" sz="20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𝐹𝑃</m:t>
                          </m:r>
                        </m:den>
                      </m:f>
                      <m:r>
                        <a:rPr kumimoji="0" lang="en-I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oMath>
                  </m:oMathPara>
                </a14:m>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endParaRPr lang="en-US" sz="1800" dirty="0"/>
              </a:p>
            </p:txBody>
          </p:sp>
        </mc:Choice>
        <mc:Fallback xmlns="">
          <p:sp>
            <p:nvSpPr>
              <p:cNvPr id="3" name="Content Placeholder 2">
                <a:extLst>
                  <a:ext uri="{FF2B5EF4-FFF2-40B4-BE49-F238E27FC236}">
                    <a16:creationId xmlns:a16="http://schemas.microsoft.com/office/drawing/2014/main" id="{F0C26602-1822-4E54-A4C6-06B15DDAA67B}"/>
                  </a:ext>
                </a:extLst>
              </p:cNvPr>
              <p:cNvSpPr>
                <a:spLocks noGrp="1" noRot="1" noChangeAspect="1" noMove="1" noResize="1" noEditPoints="1" noAdjustHandles="1" noChangeArrowheads="1" noChangeShapeType="1" noTextEdit="1"/>
              </p:cNvSpPr>
              <p:nvPr>
                <p:ph idx="1"/>
              </p:nvPr>
            </p:nvSpPr>
            <p:spPr>
              <a:blipFill>
                <a:blip r:embed="rId2"/>
                <a:stretch>
                  <a:fillRect l="-464" t="-713" r="-516"/>
                </a:stretch>
              </a:blipFill>
            </p:spPr>
            <p:txBody>
              <a:bodyPr/>
              <a:lstStyle/>
              <a:p>
                <a:r>
                  <a:rPr lang="en-IN">
                    <a:noFill/>
                  </a:rPr>
                  <a:t> </a:t>
                </a:r>
              </a:p>
            </p:txBody>
          </p:sp>
        </mc:Fallback>
      </mc:AlternateContent>
    </p:spTree>
    <p:extLst>
      <p:ext uri="{BB962C8B-B14F-4D97-AF65-F5344CB8AC3E}">
        <p14:creationId xmlns:p14="http://schemas.microsoft.com/office/powerpoint/2010/main" val="273393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87568" y="990601"/>
            <a:ext cx="7737232" cy="5135564"/>
          </a:xfrm>
        </p:spPr>
        <p:txBody>
          <a:bodyPr/>
          <a:lstStyle/>
          <a:p>
            <a:r>
              <a:rPr lang="en-US" dirty="0"/>
              <a:t>Introduction</a:t>
            </a:r>
          </a:p>
          <a:p>
            <a:r>
              <a:rPr lang="en-US" dirty="0"/>
              <a:t>Motivation for choosing the Topic</a:t>
            </a:r>
          </a:p>
          <a:p>
            <a:r>
              <a:rPr lang="en-US" dirty="0"/>
              <a:t>Methodology of Cancer Diagnosis</a:t>
            </a:r>
          </a:p>
          <a:p>
            <a:r>
              <a:rPr lang="en-US" dirty="0"/>
              <a:t>Machine Learning Models and Techniques</a:t>
            </a:r>
          </a:p>
          <a:p>
            <a:r>
              <a:rPr lang="en-US" dirty="0"/>
              <a:t>Evaluation Metrices</a:t>
            </a:r>
          </a:p>
          <a:p>
            <a:r>
              <a:rPr lang="en-US" dirty="0"/>
              <a:t>Student’s opinion/perspective</a:t>
            </a:r>
          </a:p>
          <a:p>
            <a:r>
              <a:rPr lang="en-US" dirty="0"/>
              <a:t>Relevance to society</a:t>
            </a:r>
          </a:p>
          <a:p>
            <a:r>
              <a:rPr lang="en-US" dirty="0"/>
              <a:t>Conclusions</a:t>
            </a:r>
          </a:p>
          <a:p>
            <a:r>
              <a:rPr lang="en-US" dirty="0"/>
              <a:t>References</a:t>
            </a:r>
          </a:p>
        </p:txBody>
      </p:sp>
    </p:spTree>
    <p:extLst>
      <p:ext uri="{BB962C8B-B14F-4D97-AF65-F5344CB8AC3E}">
        <p14:creationId xmlns:p14="http://schemas.microsoft.com/office/powerpoint/2010/main" val="766121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628CB-27AF-4795-9DD6-D1EB4FEFEC66}"/>
              </a:ext>
            </a:extLst>
          </p:cNvPr>
          <p:cNvSpPr>
            <a:spLocks noGrp="1"/>
          </p:cNvSpPr>
          <p:nvPr>
            <p:ph type="title"/>
          </p:nvPr>
        </p:nvSpPr>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BDD7106-E830-4CBF-9E10-9BD13BBCD103}"/>
                  </a:ext>
                </a:extLst>
              </p:cNvPr>
              <p:cNvSpPr>
                <a:spLocks noGrp="1"/>
              </p:cNvSpPr>
              <p:nvPr>
                <p:ph idx="1"/>
              </p:nvPr>
            </p:nvSpPr>
            <p:spPr/>
            <p:txBody>
              <a:bodyPr/>
              <a:lstStyle/>
              <a:p>
                <a:r>
                  <a:rPr lang="en-US" sz="2000" dirty="0"/>
                  <a:t>Matthews correlation coeﬃcient (MCC) For binary classiﬁcation, MCC is used. Here the range is +1 to −1. When the value is +1, the best performance is shown and when the value is –1, the worst performance is shown. It is rep-resented as:</a:t>
                </a:r>
              </a:p>
              <a:p>
                <a:pPr marL="0" indent="0">
                  <a:buNone/>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𝑀𝐶𝐶</m:t>
                      </m:r>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𝑇𝑃</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𝑇𝑁</m:t>
                              </m:r>
                            </m:e>
                          </m:d>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𝐹𝑃</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𝐹𝑁</m:t>
                          </m:r>
                          <m:r>
                            <a:rPr lang="en-IN" sz="2000" b="0" i="1" smtClean="0">
                              <a:latin typeface="Cambria Math" panose="02040503050406030204" pitchFamily="18" charset="0"/>
                              <a:ea typeface="Cambria Math" panose="02040503050406030204" pitchFamily="18" charset="0"/>
                            </a:rPr>
                            <m:t>)</m:t>
                          </m:r>
                        </m:num>
                        <m:den>
                          <m:r>
                            <a:rPr lang="en-IN" sz="2000" b="0" i="1" smtClean="0">
                              <a:latin typeface="Cambria Math" panose="02040503050406030204" pitchFamily="18" charset="0"/>
                              <a:ea typeface="Cambria Math" panose="02040503050406030204" pitchFamily="18" charset="0"/>
                            </a:rPr>
                            <m:t>√(</m:t>
                          </m:r>
                          <m:r>
                            <a:rPr lang="en-IN" sz="2000" i="1">
                              <a:latin typeface="Cambria Math" panose="02040503050406030204" pitchFamily="18" charset="0"/>
                            </a:rPr>
                            <m:t>𝑇𝑃</m:t>
                          </m:r>
                          <m:r>
                            <a:rPr lang="en-IN" sz="2000" i="1">
                              <a:latin typeface="Cambria Math" panose="02040503050406030204" pitchFamily="18" charset="0"/>
                            </a:rPr>
                            <m:t>+</m:t>
                          </m:r>
                          <m:r>
                            <a:rPr lang="en-IN" sz="2000" i="1">
                              <a:latin typeface="Cambria Math" panose="02040503050406030204" pitchFamily="18" charset="0"/>
                            </a:rPr>
                            <m:t>𝐹𝑃</m:t>
                          </m:r>
                          <m:r>
                            <a:rPr lang="en-IN" sz="2000" i="1">
                              <a:latin typeface="Cambria Math" panose="02040503050406030204" pitchFamily="18" charset="0"/>
                            </a:rPr>
                            <m:t>)(</m:t>
                          </m:r>
                          <m:r>
                            <a:rPr lang="en-IN" sz="2000" i="1">
                              <a:latin typeface="Cambria Math" panose="02040503050406030204" pitchFamily="18" charset="0"/>
                            </a:rPr>
                            <m:t>𝑇𝑃</m:t>
                          </m:r>
                          <m:r>
                            <a:rPr lang="en-IN" sz="2000" i="1">
                              <a:latin typeface="Cambria Math" panose="02040503050406030204" pitchFamily="18" charset="0"/>
                            </a:rPr>
                            <m:t>+</m:t>
                          </m:r>
                          <m:r>
                            <a:rPr lang="en-IN" sz="2000" i="1">
                              <a:latin typeface="Cambria Math" panose="02040503050406030204" pitchFamily="18" charset="0"/>
                            </a:rPr>
                            <m:t>𝐹𝑁</m:t>
                          </m:r>
                          <m:r>
                            <a:rPr lang="en-IN" sz="2000" i="1">
                              <a:latin typeface="Cambria Math" panose="02040503050406030204" pitchFamily="18" charset="0"/>
                            </a:rPr>
                            <m:t>)(</m:t>
                          </m:r>
                          <m:r>
                            <a:rPr lang="en-IN" sz="2000" i="1">
                              <a:latin typeface="Cambria Math" panose="02040503050406030204" pitchFamily="18" charset="0"/>
                            </a:rPr>
                            <m:t>𝑇𝑁</m:t>
                          </m:r>
                          <m:r>
                            <a:rPr lang="en-IN" sz="2000" i="1">
                              <a:latin typeface="Cambria Math" panose="02040503050406030204" pitchFamily="18" charset="0"/>
                            </a:rPr>
                            <m:t>+</m:t>
                          </m:r>
                          <m:r>
                            <a:rPr lang="en-IN" sz="2000" i="1">
                              <a:latin typeface="Cambria Math" panose="02040503050406030204" pitchFamily="18" charset="0"/>
                            </a:rPr>
                            <m:t>𝐹𝑃</m:t>
                          </m:r>
                          <m:r>
                            <a:rPr lang="en-IN" sz="2000" i="1">
                              <a:latin typeface="Cambria Math" panose="02040503050406030204" pitchFamily="18" charset="0"/>
                            </a:rPr>
                            <m:t>)(</m:t>
                          </m:r>
                          <m:r>
                            <a:rPr lang="en-IN" sz="2000" i="1">
                              <a:latin typeface="Cambria Math" panose="02040503050406030204" pitchFamily="18" charset="0"/>
                            </a:rPr>
                            <m:t>𝑇𝑁</m:t>
                          </m:r>
                          <m:r>
                            <a:rPr lang="en-IN" sz="2000" i="1">
                              <a:latin typeface="Cambria Math" panose="02040503050406030204" pitchFamily="18" charset="0"/>
                            </a:rPr>
                            <m:t>+</m:t>
                          </m:r>
                          <m:r>
                            <a:rPr lang="en-IN" sz="2000" i="1">
                              <a:latin typeface="Cambria Math" panose="02040503050406030204" pitchFamily="18" charset="0"/>
                            </a:rPr>
                            <m:t>𝐹𝑁</m:t>
                          </m:r>
                          <m:r>
                            <a:rPr lang="en-IN" sz="2000" b="0" i="1" smtClean="0">
                              <a:latin typeface="Cambria Math" panose="02040503050406030204" pitchFamily="18" charset="0"/>
                            </a:rPr>
                            <m:t>)</m:t>
                          </m:r>
                        </m:den>
                      </m:f>
                    </m:oMath>
                  </m:oMathPara>
                </a14:m>
                <a:endParaRPr lang="en-US" sz="2000" dirty="0"/>
              </a:p>
              <a:p>
                <a:pPr marL="0" indent="0">
                  <a:buNone/>
                </a:pPr>
                <a:endParaRPr lang="en-US" sz="2000" dirty="0"/>
              </a:p>
              <a:p>
                <a:r>
                  <a:rPr lang="en-US" sz="2000" dirty="0"/>
                  <a:t>Receiver operating characteristic curve (ROC) curve, the true-positive rate (sensitivity) is plotted against the false-positive rate (1−speciﬁcity) at various threshold settings. ROC curve expresses a relation between true-positive rate vs. false-positive rate</a:t>
                </a:r>
              </a:p>
              <a:p>
                <a:r>
                  <a:rPr lang="en-US" sz="2000" dirty="0"/>
                  <a:t>Area under the ROC Curve (AUC) AUC provides the area under the ROC-curve integrated from (0, 0) to (1, 1). It gives the aggregate measure of all possible classification thresholds. AUC has a range from 0 to 1. A 100% correct classified version will have the AUC value 1.0 and it will be 0.0 if there is a 100% wrong classification. It is attractive for two reasons: first, it is scale-invariant, which means it checks how well the model is predicted rather than checking the absolute values; and, second, it is classification threshold invariant as it will check the model’s performance irrespective of the threshold being chosen. </a:t>
                </a:r>
              </a:p>
              <a:p>
                <a:endParaRPr lang="en-US" sz="2000" dirty="0"/>
              </a:p>
              <a:p>
                <a:endParaRPr lang="en-IN" sz="2000" dirty="0"/>
              </a:p>
            </p:txBody>
          </p:sp>
        </mc:Choice>
        <mc:Fallback xmlns="">
          <p:sp>
            <p:nvSpPr>
              <p:cNvPr id="3" name="Content Placeholder 2">
                <a:extLst>
                  <a:ext uri="{FF2B5EF4-FFF2-40B4-BE49-F238E27FC236}">
                    <a16:creationId xmlns:a16="http://schemas.microsoft.com/office/drawing/2014/main" id="{DBDD7106-E830-4CBF-9E10-9BD13BBCD103}"/>
                  </a:ext>
                </a:extLst>
              </p:cNvPr>
              <p:cNvSpPr>
                <a:spLocks noGrp="1" noRot="1" noChangeAspect="1" noMove="1" noResize="1" noEditPoints="1" noAdjustHandles="1" noChangeArrowheads="1" noChangeShapeType="1" noTextEdit="1"/>
              </p:cNvSpPr>
              <p:nvPr>
                <p:ph idx="1"/>
              </p:nvPr>
            </p:nvSpPr>
            <p:spPr>
              <a:blipFill>
                <a:blip r:embed="rId2"/>
                <a:stretch>
                  <a:fillRect l="-464" t="-713" r="-516"/>
                </a:stretch>
              </a:blipFill>
            </p:spPr>
            <p:txBody>
              <a:bodyPr/>
              <a:lstStyle/>
              <a:p>
                <a:r>
                  <a:rPr lang="en-IN">
                    <a:noFill/>
                  </a:rPr>
                  <a:t> </a:t>
                </a:r>
              </a:p>
            </p:txBody>
          </p:sp>
        </mc:Fallback>
      </mc:AlternateContent>
    </p:spTree>
    <p:extLst>
      <p:ext uri="{BB962C8B-B14F-4D97-AF65-F5344CB8AC3E}">
        <p14:creationId xmlns:p14="http://schemas.microsoft.com/office/powerpoint/2010/main" val="206187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E3FBAF-8DCC-4623-9CDF-B2BC93820BFB}"/>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Student’s opinion/perspective</a:t>
            </a:r>
            <a:endParaRPr lang="en-IN" dirty="0"/>
          </a:p>
        </p:txBody>
      </p:sp>
      <p:sp>
        <p:nvSpPr>
          <p:cNvPr id="3" name="Content Placeholder 2">
            <a:extLst>
              <a:ext uri="{FF2B5EF4-FFF2-40B4-BE49-F238E27FC236}">
                <a16:creationId xmlns="" xmlns:a16="http://schemas.microsoft.com/office/drawing/2014/main" id="{3198E79F-348B-4AFA-9994-E0EB6956C869}"/>
              </a:ext>
            </a:extLst>
          </p:cNvPr>
          <p:cNvSpPr>
            <a:spLocks noGrp="1"/>
          </p:cNvSpPr>
          <p:nvPr>
            <p:ph idx="1"/>
          </p:nvPr>
        </p:nvSpPr>
        <p:spPr/>
        <p:txBody>
          <a:bodyPr/>
          <a:lstStyle/>
          <a:p>
            <a:pPr marL="0" indent="0">
              <a:buNone/>
            </a:pPr>
            <a:r>
              <a:rPr lang="en-US" sz="2400" dirty="0"/>
              <a:t>Machine learning methods generally improve the performance or predictive accuracy of most diagnoses, especially when compared to conventional statistical or expert-based systems.</a:t>
            </a:r>
          </a:p>
          <a:p>
            <a:pPr marL="0" indent="0">
              <a:buNone/>
            </a:pPr>
            <a:endParaRPr lang="en-US" sz="2400" dirty="0"/>
          </a:p>
          <a:p>
            <a:pPr marL="0" indent="0">
              <a:buNone/>
            </a:pPr>
            <a:r>
              <a:rPr lang="en-US" sz="2400" dirty="0"/>
              <a:t>Most studies are generally well constructed and reasonably well validated, certainly greater</a:t>
            </a:r>
          </a:p>
          <a:p>
            <a:pPr marL="0" indent="0">
              <a:buNone/>
            </a:pPr>
            <a:r>
              <a:rPr lang="en-US" sz="2400" dirty="0"/>
              <a:t>attention to experimental design and implementation appears to be warranted, especially</a:t>
            </a:r>
          </a:p>
          <a:p>
            <a:pPr marL="0" indent="0">
              <a:buNone/>
            </a:pPr>
            <a:r>
              <a:rPr lang="en-US" sz="2400" dirty="0"/>
              <a:t>with respect to the quantity and quality of biological data.</a:t>
            </a:r>
          </a:p>
          <a:p>
            <a:pPr marL="0" indent="0">
              <a:buNone/>
            </a:pPr>
            <a:r>
              <a:rPr lang="en-US" sz="2400" dirty="0"/>
              <a:t> </a:t>
            </a:r>
          </a:p>
          <a:p>
            <a:pPr marL="0" indent="0">
              <a:buNone/>
            </a:pPr>
            <a:r>
              <a:rPr lang="en-US" sz="2400" dirty="0"/>
              <a:t>Overall, I believe that if the quality of studies continues to improve, it is likely that the use of machine learning classifier will become much more commonplace in many clinical and hospital settings.</a:t>
            </a:r>
          </a:p>
          <a:p>
            <a:pPr marL="0" indent="0" algn="l">
              <a:buNone/>
            </a:pPr>
            <a:endParaRPr lang="en-US" sz="2400" dirty="0"/>
          </a:p>
          <a:p>
            <a:pPr marL="0" indent="0" algn="l">
              <a:buNone/>
            </a:pPr>
            <a:endParaRPr lang="en-IN" dirty="0"/>
          </a:p>
        </p:txBody>
      </p:sp>
    </p:spTree>
    <p:extLst>
      <p:ext uri="{BB962C8B-B14F-4D97-AF65-F5344CB8AC3E}">
        <p14:creationId xmlns:p14="http://schemas.microsoft.com/office/powerpoint/2010/main" val="3224036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46F0D-FBDE-4198-A936-CE5E92BCAD4D}"/>
              </a:ext>
            </a:extLst>
          </p:cNvPr>
          <p:cNvSpPr>
            <a:spLocks noGrp="1"/>
          </p:cNvSpPr>
          <p:nvPr>
            <p:ph type="title"/>
          </p:nvPr>
        </p:nvSpPr>
        <p:spPr/>
        <p:txBody>
          <a:bodyPr/>
          <a:lstStyle/>
          <a:p>
            <a:r>
              <a:rPr lang="en-IN" dirty="0"/>
              <a:t>Motivation to Society</a:t>
            </a:r>
          </a:p>
        </p:txBody>
      </p:sp>
      <p:sp>
        <p:nvSpPr>
          <p:cNvPr id="3" name="Content Placeholder 2">
            <a:extLst>
              <a:ext uri="{FF2B5EF4-FFF2-40B4-BE49-F238E27FC236}">
                <a16:creationId xmlns="" xmlns:a16="http://schemas.microsoft.com/office/drawing/2014/main" id="{634FDB96-2448-4E74-B3FF-B95351B46394}"/>
              </a:ext>
            </a:extLst>
          </p:cNvPr>
          <p:cNvSpPr>
            <a:spLocks noGrp="1"/>
          </p:cNvSpPr>
          <p:nvPr>
            <p:ph idx="1"/>
          </p:nvPr>
        </p:nvSpPr>
        <p:spPr/>
        <p:txBody>
          <a:bodyPr/>
          <a:lstStyle/>
          <a:p>
            <a:pPr marL="0" indent="0">
              <a:buNone/>
            </a:pPr>
            <a:r>
              <a:rPr lang="en-US" sz="2400" dirty="0"/>
              <a:t>The early diagnosis of cancer can improve the prognosis and chance of survival significantly, as it can promote timely clinical treatment to patients. Further accurate classification of benign tumors can prevent patients undergoing unnecessary treatments. Thus, the correct diagnosis of cancer and classification of patients into malignant or benign groups is an important research domain.</a:t>
            </a:r>
          </a:p>
          <a:p>
            <a:pPr marL="0" indent="0">
              <a:buNone/>
            </a:pPr>
            <a:r>
              <a:rPr lang="en-US" sz="2400" dirty="0"/>
              <a:t>Modern machine learning algorithms serve as powerful tools to improve medical practice by reducing human labor and possible errors. They can potentially improve a patient’s diagnosis and treatment precision by complementing human perception. </a:t>
            </a:r>
          </a:p>
          <a:p>
            <a:pPr marL="0" indent="0">
              <a:buNone/>
            </a:pPr>
            <a:r>
              <a:rPr lang="en-US" sz="2400" dirty="0"/>
              <a:t>Machine Learning  is expected to allow efficient utilization of resources and to save time and unnecessary medical expenses to patients, their doctors and the society at large.</a:t>
            </a:r>
            <a:endParaRPr lang="en-IN" sz="2400" dirty="0"/>
          </a:p>
        </p:txBody>
      </p:sp>
    </p:spTree>
    <p:extLst>
      <p:ext uri="{BB962C8B-B14F-4D97-AF65-F5344CB8AC3E}">
        <p14:creationId xmlns:p14="http://schemas.microsoft.com/office/powerpoint/2010/main" val="2714399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125B7-DED7-4688-A699-D946405CD10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94A159E6-402B-401C-8FC5-FD6EF1A0200C}"/>
              </a:ext>
            </a:extLst>
          </p:cNvPr>
          <p:cNvSpPr>
            <a:spLocks noGrp="1"/>
          </p:cNvSpPr>
          <p:nvPr>
            <p:ph idx="1"/>
          </p:nvPr>
        </p:nvSpPr>
        <p:spPr/>
        <p:txBody>
          <a:bodyPr/>
          <a:lstStyle/>
          <a:p>
            <a:pPr marL="0" indent="0">
              <a:buNone/>
            </a:pPr>
            <a:r>
              <a:rPr lang="en-US" sz="2400" dirty="0"/>
              <a:t>The basic features and working principle of each of the ﬁve common machine learning techniques were illustrated.</a:t>
            </a:r>
          </a:p>
          <a:p>
            <a:pPr marL="0" indent="0">
              <a:buNone/>
            </a:pPr>
            <a:r>
              <a:rPr lang="en-US" sz="2400" dirty="0"/>
              <a:t>Machine learning technique can act as a clinical assistant for the diagnosis of breast cancer will be very helpful for new doctors or physicians in case of misdiagnosis.</a:t>
            </a:r>
          </a:p>
          <a:p>
            <a:pPr marL="0" indent="0">
              <a:buNone/>
            </a:pPr>
            <a:r>
              <a:rPr lang="en-US" sz="2400" dirty="0"/>
              <a:t>One of the major challenges of implementing machine learning  is the a lack of availability of datasets. Every learning algorithm requires a large amount of training for accurate results to be measured.</a:t>
            </a:r>
          </a:p>
          <a:p>
            <a:pPr marL="0" indent="0">
              <a:buNone/>
            </a:pPr>
            <a:r>
              <a:rPr lang="en-US" sz="2400" dirty="0"/>
              <a:t>The developed model by ANNs is  more consistent than any other technique stated , this could be due to the fact that ANNs can consider outliers and nonlinear interactions among variables. The ANN model includes parameters that are important at the individual level, even if they are not significant in the overall </a:t>
            </a:r>
            <a:r>
              <a:rPr lang="en-US" sz="2400" dirty="0" err="1"/>
              <a:t>population.ANNs</a:t>
            </a:r>
            <a:r>
              <a:rPr lang="en-US" sz="2400" dirty="0"/>
              <a:t> have an excellent aptitude for learning the relationship between the input/output mapping from a given dataset without any prior information or assumptions about the statistical distribution of the data.</a:t>
            </a:r>
            <a:endParaRPr lang="en-IN" sz="2400" dirty="0"/>
          </a:p>
        </p:txBody>
      </p:sp>
    </p:spTree>
    <p:extLst>
      <p:ext uri="{BB962C8B-B14F-4D97-AF65-F5344CB8AC3E}">
        <p14:creationId xmlns:p14="http://schemas.microsoft.com/office/powerpoint/2010/main" val="1456370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211BC6-844A-492E-9934-62913CF0EAA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 xmlns:a16="http://schemas.microsoft.com/office/drawing/2014/main" id="{54808E36-069D-46B9-A3E1-6BC0F5BF520D}"/>
              </a:ext>
            </a:extLst>
          </p:cNvPr>
          <p:cNvSpPr>
            <a:spLocks noGrp="1"/>
          </p:cNvSpPr>
          <p:nvPr>
            <p:ph idx="1"/>
          </p:nvPr>
        </p:nvSpPr>
        <p:spPr/>
        <p:txBody>
          <a:bodyPr/>
          <a:lstStyle/>
          <a:p>
            <a:pPr marL="0" indent="0">
              <a:buNone/>
            </a:pPr>
            <a:r>
              <a:rPr lang="en-IN" sz="2400" dirty="0"/>
              <a:t>[1]</a:t>
            </a:r>
            <a:r>
              <a:rPr lang="en-US" sz="2400" dirty="0"/>
              <a:t> Munir, Khushboo; Elahi, Hassan; </a:t>
            </a:r>
            <a:r>
              <a:rPr lang="en-US" sz="2400" dirty="0" err="1"/>
              <a:t>Ayub</a:t>
            </a:r>
            <a:r>
              <a:rPr lang="en-US" sz="2400" dirty="0"/>
              <a:t>, </a:t>
            </a:r>
            <a:r>
              <a:rPr lang="en-US" sz="2400" dirty="0" err="1"/>
              <a:t>Afsheen</a:t>
            </a:r>
            <a:r>
              <a:rPr lang="en-US" sz="2400" dirty="0"/>
              <a:t>; </a:t>
            </a:r>
            <a:r>
              <a:rPr lang="en-US" sz="2400" dirty="0" err="1"/>
              <a:t>Frezza</a:t>
            </a:r>
            <a:r>
              <a:rPr lang="en-US" sz="2400" dirty="0"/>
              <a:t>, Fabrizio; </a:t>
            </a:r>
            <a:r>
              <a:rPr lang="en-US" sz="2400" dirty="0" err="1"/>
              <a:t>Rizzi</a:t>
            </a:r>
            <a:r>
              <a:rPr lang="en-US" sz="2400" dirty="0"/>
              <a:t>, Antonello. 2019. "Cancer Diagnosis Using Deep Learning: A Bibliographic Review" Cancers 11, no. 9: 1235.</a:t>
            </a:r>
            <a:endParaRPr lang="en-IN" sz="2400" dirty="0"/>
          </a:p>
          <a:p>
            <a:pPr marL="0" indent="0">
              <a:buNone/>
            </a:pPr>
            <a:r>
              <a:rPr lang="en-IN" sz="2400" dirty="0"/>
              <a:t>[2] Islam, Md &amp; Haque, Md &amp; Iqbal, Hasib &amp; Hasan, Md &amp; Hasan, Mahmudul &amp; Kabir, Muhammad </a:t>
            </a:r>
            <a:r>
              <a:rPr lang="en-IN" sz="2400" dirty="0" err="1"/>
              <a:t>Nomani</a:t>
            </a:r>
            <a:r>
              <a:rPr lang="en-IN" sz="2400" dirty="0"/>
              <a:t>. (2020). Breast Cancer Prediction: A Comparative Study Using Machine Learning Techniques. SN Computer Science. 1. 290. 10.1007/s42979-020-00305-w. </a:t>
            </a:r>
          </a:p>
        </p:txBody>
      </p:sp>
    </p:spTree>
    <p:extLst>
      <p:ext uri="{BB962C8B-B14F-4D97-AF65-F5344CB8AC3E}">
        <p14:creationId xmlns:p14="http://schemas.microsoft.com/office/powerpoint/2010/main" val="77412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DA5560-829F-4E11-BFE7-D42448A9AC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15CBE88E-3909-4904-9456-5D58635B8C34}"/>
              </a:ext>
            </a:extLst>
          </p:cNvPr>
          <p:cNvSpPr>
            <a:spLocks noGrp="1"/>
          </p:cNvSpPr>
          <p:nvPr>
            <p:ph idx="1"/>
          </p:nvPr>
        </p:nvSpPr>
        <p:spPr>
          <a:xfrm>
            <a:off x="207612" y="1010119"/>
            <a:ext cx="11796819" cy="4940032"/>
          </a:xfrm>
        </p:spPr>
        <p:txBody>
          <a:bodyPr/>
          <a:lstStyle/>
          <a:p>
            <a:pPr marL="0" indent="0">
              <a:buNone/>
            </a:pPr>
            <a:r>
              <a:rPr lang="en-US" sz="2800" dirty="0"/>
              <a:t>Cancer is a fatal illness often caused by genetic disorder aggregation and a variety of pathological changes. Cancerous cells are abnormal areas often growing in any part of human body that are life-threatening. </a:t>
            </a:r>
          </a:p>
          <a:p>
            <a:pPr marL="0" indent="0">
              <a:buNone/>
            </a:pPr>
            <a:r>
              <a:rPr lang="en-US" sz="2800" dirty="0"/>
              <a:t>Machine learning is a branch of artificial intelligence that employs a variety of statistical, probabilistic and optimization techniques that allows computers to “learn” from past examples and to detect hard-to-discern patterns from large, noisy or complex data sets. This capability is particularly well-suited to medical applications, especially those that depend on complex proteomic and genomic measurements. As a result, machine learning is frequently used in cancer diagnosis and detection.</a:t>
            </a:r>
            <a:endParaRPr lang="en-IN" sz="2800" dirty="0"/>
          </a:p>
        </p:txBody>
      </p:sp>
    </p:spTree>
    <p:extLst>
      <p:ext uri="{BB962C8B-B14F-4D97-AF65-F5344CB8AC3E}">
        <p14:creationId xmlns:p14="http://schemas.microsoft.com/office/powerpoint/2010/main" val="73448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A5B57-FDDF-4229-9470-DEAC030476AA}"/>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 xmlns:a16="http://schemas.microsoft.com/office/drawing/2014/main" id="{FC87036B-06EC-4EF7-97C2-BDBC6CB217D3}"/>
              </a:ext>
            </a:extLst>
          </p:cNvPr>
          <p:cNvSpPr>
            <a:spLocks noGrp="1"/>
          </p:cNvSpPr>
          <p:nvPr>
            <p:ph idx="1"/>
          </p:nvPr>
        </p:nvSpPr>
        <p:spPr>
          <a:xfrm>
            <a:off x="187569" y="1102568"/>
            <a:ext cx="11816862" cy="5135564"/>
          </a:xfrm>
        </p:spPr>
        <p:txBody>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Early detection of cancer is the top priority for saving the lives of many. Typically, visual examination and manual techniques are used for cancer diagnosis. This manual interpretation of medical images demands high time consumption and is highly prone to mistakes.</a:t>
            </a:r>
          </a:p>
          <a:p>
            <a:pPr marL="0" indent="0">
              <a:buNone/>
            </a:pPr>
            <a:r>
              <a:rPr lang="en-US" sz="2800" dirty="0"/>
              <a:t>For this reason, computer-aided diagnosis (CAD) systems were brought to assist doctors to improve the efficiency of medical image interpretation. Feature extraction is the key step to adopt machine learning. </a:t>
            </a:r>
          </a:p>
          <a:p>
            <a:pPr marL="0" indent="0">
              <a:buNone/>
            </a:pPr>
            <a:r>
              <a:rPr lang="en-US" sz="2800" dirty="0"/>
              <a:t>Deep learning has the advantage of generating directly from raw images the high-level feature representation. In addition to deep learning, Graphics Processing Units (GPU)are also being used in parallel, for feature extraction and image recognition.</a:t>
            </a:r>
            <a:endParaRPr lang="en-IN" sz="2800" dirty="0"/>
          </a:p>
        </p:txBody>
      </p:sp>
    </p:spTree>
    <p:extLst>
      <p:ext uri="{BB962C8B-B14F-4D97-AF65-F5344CB8AC3E}">
        <p14:creationId xmlns:p14="http://schemas.microsoft.com/office/powerpoint/2010/main" val="281361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A6D2D-60D7-4BC9-8542-A96C15F5BA42}"/>
              </a:ext>
            </a:extLst>
          </p:cNvPr>
          <p:cNvSpPr>
            <a:spLocks noGrp="1"/>
          </p:cNvSpPr>
          <p:nvPr>
            <p:ph type="title"/>
          </p:nvPr>
        </p:nvSpPr>
        <p:spPr/>
        <p:txBody>
          <a:bodyPr/>
          <a:lstStyle/>
          <a:p>
            <a:r>
              <a:rPr lang="en-IN" dirty="0"/>
              <a:t>Methodology of Cancer Diagnosis</a:t>
            </a:r>
          </a:p>
        </p:txBody>
      </p:sp>
      <p:sp>
        <p:nvSpPr>
          <p:cNvPr id="3" name="Content Placeholder 2">
            <a:extLst>
              <a:ext uri="{FF2B5EF4-FFF2-40B4-BE49-F238E27FC236}">
                <a16:creationId xmlns="" xmlns:a16="http://schemas.microsoft.com/office/drawing/2014/main" id="{C954FF7D-E025-40B6-989E-FE171A5AE010}"/>
              </a:ext>
            </a:extLst>
          </p:cNvPr>
          <p:cNvSpPr>
            <a:spLocks noGrp="1"/>
          </p:cNvSpPr>
          <p:nvPr>
            <p:ph idx="1"/>
          </p:nvPr>
        </p:nvSpPr>
        <p:spPr/>
        <p:txBody>
          <a:bodyPr/>
          <a:lstStyle/>
          <a:p>
            <a:pPr marL="514350" indent="-514350">
              <a:buFont typeface="+mj-lt"/>
              <a:buAutoNum type="arabicPeriod"/>
            </a:pPr>
            <a:r>
              <a:rPr lang="en-IN" dirty="0"/>
              <a:t>Pre-Processing:</a:t>
            </a:r>
          </a:p>
          <a:p>
            <a:r>
              <a:rPr lang="en-US" dirty="0"/>
              <a:t>Improving the quality of an image to be used further by the removal of unwanted image information (noise).</a:t>
            </a:r>
          </a:p>
          <a:p>
            <a:r>
              <a:rPr lang="en-US" dirty="0"/>
              <a:t>Several inaccuracies may occur in the classification if this issue is not entertained properly</a:t>
            </a:r>
          </a:p>
          <a:p>
            <a:r>
              <a:rPr lang="en-US" dirty="0"/>
              <a:t> low contrast among skin lesion and surrounding healthy skin, </a:t>
            </a:r>
            <a:r>
              <a:rPr lang="en-US" dirty="0" err="1"/>
              <a:t>irregular,border</a:t>
            </a:r>
            <a:r>
              <a:rPr lang="en-US" dirty="0"/>
              <a:t> and the skin artifacts, which are hairs, skin lines, and black frames</a:t>
            </a:r>
          </a:p>
          <a:p>
            <a:r>
              <a:rPr lang="en-US" dirty="0"/>
              <a:t> The right combination of pre-processing tasks gives more accuracy.</a:t>
            </a:r>
            <a:endParaRPr lang="en-IN" dirty="0"/>
          </a:p>
          <a:p>
            <a:pPr marL="0" indent="0">
              <a:buNone/>
            </a:pPr>
            <a:endParaRPr lang="en-IN" dirty="0"/>
          </a:p>
        </p:txBody>
      </p:sp>
    </p:spTree>
    <p:extLst>
      <p:ext uri="{BB962C8B-B14F-4D97-AF65-F5344CB8AC3E}">
        <p14:creationId xmlns:p14="http://schemas.microsoft.com/office/powerpoint/2010/main" val="224134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9EE68E-B286-4D66-ABAF-263EB94489DB}"/>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Methodology of Cancer Diagnosis</a:t>
            </a:r>
            <a:endParaRPr lang="en-IN" dirty="0"/>
          </a:p>
        </p:txBody>
      </p:sp>
      <p:sp>
        <p:nvSpPr>
          <p:cNvPr id="3" name="Content Placeholder 2">
            <a:extLst>
              <a:ext uri="{FF2B5EF4-FFF2-40B4-BE49-F238E27FC236}">
                <a16:creationId xmlns="" xmlns:a16="http://schemas.microsoft.com/office/drawing/2014/main" id="{CF35CCCB-FCAB-4F8F-AC35-543C7BCDB302}"/>
              </a:ext>
            </a:extLst>
          </p:cNvPr>
          <p:cNvSpPr>
            <a:spLocks noGrp="1"/>
          </p:cNvSpPr>
          <p:nvPr>
            <p:ph idx="1"/>
          </p:nvPr>
        </p:nvSpPr>
        <p:spPr/>
        <p:txBody>
          <a:bodyPr/>
          <a:lstStyle/>
          <a:p>
            <a:pPr marL="0" indent="0" algn="ctr">
              <a:buNone/>
            </a:pPr>
            <a:r>
              <a:rPr lang="en-IN" dirty="0"/>
              <a:t>Techniques used in Pre-Processing</a:t>
            </a:r>
          </a:p>
          <a:p>
            <a:r>
              <a:rPr lang="en-IN" sz="2400" dirty="0"/>
              <a:t>Median Filtering</a:t>
            </a:r>
          </a:p>
          <a:p>
            <a:pPr marL="0" indent="0">
              <a:buNone/>
            </a:pPr>
            <a:endParaRPr lang="en-IN" sz="2400" dirty="0"/>
          </a:p>
          <a:p>
            <a:pPr marL="0" indent="0" algn="ctr">
              <a:buNone/>
            </a:pPr>
            <a:endParaRPr lang="en-IN" dirty="0"/>
          </a:p>
        </p:txBody>
      </p:sp>
      <p:pic>
        <p:nvPicPr>
          <p:cNvPr id="5" name="Picture 4">
            <a:extLst>
              <a:ext uri="{FF2B5EF4-FFF2-40B4-BE49-F238E27FC236}">
                <a16:creationId xmlns="" xmlns:a16="http://schemas.microsoft.com/office/drawing/2014/main" id="{8FE7CE24-3B5B-4E2B-A4D4-BB4B504B5E90}"/>
              </a:ext>
            </a:extLst>
          </p:cNvPr>
          <p:cNvPicPr>
            <a:picLocks noChangeAspect="1"/>
          </p:cNvPicPr>
          <p:nvPr/>
        </p:nvPicPr>
        <p:blipFill>
          <a:blip r:embed="rId2"/>
          <a:stretch>
            <a:fillRect/>
          </a:stretch>
        </p:blipFill>
        <p:spPr>
          <a:xfrm>
            <a:off x="2198032" y="2026798"/>
            <a:ext cx="7795936" cy="2804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 xmlns:a16="http://schemas.microsoft.com/office/drawing/2014/main" id="{B6130A44-A5A0-4663-B851-2181A4FD6E2B}"/>
              </a:ext>
            </a:extLst>
          </p:cNvPr>
          <p:cNvSpPr txBox="1"/>
          <p:nvPr/>
        </p:nvSpPr>
        <p:spPr>
          <a:xfrm>
            <a:off x="2198032" y="4991878"/>
            <a:ext cx="7795936" cy="369332"/>
          </a:xfrm>
          <a:prstGeom prst="rect">
            <a:avLst/>
          </a:prstGeom>
          <a:noFill/>
        </p:spPr>
        <p:txBody>
          <a:bodyPr wrap="square" rtlCol="0">
            <a:spAutoFit/>
          </a:bodyPr>
          <a:lstStyle/>
          <a:p>
            <a:pPr algn="ctr"/>
            <a:r>
              <a:rPr lang="en-IN" dirty="0"/>
              <a:t>Fig1.1 Median filtering: (a) original image, (b) result after median filtering. </a:t>
            </a:r>
          </a:p>
        </p:txBody>
      </p:sp>
    </p:spTree>
    <p:extLst>
      <p:ext uri="{BB962C8B-B14F-4D97-AF65-F5344CB8AC3E}">
        <p14:creationId xmlns:p14="http://schemas.microsoft.com/office/powerpoint/2010/main" val="181985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8A7CFD-0870-4A9D-B78D-FD4BCD0CAD81}"/>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Methodology of Cancer Diagnosis</a:t>
            </a:r>
            <a:endParaRPr lang="en-IN" dirty="0"/>
          </a:p>
        </p:txBody>
      </p:sp>
      <p:sp>
        <p:nvSpPr>
          <p:cNvPr id="3" name="Content Placeholder 2">
            <a:extLst>
              <a:ext uri="{FF2B5EF4-FFF2-40B4-BE49-F238E27FC236}">
                <a16:creationId xmlns="" xmlns:a16="http://schemas.microsoft.com/office/drawing/2014/main" id="{A7F71B52-C4BF-4271-B22F-56B8027AD68B}"/>
              </a:ext>
            </a:extLst>
          </p:cNvPr>
          <p:cNvSpPr>
            <a:spLocks noGrp="1"/>
          </p:cNvSpPr>
          <p:nvPr>
            <p:ph idx="1"/>
          </p:nvPr>
        </p:nvSpPr>
        <p:spPr>
          <a:xfrm>
            <a:off x="187570" y="990601"/>
            <a:ext cx="11037158" cy="4897015"/>
          </a:xfrm>
        </p:spPr>
        <p:txBody>
          <a:bodyPr/>
          <a:lstStyle/>
          <a:p>
            <a:r>
              <a:rPr lang="en-IN" sz="2400" b="0" i="0" dirty="0" err="1">
                <a:solidFill>
                  <a:srgbClr val="000000"/>
                </a:solidFill>
                <a:effectLst/>
              </a:rPr>
              <a:t>DullRazor</a:t>
            </a:r>
            <a:r>
              <a:rPr lang="en-IN" sz="2400" b="0" i="0" dirty="0">
                <a:solidFill>
                  <a:srgbClr val="000000"/>
                </a:solidFill>
                <a:effectLst/>
              </a:rPr>
              <a:t> technique for t</a:t>
            </a:r>
            <a:r>
              <a:rPr lang="en-IN" sz="2400" dirty="0"/>
              <a:t>hick hair removal</a:t>
            </a:r>
          </a:p>
          <a:p>
            <a:pPr marL="0" indent="0">
              <a:buNone/>
            </a:pPr>
            <a:r>
              <a:rPr lang="en-IN" sz="2400" dirty="0"/>
              <a:t>	</a:t>
            </a:r>
          </a:p>
        </p:txBody>
      </p:sp>
      <p:sp>
        <p:nvSpPr>
          <p:cNvPr id="6" name="TextBox 5">
            <a:extLst>
              <a:ext uri="{FF2B5EF4-FFF2-40B4-BE49-F238E27FC236}">
                <a16:creationId xmlns="" xmlns:a16="http://schemas.microsoft.com/office/drawing/2014/main" id="{4F1EF2A9-BFF1-464B-A0B1-922AD0ADA585}"/>
              </a:ext>
            </a:extLst>
          </p:cNvPr>
          <p:cNvSpPr txBox="1"/>
          <p:nvPr/>
        </p:nvSpPr>
        <p:spPr>
          <a:xfrm>
            <a:off x="6408456" y="4759856"/>
            <a:ext cx="4983912" cy="646331"/>
          </a:xfrm>
          <a:prstGeom prst="rect">
            <a:avLst/>
          </a:prstGeom>
          <a:noFill/>
        </p:spPr>
        <p:txBody>
          <a:bodyPr wrap="square" rtlCol="0">
            <a:spAutoFit/>
          </a:bodyPr>
          <a:lstStyle/>
          <a:p>
            <a:r>
              <a:rPr lang="en-US" dirty="0"/>
              <a:t>Fig1.2Hair removal by the </a:t>
            </a:r>
            <a:r>
              <a:rPr lang="en-US" dirty="0" err="1"/>
              <a:t>DullRazor</a:t>
            </a:r>
            <a:r>
              <a:rPr lang="en-US" dirty="0"/>
              <a:t> technique: (a) original image, (b) image after removal of hair.</a:t>
            </a:r>
            <a:endParaRPr lang="en-IN" dirty="0"/>
          </a:p>
        </p:txBody>
      </p:sp>
      <p:pic>
        <p:nvPicPr>
          <p:cNvPr id="7" name="Picture 6">
            <a:extLst>
              <a:ext uri="{FF2B5EF4-FFF2-40B4-BE49-F238E27FC236}">
                <a16:creationId xmlns="" xmlns:a16="http://schemas.microsoft.com/office/drawing/2014/main" id="{257FDA3F-C5ED-4D03-9B34-5A196E83BCFD}"/>
              </a:ext>
            </a:extLst>
          </p:cNvPr>
          <p:cNvPicPr>
            <a:picLocks noChangeAspect="1"/>
          </p:cNvPicPr>
          <p:nvPr/>
        </p:nvPicPr>
        <p:blipFill>
          <a:blip r:embed="rId2"/>
          <a:stretch>
            <a:fillRect/>
          </a:stretch>
        </p:blipFill>
        <p:spPr>
          <a:xfrm>
            <a:off x="6240816" y="1782979"/>
            <a:ext cx="4983912" cy="2316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 xmlns:a16="http://schemas.microsoft.com/office/drawing/2014/main" id="{6D034158-5A5E-43EF-803E-A48FFBA3E972}"/>
              </a:ext>
            </a:extLst>
          </p:cNvPr>
          <p:cNvSpPr txBox="1"/>
          <p:nvPr/>
        </p:nvSpPr>
        <p:spPr>
          <a:xfrm>
            <a:off x="7322856" y="4158734"/>
            <a:ext cx="441924" cy="369332"/>
          </a:xfrm>
          <a:prstGeom prst="rect">
            <a:avLst/>
          </a:prstGeom>
          <a:noFill/>
        </p:spPr>
        <p:txBody>
          <a:bodyPr wrap="square" rtlCol="0">
            <a:spAutoFit/>
          </a:bodyPr>
          <a:lstStyle/>
          <a:p>
            <a:r>
              <a:rPr lang="en-IN" dirty="0"/>
              <a:t>(a)</a:t>
            </a:r>
          </a:p>
        </p:txBody>
      </p:sp>
      <p:sp>
        <p:nvSpPr>
          <p:cNvPr id="9" name="TextBox 8">
            <a:extLst>
              <a:ext uri="{FF2B5EF4-FFF2-40B4-BE49-F238E27FC236}">
                <a16:creationId xmlns="" xmlns:a16="http://schemas.microsoft.com/office/drawing/2014/main" id="{9CDEC97B-F9AF-42CE-AAA0-66F66EA578B3}"/>
              </a:ext>
            </a:extLst>
          </p:cNvPr>
          <p:cNvSpPr txBox="1"/>
          <p:nvPr/>
        </p:nvSpPr>
        <p:spPr>
          <a:xfrm>
            <a:off x="9624060" y="4146784"/>
            <a:ext cx="571500" cy="369332"/>
          </a:xfrm>
          <a:prstGeom prst="rect">
            <a:avLst/>
          </a:prstGeom>
          <a:noFill/>
        </p:spPr>
        <p:txBody>
          <a:bodyPr wrap="square" rtlCol="0">
            <a:spAutoFit/>
          </a:bodyPr>
          <a:lstStyle/>
          <a:p>
            <a:r>
              <a:rPr lang="en-IN" dirty="0"/>
              <a:t>(b)</a:t>
            </a:r>
          </a:p>
        </p:txBody>
      </p:sp>
      <p:sp>
        <p:nvSpPr>
          <p:cNvPr id="10" name="TextBox 9">
            <a:extLst>
              <a:ext uri="{FF2B5EF4-FFF2-40B4-BE49-F238E27FC236}">
                <a16:creationId xmlns="" xmlns:a16="http://schemas.microsoft.com/office/drawing/2014/main" id="{19B38EB3-D21D-4A1C-928B-3D1F36A9A6F1}"/>
              </a:ext>
            </a:extLst>
          </p:cNvPr>
          <p:cNvSpPr txBox="1"/>
          <p:nvPr/>
        </p:nvSpPr>
        <p:spPr>
          <a:xfrm>
            <a:off x="624840" y="1782979"/>
            <a:ext cx="4838736" cy="3447098"/>
          </a:xfrm>
          <a:prstGeom prst="rect">
            <a:avLst/>
          </a:prstGeom>
          <a:noFill/>
        </p:spPr>
        <p:txBody>
          <a:bodyPr wrap="square" rtlCol="0">
            <a:spAutoFit/>
          </a:bodyPr>
          <a:lstStyle/>
          <a:p>
            <a:pPr>
              <a:spcBef>
                <a:spcPts val="830"/>
              </a:spcBef>
              <a:spcAft>
                <a:spcPts val="830"/>
              </a:spcAft>
            </a:pPr>
            <a:r>
              <a:rPr lang="en-IN" sz="1800" dirty="0">
                <a:solidFill>
                  <a:srgbClr val="000000"/>
                </a:solidFill>
                <a:effectLst/>
                <a:latin typeface="Calibri" panose="020F0502020204030204" pitchFamily="34" charset="0"/>
                <a:ea typeface="Times New Roman" panose="02020603050405020304" pitchFamily="18" charset="0"/>
              </a:rPr>
              <a:t>The </a:t>
            </a:r>
            <a:r>
              <a:rPr lang="en-IN" sz="1800" dirty="0" err="1">
                <a:solidFill>
                  <a:srgbClr val="000000"/>
                </a:solidFill>
                <a:effectLst/>
                <a:latin typeface="Calibri" panose="020F0502020204030204" pitchFamily="34" charset="0"/>
                <a:ea typeface="Times New Roman" panose="02020603050405020304" pitchFamily="18" charset="0"/>
              </a:rPr>
              <a:t>DullRazor</a:t>
            </a:r>
            <a:r>
              <a:rPr lang="en-IN" sz="1800" dirty="0">
                <a:solidFill>
                  <a:srgbClr val="000000"/>
                </a:solidFill>
                <a:effectLst/>
                <a:latin typeface="Calibri" panose="020F0502020204030204" pitchFamily="34" charset="0"/>
                <a:ea typeface="Times New Roman" panose="02020603050405020304" pitchFamily="18" charset="0"/>
              </a:rPr>
              <a:t> algorithm is as follows:</a:t>
            </a:r>
            <a:endParaRPr lang="en-IN" sz="1800" dirty="0">
              <a:effectLst/>
              <a:latin typeface="Times New Roman" panose="02020603050405020304" pitchFamily="18" charset="0"/>
              <a:ea typeface="Times New Roman" panose="02020603050405020304" pitchFamily="18" charset="0"/>
            </a:endParaRPr>
          </a:p>
          <a:p>
            <a:pPr marL="742950" indent="-285750">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rPr>
              <a:t>It identifies the dark hair locations by a generalized grayscale morphological closing operation,</a:t>
            </a:r>
            <a:endParaRPr lang="en-IN" sz="1800" dirty="0">
              <a:effectLst/>
              <a:latin typeface="Times New Roman" panose="02020603050405020304" pitchFamily="18" charset="0"/>
              <a:ea typeface="Times New Roman" panose="02020603050405020304" pitchFamily="18" charset="0"/>
            </a:endParaRPr>
          </a:p>
          <a:p>
            <a:pPr marL="742950" indent="-285750">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rPr>
              <a:t>It verifies the shape of the hair pixels as thin and long structure, and replace the verified pixels by a bilinear interpolation, and</a:t>
            </a:r>
            <a:endParaRPr lang="en-IN" sz="1800" dirty="0">
              <a:effectLst/>
              <a:latin typeface="Times New Roman" panose="02020603050405020304" pitchFamily="18" charset="0"/>
              <a:ea typeface="Times New Roman" panose="02020603050405020304" pitchFamily="18" charset="0"/>
            </a:endParaRPr>
          </a:p>
          <a:p>
            <a:pPr marL="742950" indent="-285750">
              <a:spcBef>
                <a:spcPts val="830"/>
              </a:spcBef>
              <a:spcAft>
                <a:spcPts val="830"/>
              </a:spcAft>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rPr>
              <a:t>It smooths the replaced hair pixels with an adaptive median filter.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497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BF5CB0-1CF2-42CE-862D-32DDDD53A5D6}"/>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Methodology of Cancer Diagnosis</a:t>
            </a:r>
            <a:endParaRPr lang="en-IN" dirty="0"/>
          </a:p>
        </p:txBody>
      </p:sp>
      <p:sp>
        <p:nvSpPr>
          <p:cNvPr id="3" name="Content Placeholder 2">
            <a:extLst>
              <a:ext uri="{FF2B5EF4-FFF2-40B4-BE49-F238E27FC236}">
                <a16:creationId xmlns="" xmlns:a16="http://schemas.microsoft.com/office/drawing/2014/main" id="{319F43F1-1FCD-41B6-9D9C-2859CAD9EACC}"/>
              </a:ext>
            </a:extLst>
          </p:cNvPr>
          <p:cNvSpPr>
            <a:spLocks noGrp="1"/>
          </p:cNvSpPr>
          <p:nvPr>
            <p:ph idx="1"/>
          </p:nvPr>
        </p:nvSpPr>
        <p:spPr/>
        <p:txBody>
          <a:bodyPr/>
          <a:lstStyle/>
          <a:p>
            <a:pPr marL="514350" indent="-514350">
              <a:buFont typeface="+mj-lt"/>
              <a:buAutoNum type="arabicPeriod" startAt="2"/>
            </a:pPr>
            <a:r>
              <a:rPr lang="en-IN" sz="2400" dirty="0"/>
              <a:t>Segmentation</a:t>
            </a:r>
          </a:p>
          <a:p>
            <a:pPr marL="0" indent="0">
              <a:buNone/>
            </a:pPr>
            <a:r>
              <a:rPr lang="en-US" sz="2400" dirty="0"/>
              <a:t>Segmentation is basically the separation of a region of interest (ROI) from the background of the image. ROI is the part of the image that we want to use.</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p:txBody>
      </p:sp>
      <p:pic>
        <p:nvPicPr>
          <p:cNvPr id="5" name="Picture 4">
            <a:extLst>
              <a:ext uri="{FF2B5EF4-FFF2-40B4-BE49-F238E27FC236}">
                <a16:creationId xmlns="" xmlns:a16="http://schemas.microsoft.com/office/drawing/2014/main" id="{85BDE61C-A3AE-4B05-8233-201A51F1210E}"/>
              </a:ext>
            </a:extLst>
          </p:cNvPr>
          <p:cNvPicPr>
            <a:picLocks noChangeAspect="1"/>
          </p:cNvPicPr>
          <p:nvPr/>
        </p:nvPicPr>
        <p:blipFill>
          <a:blip r:embed="rId2"/>
          <a:stretch>
            <a:fillRect/>
          </a:stretch>
        </p:blipFill>
        <p:spPr>
          <a:xfrm>
            <a:off x="2583024" y="2548813"/>
            <a:ext cx="7025951" cy="1760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 xmlns:a16="http://schemas.microsoft.com/office/drawing/2014/main" id="{2A7813EB-C8C3-452C-9FF6-53E8BDA7C0AB}"/>
              </a:ext>
            </a:extLst>
          </p:cNvPr>
          <p:cNvSpPr txBox="1"/>
          <p:nvPr/>
        </p:nvSpPr>
        <p:spPr>
          <a:xfrm>
            <a:off x="2716958" y="4507625"/>
            <a:ext cx="7025951" cy="369332"/>
          </a:xfrm>
          <a:prstGeom prst="rect">
            <a:avLst/>
          </a:prstGeom>
          <a:noFill/>
        </p:spPr>
        <p:txBody>
          <a:bodyPr wrap="square" rtlCol="0">
            <a:spAutoFit/>
          </a:bodyPr>
          <a:lstStyle/>
          <a:p>
            <a:r>
              <a:rPr lang="en-IN" dirty="0"/>
              <a:t>                 (a)                                       (b)                                      (c)</a:t>
            </a:r>
          </a:p>
        </p:txBody>
      </p:sp>
      <p:sp>
        <p:nvSpPr>
          <p:cNvPr id="8" name="TextBox 7">
            <a:extLst>
              <a:ext uri="{FF2B5EF4-FFF2-40B4-BE49-F238E27FC236}">
                <a16:creationId xmlns="" xmlns:a16="http://schemas.microsoft.com/office/drawing/2014/main" id="{FCEBCC53-AE5D-4187-8698-C1CDAF14C330}"/>
              </a:ext>
            </a:extLst>
          </p:cNvPr>
          <p:cNvSpPr txBox="1"/>
          <p:nvPr/>
        </p:nvSpPr>
        <p:spPr>
          <a:xfrm>
            <a:off x="2583024" y="4890730"/>
            <a:ext cx="7025951" cy="369332"/>
          </a:xfrm>
          <a:prstGeom prst="rect">
            <a:avLst/>
          </a:prstGeom>
          <a:noFill/>
        </p:spPr>
        <p:txBody>
          <a:bodyPr wrap="square" rtlCol="0">
            <a:spAutoFit/>
          </a:bodyPr>
          <a:lstStyle/>
          <a:p>
            <a:r>
              <a:rPr lang="en-US" dirty="0"/>
              <a:t>Fig.1.3  (a) Original Image, (b) Preprocessed Image, (c) Segmented Image.</a:t>
            </a:r>
            <a:endParaRPr lang="en-IN" dirty="0"/>
          </a:p>
        </p:txBody>
      </p:sp>
    </p:spTree>
    <p:extLst>
      <p:ext uri="{BB962C8B-B14F-4D97-AF65-F5344CB8AC3E}">
        <p14:creationId xmlns:p14="http://schemas.microsoft.com/office/powerpoint/2010/main" val="205720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78DD1F-7129-4337-93CB-BAC02D87463E}"/>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Calibri"/>
                <a:ea typeface="+mj-ea"/>
                <a:cs typeface="+mj-cs"/>
              </a:rPr>
              <a:t>Methodology of Cancer Diagnosis</a:t>
            </a:r>
            <a:endParaRPr lang="en-IN" dirty="0"/>
          </a:p>
        </p:txBody>
      </p:sp>
      <p:sp>
        <p:nvSpPr>
          <p:cNvPr id="3" name="Content Placeholder 2">
            <a:extLst>
              <a:ext uri="{FF2B5EF4-FFF2-40B4-BE49-F238E27FC236}">
                <a16:creationId xmlns="" xmlns:a16="http://schemas.microsoft.com/office/drawing/2014/main" id="{C8D0F1A6-F4E7-4A9D-A5E9-59AAC4F13EAA}"/>
              </a:ext>
            </a:extLst>
          </p:cNvPr>
          <p:cNvSpPr>
            <a:spLocks noGrp="1"/>
          </p:cNvSpPr>
          <p:nvPr>
            <p:ph idx="1"/>
          </p:nvPr>
        </p:nvSpPr>
        <p:spPr/>
        <p:txBody>
          <a:bodyPr/>
          <a:lstStyle/>
          <a:p>
            <a:pPr marL="514350" indent="-514350">
              <a:buFont typeface="+mj-lt"/>
              <a:buAutoNum type="arabicPeriod" startAt="3"/>
            </a:pPr>
            <a:r>
              <a:rPr lang="en-IN" sz="2400" dirty="0"/>
              <a:t>Classification</a:t>
            </a:r>
          </a:p>
          <a:p>
            <a:pPr marL="0" indent="0">
              <a:buNone/>
            </a:pPr>
            <a:endParaRPr lang="en-IN" dirty="0"/>
          </a:p>
        </p:txBody>
      </p:sp>
      <p:pic>
        <p:nvPicPr>
          <p:cNvPr id="5" name="Picture 4">
            <a:extLst>
              <a:ext uri="{FF2B5EF4-FFF2-40B4-BE49-F238E27FC236}">
                <a16:creationId xmlns="" xmlns:a16="http://schemas.microsoft.com/office/drawing/2014/main" id="{97C9652B-D7CC-437F-9C65-02DE7D7CC92F}"/>
              </a:ext>
            </a:extLst>
          </p:cNvPr>
          <p:cNvPicPr>
            <a:picLocks noChangeAspect="1"/>
          </p:cNvPicPr>
          <p:nvPr/>
        </p:nvPicPr>
        <p:blipFill>
          <a:blip r:embed="rId2"/>
          <a:stretch>
            <a:fillRect/>
          </a:stretch>
        </p:blipFill>
        <p:spPr>
          <a:xfrm>
            <a:off x="2514127" y="1087004"/>
            <a:ext cx="7300593" cy="5029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 xmlns:a16="http://schemas.microsoft.com/office/drawing/2014/main" id="{88FA065E-1A91-48DA-9D07-D18673A6017D}"/>
              </a:ext>
            </a:extLst>
          </p:cNvPr>
          <p:cNvSpPr txBox="1"/>
          <p:nvPr/>
        </p:nvSpPr>
        <p:spPr>
          <a:xfrm>
            <a:off x="2514127" y="6326155"/>
            <a:ext cx="7300593" cy="369332"/>
          </a:xfrm>
          <a:prstGeom prst="rect">
            <a:avLst/>
          </a:prstGeom>
          <a:noFill/>
        </p:spPr>
        <p:txBody>
          <a:bodyPr wrap="square" rtlCol="0">
            <a:spAutoFit/>
          </a:bodyPr>
          <a:lstStyle/>
          <a:p>
            <a:pPr algn="ctr"/>
            <a:r>
              <a:rPr lang="en-IN" dirty="0"/>
              <a:t>Fig 1.4 : Typically used classification methods</a:t>
            </a:r>
          </a:p>
        </p:txBody>
      </p:sp>
    </p:spTree>
    <p:extLst>
      <p:ext uri="{BB962C8B-B14F-4D97-AF65-F5344CB8AC3E}">
        <p14:creationId xmlns:p14="http://schemas.microsoft.com/office/powerpoint/2010/main" val="362486742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4377</TotalTime>
  <Words>1782</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Arial</vt:lpstr>
      <vt:lpstr>Calibri</vt:lpstr>
      <vt:lpstr>Calibri Light</vt:lpstr>
      <vt:lpstr>Cambria Math</vt:lpstr>
      <vt:lpstr>ff41</vt:lpstr>
      <vt:lpstr>ff43</vt:lpstr>
      <vt:lpstr>Times New Roman</vt:lpstr>
      <vt:lpstr>1_Office Theme</vt:lpstr>
      <vt:lpstr>1_Custom Design</vt:lpstr>
      <vt:lpstr>Custom Design</vt:lpstr>
      <vt:lpstr>Machine Learning Applications in Cancer Diagnosis</vt:lpstr>
      <vt:lpstr>Outline</vt:lpstr>
      <vt:lpstr>Introduction</vt:lpstr>
      <vt:lpstr>Motivation</vt:lpstr>
      <vt:lpstr>Methodology of Cancer Diagnosis</vt:lpstr>
      <vt:lpstr>Methodology of Cancer Diagnosis</vt:lpstr>
      <vt:lpstr>Methodology of Cancer Diagnosis</vt:lpstr>
      <vt:lpstr>Methodology of Cancer Diagnosis</vt:lpstr>
      <vt:lpstr>Methodology of Cancer Diagnosis</vt:lpstr>
      <vt:lpstr>Machine Learning Techniques</vt:lpstr>
      <vt:lpstr>Machine Learning Techniques</vt:lpstr>
      <vt:lpstr>Machine Learning Models</vt:lpstr>
      <vt:lpstr>Machine Learning Models</vt:lpstr>
      <vt:lpstr>Machine Learning Models</vt:lpstr>
      <vt:lpstr>Machine Learning Models</vt:lpstr>
      <vt:lpstr>Machine Learning Models</vt:lpstr>
      <vt:lpstr>Machine Learning Models</vt:lpstr>
      <vt:lpstr>Evaluation Metrics</vt:lpstr>
      <vt:lpstr>Evaluation Metrics</vt:lpstr>
      <vt:lpstr>PowerPoint Presentation</vt:lpstr>
      <vt:lpstr>Student’s opinion/perspective</vt:lpstr>
      <vt:lpstr>Motivation to Society</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Deepak</dc:creator>
  <cp:lastModifiedBy>Admin</cp:lastModifiedBy>
  <cp:revision>91</cp:revision>
  <dcterms:modified xsi:type="dcterms:W3CDTF">2021-12-06T09:19:12Z</dcterms:modified>
</cp:coreProperties>
</file>