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80" r:id="rId3"/>
    <p:sldId id="281" r:id="rId4"/>
    <p:sldId id="341" r:id="rId5"/>
    <p:sldId id="338" r:id="rId6"/>
    <p:sldId id="340" r:id="rId7"/>
    <p:sldId id="342" r:id="rId8"/>
    <p:sldId id="339" r:id="rId9"/>
    <p:sldId id="330" r:id="rId10"/>
    <p:sldId id="333" r:id="rId11"/>
    <p:sldId id="343" r:id="rId12"/>
    <p:sldId id="335" r:id="rId13"/>
    <p:sldId id="344" r:id="rId14"/>
    <p:sldId id="312" r:id="rId15"/>
    <p:sldId id="345" r:id="rId16"/>
    <p:sldId id="346" r:id="rId17"/>
    <p:sldId id="347" r:id="rId18"/>
    <p:sldId id="334" r:id="rId19"/>
    <p:sldId id="332" r:id="rId20"/>
    <p:sldId id="313" r:id="rId21"/>
    <p:sldId id="32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10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06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76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53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24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9/5/2021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9/5/2021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9/5/2021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9/5/2021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9/5/2021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9/5/2021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9/5/2021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508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4400" y="4114800"/>
            <a:ext cx="508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4114800"/>
            <a:ext cx="508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844551" y="6453189"/>
            <a:ext cx="3860800" cy="4032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altLang="en-US"/>
          </a:p>
          <a:p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737600" y="61722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8FE5FAB-C792-412F-A383-FF4AA3168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75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 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ohan.cs.et@msruas.ac.in" TargetMode="External"/><Relationship Id="rId2" Type="http://schemas.openxmlformats.org/officeDocument/2006/relationships/hyperlink" Target="mailto:yatishbathla@outlook.com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43000" y="609607"/>
            <a:ext cx="9906000" cy="1470025"/>
          </a:xfrm>
        </p:spPr>
        <p:txBody>
          <a:bodyPr/>
          <a:lstStyle/>
          <a:p>
            <a:r>
              <a:rPr lang="en-US" sz="3200" b="1" dirty="0"/>
              <a:t>Python for Data Science</a:t>
            </a:r>
            <a:endParaRPr lang="en-IN" sz="32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1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/>
              <a:t>Course Leader: </a:t>
            </a:r>
          </a:p>
          <a:p>
            <a:r>
              <a:rPr lang="hu-HU" sz="2400" b="1" dirty="0"/>
              <a:t>Dr. Yatish Bathla</a:t>
            </a:r>
            <a:endParaRPr lang="en-IN" sz="2400" b="1" dirty="0"/>
          </a:p>
          <a:p>
            <a:r>
              <a:rPr lang="hu-HU" sz="1600" b="1" dirty="0">
                <a:hlinkClick r:id="rId2"/>
              </a:rPr>
              <a:t>yatishbathla@outlook.com</a:t>
            </a:r>
            <a:endParaRPr lang="hu-HU" sz="1600" b="1" dirty="0"/>
          </a:p>
          <a:p>
            <a:endParaRPr lang="hu-HU" sz="2000" b="1" dirty="0"/>
          </a:p>
          <a:p>
            <a:r>
              <a:rPr lang="hu-HU" sz="2400" b="1" dirty="0"/>
              <a:t>Dr. Mohan Kumar</a:t>
            </a:r>
          </a:p>
          <a:p>
            <a:r>
              <a:rPr lang="en-IN" sz="1600" b="1" dirty="0">
                <a:hlinkClick r:id="rId3"/>
              </a:rPr>
              <a:t>mohan.cs.et@msruas.ac.in</a:t>
            </a:r>
            <a:endParaRPr lang="hu-HU" sz="1600" b="1" dirty="0"/>
          </a:p>
          <a:p>
            <a:endParaRPr lang="en-IN" sz="1600" b="1" dirty="0"/>
          </a:p>
          <a:p>
            <a:endParaRPr lang="en-IN" sz="2000" b="1" dirty="0"/>
          </a:p>
          <a:p>
            <a:pPr algn="l"/>
            <a:r>
              <a:rPr lang="en-IN" sz="2000" b="1" dirty="0"/>
              <a:t>		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3722" y="1556793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19CSE432</a:t>
            </a:r>
            <a:r>
              <a:rPr lang="hu-HU" dirty="0"/>
              <a:t>: Lecture 1</a:t>
            </a:r>
            <a:r>
              <a:rPr lang="en-US" dirty="0"/>
              <a:t> </a:t>
            </a:r>
            <a:endParaRPr lang="hu-HU" dirty="0"/>
          </a:p>
          <a:p>
            <a:pPr algn="ctr"/>
            <a:r>
              <a:rPr lang="en-US" dirty="0"/>
              <a:t>B. Tech. 20</a:t>
            </a:r>
            <a:r>
              <a:rPr lang="hu-HU" dirty="0"/>
              <a:t>21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259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Some Python Applications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04669" y="1417638"/>
            <a:ext cx="4247213" cy="4525963"/>
          </a:xfrm>
        </p:spPr>
        <p:txBody>
          <a:bodyPr/>
          <a:lstStyle/>
          <a:p>
            <a:r>
              <a:rPr lang="en-US" dirty="0"/>
              <a:t>Web Scraping Applications</a:t>
            </a:r>
            <a:endParaRPr lang="hu-HU" dirty="0"/>
          </a:p>
          <a:p>
            <a:r>
              <a:rPr lang="en-US" dirty="0"/>
              <a:t>Business Applications</a:t>
            </a:r>
            <a:endParaRPr lang="hu-HU" dirty="0"/>
          </a:p>
          <a:p>
            <a:r>
              <a:rPr lang="en-US" dirty="0"/>
              <a:t>CAD Applications</a:t>
            </a:r>
            <a:endParaRPr lang="hu-HU" dirty="0"/>
          </a:p>
          <a:p>
            <a:r>
              <a:rPr lang="en-US" dirty="0"/>
              <a:t>Embedded Applications</a:t>
            </a:r>
            <a:endParaRPr lang="hu-HU" dirty="0"/>
          </a:p>
          <a:p>
            <a:r>
              <a:rPr lang="en-US" dirty="0"/>
              <a:t>Audio and Video Applications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96D68BE-1BC4-4E8B-8592-88C4C51B4E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417638"/>
            <a:ext cx="5346915" cy="2011362"/>
          </a:xfrm>
          <a:prstGeom prst="rect">
            <a:avLst/>
          </a:prstGeom>
        </p:spPr>
      </p:pic>
      <p:pic>
        <p:nvPicPr>
          <p:cNvPr id="5" name="Picture 4" descr="A person holding a bag of money&#10;&#10;Description automatically generated with low confidence">
            <a:extLst>
              <a:ext uri="{FF2B5EF4-FFF2-40B4-BE49-F238E27FC236}">
                <a16:creationId xmlns:a16="http://schemas.microsoft.com/office/drawing/2014/main" id="{06636552-1195-47A9-BA5D-7ECB6FD83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373499"/>
            <a:ext cx="2857500" cy="2046895"/>
          </a:xfrm>
          <a:prstGeom prst="rect">
            <a:avLst/>
          </a:prstGeom>
        </p:spPr>
      </p:pic>
      <p:pic>
        <p:nvPicPr>
          <p:cNvPr id="7" name="Picture 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5DE3E1C5-24C6-4189-ABBA-1E3ADFC981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071" y="4263961"/>
            <a:ext cx="3197898" cy="2156433"/>
          </a:xfrm>
          <a:prstGeom prst="rect">
            <a:avLst/>
          </a:prstGeom>
        </p:spPr>
      </p:pic>
      <p:pic>
        <p:nvPicPr>
          <p:cNvPr id="9" name="Picture 8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05371867-C49A-4491-BF27-47FC68A9E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870" y="4357198"/>
            <a:ext cx="28575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2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Other Programming language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229194"/>
            <a:ext cx="10972800" cy="4896972"/>
          </a:xfrm>
        </p:spPr>
        <p:txBody>
          <a:bodyPr>
            <a:noAutofit/>
          </a:bodyPr>
          <a:lstStyle/>
          <a:p>
            <a:r>
              <a:rPr lang="en-US" dirty="0"/>
              <a:t>Java</a:t>
            </a:r>
            <a:endParaRPr lang="hu-HU" dirty="0"/>
          </a:p>
          <a:p>
            <a:pPr marL="0" indent="0">
              <a:buNone/>
            </a:pPr>
            <a:r>
              <a:rPr lang="en-US" dirty="0"/>
              <a:t>Python programs are generally expected to run slower than Java programs, but they also take much less time to develop.</a:t>
            </a:r>
            <a:endParaRPr lang="hu-HU" dirty="0"/>
          </a:p>
          <a:p>
            <a:pPr marL="0" indent="0">
              <a:buNone/>
            </a:pPr>
            <a:endParaRPr lang="en-US" dirty="0"/>
          </a:p>
          <a:p>
            <a:r>
              <a:rPr lang="hu-HU" dirty="0"/>
              <a:t>Javascript</a:t>
            </a:r>
          </a:p>
          <a:p>
            <a:pPr marL="0" indent="0">
              <a:buNone/>
            </a:pPr>
            <a:r>
              <a:rPr lang="hu-HU" dirty="0"/>
              <a:t>Both </a:t>
            </a:r>
            <a:r>
              <a:rPr lang="en-US" dirty="0"/>
              <a:t>supports a programming style that uses simple functions and variables without engaging in class definitions. </a:t>
            </a:r>
            <a:r>
              <a:rPr lang="hu-HU" dirty="0"/>
              <a:t>But, </a:t>
            </a:r>
            <a:r>
              <a:rPr lang="en-US" dirty="0"/>
              <a:t>Python</a:t>
            </a:r>
            <a:r>
              <a:rPr lang="hu-HU" dirty="0"/>
              <a:t> </a:t>
            </a:r>
            <a:r>
              <a:rPr lang="en-US" dirty="0"/>
              <a:t>supports writing much larger programs and</a:t>
            </a:r>
            <a:r>
              <a:rPr lang="hu-HU" dirty="0"/>
              <a:t> </a:t>
            </a:r>
            <a:r>
              <a:rPr lang="en-US" dirty="0"/>
              <a:t>reuse </a:t>
            </a:r>
            <a:r>
              <a:rPr lang="en-US" dirty="0" err="1"/>
              <a:t>throu</a:t>
            </a:r>
            <a:r>
              <a:rPr lang="hu-HU" dirty="0"/>
              <a:t>gh </a:t>
            </a:r>
            <a:r>
              <a:rPr lang="en-US" dirty="0"/>
              <a:t>object-oriented programming style</a:t>
            </a:r>
            <a:r>
              <a:rPr lang="hu-HU" dirty="0"/>
              <a:t>.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C++</a:t>
            </a:r>
          </a:p>
          <a:p>
            <a:pPr marL="0" indent="0">
              <a:buNone/>
            </a:pPr>
            <a:r>
              <a:rPr lang="en-US" dirty="0"/>
              <a:t>Python code is often 5-10 times shorter than equivalent C++ code</a:t>
            </a:r>
          </a:p>
        </p:txBody>
      </p:sp>
    </p:spTree>
    <p:extLst>
      <p:ext uri="{BB962C8B-B14F-4D97-AF65-F5344CB8AC3E}">
        <p14:creationId xmlns:p14="http://schemas.microsoft.com/office/powerpoint/2010/main" val="868488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Other Programming language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229194"/>
            <a:ext cx="10972800" cy="4896972"/>
          </a:xfrm>
        </p:spPr>
        <p:txBody>
          <a:bodyPr>
            <a:noAutofit/>
          </a:bodyPr>
          <a:lstStyle/>
          <a:p>
            <a:r>
              <a:rPr lang="hu-HU" dirty="0"/>
              <a:t>Perl</a:t>
            </a:r>
          </a:p>
          <a:p>
            <a:pPr marL="0" indent="0">
              <a:buNone/>
            </a:pPr>
            <a:r>
              <a:rPr lang="en-US" dirty="0"/>
              <a:t> Perl emphasizes support for common application-oriented tasks</a:t>
            </a:r>
            <a:r>
              <a:rPr lang="hu-HU" dirty="0"/>
              <a:t> while,</a:t>
            </a:r>
            <a:r>
              <a:rPr lang="en-US" dirty="0"/>
              <a:t> Python emphasizes support for common programming methodologies</a:t>
            </a:r>
            <a:endParaRPr lang="hu-HU" dirty="0"/>
          </a:p>
          <a:p>
            <a:pPr marL="0" indent="0">
              <a:buNone/>
            </a:pPr>
            <a:endParaRPr lang="en-US" dirty="0"/>
          </a:p>
          <a:p>
            <a:r>
              <a:rPr lang="hu-HU" dirty="0"/>
              <a:t>Tcl</a:t>
            </a:r>
          </a:p>
          <a:p>
            <a:pPr marL="0" indent="0">
              <a:buNone/>
            </a:pPr>
            <a:r>
              <a:rPr lang="en-US" dirty="0" err="1"/>
              <a:t>Tcl</a:t>
            </a:r>
            <a:r>
              <a:rPr lang="en-US" dirty="0"/>
              <a:t>, which traditionally stores all data as strings, is weak on data structures, and executes typical code much slower than Python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R</a:t>
            </a:r>
          </a:p>
          <a:p>
            <a:pPr marL="0" indent="0">
              <a:buNone/>
            </a:pPr>
            <a:r>
              <a:rPr lang="en-US" dirty="0"/>
              <a:t>R programming is better suited for statistical learning, with unmatched libraries for data exploration and experimentation. Python is a better choice for machine learning and large-scale applications, especially for data analysis within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990497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Python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altLang="en-US" dirty="0">
                <a:solidFill>
                  <a:srgbClr val="00B050"/>
                </a:solidFill>
              </a:rPr>
              <a:t>Python primary( &gt;&gt;&gt; )</a:t>
            </a:r>
            <a:r>
              <a:rPr lang="hu-HU" altLang="en-US" dirty="0">
                <a:solidFill>
                  <a:srgbClr val="00B050"/>
                </a:solidFill>
              </a:rPr>
              <a:t>:</a:t>
            </a:r>
            <a:r>
              <a:rPr lang="en-US" altLang="en-US" dirty="0">
                <a:solidFill>
                  <a:srgbClr val="00B050"/>
                </a:solidFill>
              </a:rPr>
              <a:t> </a:t>
            </a:r>
            <a:r>
              <a:rPr lang="en-US" altLang="en-US" dirty="0"/>
              <a:t>interpreter let you know that it is expecting the next Python statement</a:t>
            </a:r>
          </a:p>
          <a:p>
            <a:r>
              <a:rPr lang="hu-HU" altLang="en-US" dirty="0">
                <a:solidFill>
                  <a:srgbClr val="00B050"/>
                </a:solidFill>
              </a:rPr>
              <a:t>S</a:t>
            </a:r>
            <a:r>
              <a:rPr lang="en-US" altLang="en-US" dirty="0" err="1">
                <a:solidFill>
                  <a:srgbClr val="00B050"/>
                </a:solidFill>
              </a:rPr>
              <a:t>econdary</a:t>
            </a:r>
            <a:r>
              <a:rPr lang="en-US" altLang="en-US" dirty="0">
                <a:solidFill>
                  <a:srgbClr val="00B050"/>
                </a:solidFill>
              </a:rPr>
              <a:t> ( … ) prompts</a:t>
            </a:r>
            <a:r>
              <a:rPr lang="hu-HU" altLang="en-US" dirty="0">
                <a:solidFill>
                  <a:srgbClr val="00B050"/>
                </a:solidFill>
              </a:rPr>
              <a:t>: </a:t>
            </a:r>
            <a:r>
              <a:rPr lang="hu-HU" altLang="en-US" dirty="0"/>
              <a:t>w</a:t>
            </a:r>
            <a:r>
              <a:rPr lang="en-US" altLang="en-US" dirty="0" err="1"/>
              <a:t>aiting</a:t>
            </a:r>
            <a:r>
              <a:rPr lang="en-US" altLang="en-US" dirty="0"/>
              <a:t> for additional input to complete the current</a:t>
            </a:r>
          </a:p>
          <a:p>
            <a:r>
              <a:rPr lang="en-US" altLang="en-US" dirty="0">
                <a:solidFill>
                  <a:srgbClr val="00B050"/>
                </a:solidFill>
              </a:rPr>
              <a:t>hash/pound ( # )</a:t>
            </a:r>
            <a:r>
              <a:rPr lang="hu-HU" altLang="en-US" dirty="0">
                <a:solidFill>
                  <a:srgbClr val="00B050"/>
                </a:solidFill>
              </a:rPr>
              <a:t>:</a:t>
            </a:r>
            <a:r>
              <a:rPr lang="en-US" altLang="en-US" dirty="0">
                <a:solidFill>
                  <a:srgbClr val="00B050"/>
                </a:solidFill>
              </a:rPr>
              <a:t> </a:t>
            </a:r>
            <a:r>
              <a:rPr lang="en-US" altLang="en-US" dirty="0"/>
              <a:t>sign signals that a</a:t>
            </a:r>
            <a:r>
              <a:rPr lang="hu-HU" altLang="en-US" dirty="0"/>
              <a:t> </a:t>
            </a:r>
            <a:r>
              <a:rPr lang="en-US" altLang="en-US" dirty="0"/>
              <a:t>comment begins right from the # and continues till the end of the line</a:t>
            </a:r>
          </a:p>
          <a:p>
            <a:r>
              <a:rPr lang="en-US" altLang="en-US" dirty="0">
                <a:solidFill>
                  <a:srgbClr val="00B050"/>
                </a:solidFill>
              </a:rPr>
              <a:t>Operators</a:t>
            </a:r>
            <a:r>
              <a:rPr lang="hu-HU" altLang="en-US" dirty="0">
                <a:solidFill>
                  <a:srgbClr val="00B050"/>
                </a:solidFill>
              </a:rPr>
              <a:t>: </a:t>
            </a:r>
            <a:r>
              <a:rPr lang="en-US" altLang="en-US" dirty="0"/>
              <a:t>Addition, subtraction, multiplication, division, an exponentiation operator, the double star/asterisk ( ** )</a:t>
            </a:r>
            <a:r>
              <a:rPr lang="hu-HU" altLang="en-US" dirty="0"/>
              <a:t> </a:t>
            </a:r>
            <a:r>
              <a:rPr lang="en-US" altLang="en-US" dirty="0"/>
              <a:t>and modulus/remainder are all part of the</a:t>
            </a:r>
            <a:r>
              <a:rPr lang="hu-HU" altLang="en-US" dirty="0"/>
              <a:t> </a:t>
            </a:r>
            <a:r>
              <a:rPr lang="en-US" altLang="en-US" dirty="0"/>
              <a:t>standard set of operators. </a:t>
            </a:r>
            <a:endParaRPr lang="hu-HU" altLang="en-US" dirty="0"/>
          </a:p>
          <a:p>
            <a:r>
              <a:rPr lang="en-US" altLang="en-US" dirty="0">
                <a:solidFill>
                  <a:srgbClr val="00B050"/>
                </a:solidFill>
              </a:rPr>
              <a:t>Variables and Assignment</a:t>
            </a:r>
            <a:r>
              <a:rPr lang="hu-HU" altLang="en-US" dirty="0">
                <a:solidFill>
                  <a:srgbClr val="00B050"/>
                </a:solidFill>
              </a:rPr>
              <a:t>: </a:t>
            </a:r>
            <a:r>
              <a:rPr lang="en-US" altLang="en-US" dirty="0"/>
              <a:t>Rules for variables in </a:t>
            </a:r>
            <a:r>
              <a:rPr lang="hu-HU" altLang="en-US" dirty="0"/>
              <a:t>p</a:t>
            </a:r>
            <a:r>
              <a:rPr lang="en-US" altLang="en-US" dirty="0" err="1"/>
              <a:t>ython</a:t>
            </a:r>
            <a:r>
              <a:rPr lang="en-US" altLang="en-US" dirty="0"/>
              <a:t> are the same</a:t>
            </a:r>
            <a:r>
              <a:rPr lang="hu-HU" altLang="en-US" dirty="0"/>
              <a:t>. But, it is is case-sensitive and dynamically-typed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884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en-US"/>
              <a:t>Python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9822"/>
            <a:ext cx="5384800" cy="49163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altLang="en-US" sz="2400" dirty="0">
                <a:solidFill>
                  <a:srgbClr val="00B050"/>
                </a:solidFill>
              </a:rPr>
              <a:t>Numbers: </a:t>
            </a:r>
            <a:r>
              <a:rPr lang="hu-HU" altLang="en-US" sz="2400" dirty="0"/>
              <a:t>int, long, float, complex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hu-HU" altLang="en-US" sz="2400" dirty="0">
                <a:solidFill>
                  <a:srgbClr val="00B050"/>
                </a:solidFill>
              </a:rPr>
              <a:t>String: </a:t>
            </a:r>
            <a:r>
              <a:rPr lang="hu-HU" altLang="en-US" sz="2400" dirty="0"/>
              <a:t>A</a:t>
            </a:r>
            <a:r>
              <a:rPr lang="en-US" sz="2400" dirty="0" err="1"/>
              <a:t>llows</a:t>
            </a:r>
            <a:r>
              <a:rPr lang="en-US" sz="2400" dirty="0"/>
              <a:t> for either pairs of single or double quotes.</a:t>
            </a:r>
            <a:r>
              <a:rPr lang="hu-HU" sz="2400" dirty="0"/>
              <a:t> </a:t>
            </a:r>
            <a:r>
              <a:rPr lang="en-US" sz="2400" dirty="0"/>
              <a:t>of strings can be</a:t>
            </a:r>
            <a:r>
              <a:rPr lang="hu-HU" sz="2400" dirty="0"/>
              <a:t> </a:t>
            </a:r>
            <a:r>
              <a:rPr lang="en-US" sz="2400" dirty="0"/>
              <a:t>taken using the slice operator ( [ ] and [ : ] )</a:t>
            </a:r>
            <a:endParaRPr lang="hu-HU" sz="2400" dirty="0"/>
          </a:p>
          <a:p>
            <a:r>
              <a:rPr lang="en-US" altLang="en-US" sz="2400" dirty="0">
                <a:solidFill>
                  <a:srgbClr val="00B050"/>
                </a:solidFill>
              </a:rPr>
              <a:t>Lists and tuples</a:t>
            </a:r>
            <a:r>
              <a:rPr lang="hu-HU" altLang="en-US" sz="2400" dirty="0">
                <a:solidFill>
                  <a:srgbClr val="00B050"/>
                </a:solidFill>
              </a:rPr>
              <a:t>: </a:t>
            </a:r>
            <a:r>
              <a:rPr lang="en-US" sz="2400" dirty="0"/>
              <a:t>generic "buckets" with which to hold an arbitrary</a:t>
            </a:r>
            <a:r>
              <a:rPr lang="hu-HU" sz="2400" dirty="0"/>
              <a:t> </a:t>
            </a:r>
            <a:r>
              <a:rPr lang="en-US" sz="2400" dirty="0"/>
              <a:t>number of arbitrary Python objects.</a:t>
            </a:r>
            <a:r>
              <a:rPr lang="hu-HU" sz="2400" dirty="0"/>
              <a:t> </a:t>
            </a:r>
            <a:r>
              <a:rPr lang="en-US" sz="2400" dirty="0"/>
              <a:t>Lists are enclosed in brackets</a:t>
            </a:r>
            <a:r>
              <a:rPr lang="hu-HU" sz="2400" dirty="0"/>
              <a:t> </a:t>
            </a:r>
            <a:r>
              <a:rPr lang="en-US" sz="2400" dirty="0"/>
              <a:t>and their elements and size can be changed, while tuples are enclosed in parentheses</a:t>
            </a:r>
            <a:r>
              <a:rPr lang="hu-HU" sz="2400" dirty="0"/>
              <a:t> and cannot be updated</a:t>
            </a:r>
            <a:endParaRPr lang="en-US" altLang="en-US" sz="2400" dirty="0">
              <a:solidFill>
                <a:srgbClr val="00B050"/>
              </a:solidFill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CCDC894-2BCF-4CC5-9496-31A970D3F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86637"/>
            <a:ext cx="5384800" cy="16423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649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en-US"/>
              <a:t>Python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209822"/>
            <a:ext cx="10972799" cy="49163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altLang="en-US" sz="2400" dirty="0">
                <a:solidFill>
                  <a:srgbClr val="00B050"/>
                </a:solidFill>
              </a:rPr>
              <a:t>Dictionaries: </a:t>
            </a:r>
            <a:r>
              <a:rPr lang="en-US" altLang="en-US" sz="2400" dirty="0"/>
              <a:t>Dictionaries are Python's hash table type.</a:t>
            </a:r>
            <a:r>
              <a:rPr lang="hu-HU" altLang="en-US" sz="2400" dirty="0"/>
              <a:t> </a:t>
            </a:r>
            <a:r>
              <a:rPr lang="en-US" altLang="en-US" sz="2400" dirty="0"/>
              <a:t>Keys can be almost any Python type, but are</a:t>
            </a:r>
            <a:r>
              <a:rPr lang="hu-HU" altLang="en-US" sz="2400" dirty="0"/>
              <a:t> </a:t>
            </a:r>
            <a:r>
              <a:rPr lang="en-US" altLang="en-US" sz="2400" dirty="0"/>
              <a:t>usually numbers or strings. Values, on the other hand, can be any arbitrary Python object.</a:t>
            </a:r>
            <a:endParaRPr lang="hu-HU" alt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hu-HU" altLang="en-US" sz="2400" dirty="0">
                <a:solidFill>
                  <a:srgbClr val="00B050"/>
                </a:solidFill>
              </a:rPr>
              <a:t>conditional statement: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hu-HU" altLang="en-US" sz="2400" dirty="0">
                <a:solidFill>
                  <a:srgbClr val="00B050"/>
                </a:solidFill>
              </a:rPr>
              <a:t>    - </a:t>
            </a:r>
            <a:r>
              <a:rPr lang="hu-HU" altLang="en-US" sz="2400" dirty="0"/>
              <a:t>If statement: standard if statement, </a:t>
            </a:r>
            <a:r>
              <a:rPr lang="en-US" altLang="en-US" sz="2400" dirty="0"/>
              <a:t>else statement that is used with if</a:t>
            </a:r>
            <a:r>
              <a:rPr lang="hu-HU" altLang="en-US" sz="2400" dirty="0"/>
              <a:t>, "else-if" 	statement named elif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hu-HU" altLang="en-US" sz="2400" dirty="0"/>
              <a:t>   </a:t>
            </a:r>
            <a:r>
              <a:rPr lang="hu-HU" altLang="en-US" sz="2400" dirty="0">
                <a:solidFill>
                  <a:srgbClr val="00B050"/>
                </a:solidFill>
              </a:rPr>
              <a:t> - </a:t>
            </a:r>
            <a:r>
              <a:rPr lang="hu-HU" altLang="en-US" sz="2400" dirty="0"/>
              <a:t>While statement: </a:t>
            </a:r>
            <a:r>
              <a:rPr lang="en-US" altLang="en-US" sz="2400" dirty="0"/>
              <a:t>with every</a:t>
            </a:r>
            <a:r>
              <a:rPr lang="hu-HU" altLang="en-US" sz="2400" dirty="0"/>
              <a:t> </a:t>
            </a:r>
            <a:r>
              <a:rPr lang="en-US" altLang="en-US" sz="2400" dirty="0"/>
              <a:t>code sub-block, indentation (and </a:t>
            </a:r>
            <a:r>
              <a:rPr lang="en-US" altLang="en-US" sz="2400" dirty="0" err="1"/>
              <a:t>dedentation</a:t>
            </a:r>
            <a:r>
              <a:rPr lang="en-US" altLang="en-US" sz="2400" dirty="0"/>
              <a:t>) are </a:t>
            </a:r>
            <a:r>
              <a:rPr lang="hu-HU" altLang="en-US" sz="2400" dirty="0"/>
              <a:t>   	</a:t>
            </a:r>
            <a:r>
              <a:rPr lang="en-US" altLang="en-US" sz="2400" dirty="0"/>
              <a:t>used to delimit blocks of code</a:t>
            </a:r>
            <a:endParaRPr lang="hu-HU" alt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hu-HU" altLang="en-US" sz="2400" dirty="0"/>
              <a:t>   </a:t>
            </a:r>
            <a:r>
              <a:rPr lang="hu-HU" altLang="en-US" sz="2400" dirty="0">
                <a:solidFill>
                  <a:srgbClr val="00B050"/>
                </a:solidFill>
              </a:rPr>
              <a:t>- </a:t>
            </a:r>
            <a:r>
              <a:rPr lang="hu-HU" altLang="en-US" sz="2400" dirty="0"/>
              <a:t>for loop: </a:t>
            </a:r>
            <a:r>
              <a:rPr lang="en-US" altLang="en-US" sz="2400" dirty="0"/>
              <a:t>Python's for</a:t>
            </a:r>
            <a:r>
              <a:rPr lang="hu-HU" altLang="en-US" sz="2400" dirty="0"/>
              <a:t> </a:t>
            </a:r>
            <a:r>
              <a:rPr lang="en-US" altLang="en-US" sz="2400" dirty="0"/>
              <a:t>statement act more like a traditional loop, in other words, a </a:t>
            </a:r>
            <a:r>
              <a:rPr lang="hu-HU" altLang="en-US" sz="2400" dirty="0"/>
              <a:t>	</a:t>
            </a:r>
            <a:r>
              <a:rPr lang="en-US" altLang="en-US" sz="2400" dirty="0"/>
              <a:t>numerical counting loop.</a:t>
            </a:r>
            <a:endParaRPr lang="hu-HU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408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en-US"/>
              <a:t>Python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209822"/>
            <a:ext cx="10972799" cy="49163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altLang="en-US" sz="2400" dirty="0">
                <a:solidFill>
                  <a:srgbClr val="00B050"/>
                </a:solidFill>
              </a:rPr>
              <a:t>Functions: </a:t>
            </a:r>
            <a:r>
              <a:rPr lang="en-US" altLang="en-US" sz="2400" dirty="0"/>
              <a:t>Functions</a:t>
            </a:r>
            <a:r>
              <a:rPr lang="hu-HU" altLang="en-US" sz="2400" dirty="0"/>
              <a:t> </a:t>
            </a:r>
            <a:r>
              <a:rPr lang="en-US" altLang="en-US" sz="2400" dirty="0"/>
              <a:t>are called using the functional operator ( ( ) ), functions must be declared before they are</a:t>
            </a:r>
            <a:r>
              <a:rPr lang="hu-HU" altLang="en-US" sz="2400" dirty="0"/>
              <a:t> </a:t>
            </a:r>
            <a:r>
              <a:rPr lang="en-US" altLang="en-US" sz="2400" dirty="0"/>
              <a:t>used, and the function type is the type of the value returned.</a:t>
            </a:r>
            <a:endParaRPr lang="hu-HU" alt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hu-HU" altLang="en-US" sz="2400" dirty="0">
                <a:solidFill>
                  <a:srgbClr val="00B050"/>
                </a:solidFill>
              </a:rPr>
              <a:t>Classes: </a:t>
            </a:r>
            <a:r>
              <a:rPr lang="en-US" altLang="en-US" sz="2400" dirty="0"/>
              <a:t>container for static data members or function declarations, called a</a:t>
            </a:r>
            <a:r>
              <a:rPr lang="hu-HU" altLang="en-US" sz="2400" dirty="0"/>
              <a:t> </a:t>
            </a:r>
            <a:r>
              <a:rPr lang="en-US" altLang="en-US" sz="2400" dirty="0"/>
              <a:t>class's attributes.</a:t>
            </a:r>
            <a:r>
              <a:rPr lang="hu-HU" altLang="en-US" sz="2400" dirty="0"/>
              <a:t> </a:t>
            </a:r>
            <a:r>
              <a:rPr lang="en-US" altLang="en-US" sz="2400" dirty="0"/>
              <a:t>Functions which are part of classes are called</a:t>
            </a:r>
            <a:r>
              <a:rPr lang="hu-HU" altLang="en-US" sz="2400" dirty="0"/>
              <a:t> </a:t>
            </a:r>
            <a:r>
              <a:rPr lang="en-US" altLang="en-US" sz="2400" dirty="0"/>
              <a:t>methods.</a:t>
            </a:r>
            <a:r>
              <a:rPr lang="hu-HU" altLang="en-US" sz="2400" dirty="0"/>
              <a:t> </a:t>
            </a:r>
          </a:p>
          <a:p>
            <a:pPr>
              <a:lnSpc>
                <a:spcPct val="90000"/>
              </a:lnSpc>
            </a:pPr>
            <a:endParaRPr lang="hu-HU" altLang="en-US" sz="2400" dirty="0"/>
          </a:p>
          <a:p>
            <a:pPr>
              <a:lnSpc>
                <a:spcPct val="90000"/>
              </a:lnSpc>
            </a:pPr>
            <a:r>
              <a:rPr lang="hu-HU" altLang="en-US" sz="2400" dirty="0">
                <a:solidFill>
                  <a:srgbClr val="00B050"/>
                </a:solidFill>
              </a:rPr>
              <a:t>Modules: </a:t>
            </a:r>
            <a:r>
              <a:rPr lang="en-US" altLang="en-US" sz="2400" dirty="0"/>
              <a:t>logical way to physically organize and distinguish related pieces of Python</a:t>
            </a:r>
            <a:r>
              <a:rPr lang="hu-HU" altLang="en-US" sz="2400" dirty="0"/>
              <a:t> </a:t>
            </a:r>
            <a:r>
              <a:rPr lang="en-US" altLang="en-US" sz="2400" dirty="0"/>
              <a:t>code into individual files</a:t>
            </a:r>
            <a:r>
              <a:rPr lang="hu-HU" altLang="en-US" sz="2400" dirty="0"/>
              <a:t>  </a:t>
            </a:r>
          </a:p>
          <a:p>
            <a:pPr marL="0" indent="0">
              <a:lnSpc>
                <a:spcPct val="90000"/>
              </a:lnSpc>
              <a:buNone/>
            </a:pPr>
            <a:endParaRPr lang="hu-HU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581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98306" name="Rectangle 1026"/>
          <p:cNvSpPr>
            <a:spLocks noGrp="1" noChangeArrowheads="1"/>
          </p:cNvSpPr>
          <p:nvPr>
            <p:ph type="title" sz="quarter"/>
          </p:nvPr>
        </p:nvSpPr>
        <p:spPr>
          <a:xfrm>
            <a:off x="1057275" y="152400"/>
            <a:ext cx="9382125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Standard and External Libraries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5C5AA1C-972A-4453-B480-D13B6215A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209822"/>
            <a:ext cx="10972799" cy="49163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altLang="en-US" sz="2400" dirty="0">
                <a:solidFill>
                  <a:srgbClr val="00B050"/>
                </a:solidFill>
              </a:rPr>
              <a:t>Standard Libraries: </a:t>
            </a:r>
            <a:r>
              <a:rPr lang="en-US" altLang="en-US" sz="2400" dirty="0"/>
              <a:t>collection of exact syntax, token, and semantics of Python. It comes bundled with core Python distribution.</a:t>
            </a:r>
            <a:r>
              <a:rPr lang="hu-HU" altLang="en-US" sz="2400" dirty="0"/>
              <a:t> It </a:t>
            </a:r>
            <a:r>
              <a:rPr lang="en-US" altLang="en-US" sz="2400" dirty="0"/>
              <a:t>contains well over 200 modules</a:t>
            </a:r>
            <a:r>
              <a:rPr lang="hu-HU" altLang="en-US" sz="2400" dirty="0"/>
              <a:t>.       for example, Data modelling, processing (pandas), data analysis (NumPy), debugging, and testing code (IPython), Interactive visualisations (matplotlib), SciPy, scikit-learn and statsmodels etc.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hu-HU" altLang="en-US" sz="2400" dirty="0">
                <a:solidFill>
                  <a:srgbClr val="00B050"/>
                </a:solidFill>
              </a:rPr>
              <a:t>External Libraries: </a:t>
            </a:r>
            <a:r>
              <a:rPr lang="en-US" altLang="en-US" sz="2400" dirty="0"/>
              <a:t>Modules provide additional functionality to the basic Python package, much like a new piece of equipment adds functionality to a lab space</a:t>
            </a:r>
            <a:r>
              <a:rPr lang="hu-HU" altLang="en-US" sz="2400" dirty="0"/>
              <a:t>. For example Loguru, MonkeyType, etc</a:t>
            </a:r>
          </a:p>
          <a:p>
            <a:pPr marL="0" indent="0">
              <a:lnSpc>
                <a:spcPct val="90000"/>
              </a:lnSpc>
              <a:buNone/>
            </a:pPr>
            <a:endParaRPr lang="hu-HU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695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Zen of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2728"/>
            <a:ext cx="10972800" cy="4873437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collection of 19 "guiding principles" for writing computer programs that influence the design of the Python programming language.</a:t>
            </a:r>
          </a:p>
          <a:p>
            <a:r>
              <a:rPr lang="en-US" altLang="en-US" sz="1000" dirty="0"/>
              <a:t>Beautiful is better than ugly.</a:t>
            </a:r>
          </a:p>
          <a:p>
            <a:r>
              <a:rPr lang="en-US" altLang="en-US" sz="1000" dirty="0"/>
              <a:t>Explicit is better than implicit.</a:t>
            </a:r>
          </a:p>
          <a:p>
            <a:r>
              <a:rPr lang="en-US" altLang="en-US" sz="1000" dirty="0"/>
              <a:t>Simple is better than complex.</a:t>
            </a:r>
          </a:p>
          <a:p>
            <a:r>
              <a:rPr lang="en-US" altLang="en-US" sz="1000" dirty="0"/>
              <a:t>Complex is better than complicated.</a:t>
            </a:r>
          </a:p>
          <a:p>
            <a:r>
              <a:rPr lang="en-US" altLang="en-US" sz="1000" dirty="0"/>
              <a:t>Flat is better than nested.</a:t>
            </a:r>
          </a:p>
          <a:p>
            <a:r>
              <a:rPr lang="en-US" altLang="en-US" sz="1000" dirty="0"/>
              <a:t>Sparse is better than dense.</a:t>
            </a:r>
          </a:p>
          <a:p>
            <a:r>
              <a:rPr lang="en-US" altLang="en-US" sz="1000" dirty="0"/>
              <a:t>Readability counts.</a:t>
            </a:r>
          </a:p>
          <a:p>
            <a:r>
              <a:rPr lang="en-US" altLang="en-US" sz="1000" dirty="0"/>
              <a:t>Special cases aren't special enough to break the rules.</a:t>
            </a:r>
          </a:p>
          <a:p>
            <a:r>
              <a:rPr lang="en-US" altLang="en-US" sz="1000" dirty="0"/>
              <a:t>Although practicality beats purity.</a:t>
            </a:r>
          </a:p>
          <a:p>
            <a:r>
              <a:rPr lang="en-US" altLang="en-US" sz="1000" dirty="0"/>
              <a:t>Errors should never pass silently.</a:t>
            </a:r>
          </a:p>
          <a:p>
            <a:r>
              <a:rPr lang="en-US" altLang="en-US" sz="1000" dirty="0"/>
              <a:t>Unless explicitly silenced.</a:t>
            </a:r>
          </a:p>
          <a:p>
            <a:r>
              <a:rPr lang="en-US" altLang="en-US" sz="1000" dirty="0"/>
              <a:t>In the face of ambiguity, refuse the temptation to guess.</a:t>
            </a:r>
          </a:p>
          <a:p>
            <a:r>
              <a:rPr lang="en-US" altLang="en-US" sz="1000" dirty="0"/>
              <a:t>There should be one– and preferably only one –obvious way to do it.[a]</a:t>
            </a:r>
          </a:p>
          <a:p>
            <a:r>
              <a:rPr lang="en-US" altLang="en-US" sz="1000" dirty="0"/>
              <a:t>Although that way may not be obvious at first unless you're Dutch.</a:t>
            </a:r>
          </a:p>
          <a:p>
            <a:r>
              <a:rPr lang="en-US" altLang="en-US" sz="1000" dirty="0"/>
              <a:t>Now is better than never.</a:t>
            </a:r>
          </a:p>
          <a:p>
            <a:r>
              <a:rPr lang="en-US" altLang="en-US" sz="1000" dirty="0"/>
              <a:t>Although never is often better than right now.[b]</a:t>
            </a:r>
          </a:p>
          <a:p>
            <a:r>
              <a:rPr lang="en-US" altLang="en-US" sz="1000" dirty="0"/>
              <a:t>If the implementation is hard to explain, it's a bad idea.</a:t>
            </a:r>
          </a:p>
          <a:p>
            <a:r>
              <a:rPr lang="en-US" altLang="en-US" sz="1000" dirty="0"/>
              <a:t>If the implementation is easy to explain, it may be a good idea.</a:t>
            </a:r>
          </a:p>
          <a:p>
            <a:r>
              <a:rPr lang="en-US" altLang="en-US" sz="1000" dirty="0"/>
              <a:t>Namespaces are one honking great idea – let's do more of those!</a:t>
            </a:r>
          </a:p>
        </p:txBody>
      </p:sp>
    </p:spTree>
    <p:extLst>
      <p:ext uri="{BB962C8B-B14F-4D97-AF65-F5344CB8AC3E}">
        <p14:creationId xmlns:p14="http://schemas.microsoft.com/office/powerpoint/2010/main" val="1763887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Edit, Compile and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endParaRPr lang="en-US" altLang="en-US" sz="2400" dirty="0"/>
          </a:p>
          <a:p>
            <a:endParaRPr lang="en-US" altLang="en-US" sz="2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AD15EE-20D8-4114-9E2D-F09ED687FC20}"/>
              </a:ext>
            </a:extLst>
          </p:cNvPr>
          <p:cNvSpPr txBox="1">
            <a:spLocks/>
          </p:cNvSpPr>
          <p:nvPr/>
        </p:nvSpPr>
        <p:spPr>
          <a:xfrm>
            <a:off x="762000" y="1570038"/>
            <a:ext cx="10972800" cy="4708527"/>
          </a:xfrm>
          <a:prstGeom prst="rect">
            <a:avLst/>
          </a:prstGeom>
        </p:spPr>
        <p:txBody>
          <a:bodyPr/>
          <a:lstStyle>
            <a:lvl1pPr marL="342900" indent="-3429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Download Python </a:t>
            </a:r>
          </a:p>
          <a:p>
            <a:endParaRPr lang="hu-HU" dirty="0"/>
          </a:p>
          <a:p>
            <a:r>
              <a:rPr lang="hu-HU" dirty="0"/>
              <a:t>Download IDE (for example Visual Studio Code) to run Python code</a:t>
            </a:r>
          </a:p>
          <a:p>
            <a:endParaRPr lang="hu-HU" dirty="0"/>
          </a:p>
          <a:p>
            <a:r>
              <a:rPr lang="hu-HU" dirty="0"/>
              <a:t>Edit, Compile and run Python code using IDE</a:t>
            </a:r>
          </a:p>
        </p:txBody>
      </p:sp>
    </p:spTree>
    <p:extLst>
      <p:ext uri="{BB962C8B-B14F-4D97-AF65-F5344CB8AC3E}">
        <p14:creationId xmlns:p14="http://schemas.microsoft.com/office/powerpoint/2010/main" val="253179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Course </a:t>
            </a:r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990" y="1087595"/>
            <a:ext cx="10972800" cy="4911962"/>
          </a:xfrm>
        </p:spPr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</a:t>
            </a:r>
            <a:r>
              <a:rPr lang="hu-HU" dirty="0">
                <a:cs typeface="Times New Roman" pitchFamily="18" charset="0"/>
              </a:rPr>
              <a:t>course</a:t>
            </a:r>
            <a:r>
              <a:rPr lang="en-US" sz="2400" dirty="0">
                <a:cs typeface="Times New Roman" pitchFamily="18" charset="0"/>
              </a:rPr>
              <a:t>, student will be able to </a:t>
            </a:r>
            <a:r>
              <a:rPr lang="hu-HU" sz="2400" dirty="0">
                <a:cs typeface="Times New Roman" pitchFamily="18" charset="0"/>
              </a:rPr>
              <a:t>understand</a:t>
            </a:r>
            <a:endParaRPr lang="en-US" sz="2400" dirty="0">
              <a:cs typeface="Times New Roman" pitchFamily="18" charset="0"/>
            </a:endParaRPr>
          </a:p>
          <a:p>
            <a:pPr lvl="1"/>
            <a:r>
              <a:rPr lang="hu-HU" b="1" dirty="0"/>
              <a:t>Core concepts of python: </a:t>
            </a:r>
            <a:r>
              <a:rPr lang="hu-HU" dirty="0"/>
              <a:t>objects, functions, </a:t>
            </a:r>
            <a:r>
              <a:rPr lang="en-US" dirty="0"/>
              <a:t>Review of syntax and core</a:t>
            </a:r>
            <a:r>
              <a:rPr lang="hu-HU" dirty="0"/>
              <a:t> </a:t>
            </a:r>
            <a:r>
              <a:rPr lang="en-US" dirty="0"/>
              <a:t>constructs</a:t>
            </a:r>
            <a:r>
              <a:rPr lang="hu-HU" dirty="0"/>
              <a:t>, standard library, external libraries, Edit-Compile-Run</a:t>
            </a:r>
            <a:endParaRPr lang="en-US" dirty="0"/>
          </a:p>
          <a:p>
            <a:pPr lvl="1"/>
            <a:r>
              <a:rPr lang="hu-HU" dirty="0"/>
              <a:t> </a:t>
            </a:r>
            <a:r>
              <a:rPr lang="hu-HU" b="1" dirty="0"/>
              <a:t>Python for data science: </a:t>
            </a:r>
            <a:r>
              <a:rPr lang="en-US" dirty="0"/>
              <a:t>building</a:t>
            </a:r>
            <a:r>
              <a:rPr lang="hu-HU" dirty="0"/>
              <a:t> </a:t>
            </a:r>
            <a:r>
              <a:rPr lang="en-US" dirty="0"/>
              <a:t>data science tasks and workflows</a:t>
            </a:r>
            <a:r>
              <a:rPr lang="hu-HU" dirty="0"/>
              <a:t>, </a:t>
            </a:r>
            <a:r>
              <a:rPr lang="en-US" dirty="0"/>
              <a:t>Core and advanced collections, Operations, Comprehensions, Namespaces and scopes, Generators, Exception handling, Filesystem and OS interface</a:t>
            </a:r>
            <a:r>
              <a:rPr lang="hu-HU" dirty="0"/>
              <a:t>, Data modelling, processing (pandas), data analysis (NumPy), debugging, and testing code (IPython), Interactive visualisations (matplotlib), SciPy, scikit-learn and statsmodels</a:t>
            </a:r>
            <a:endParaRPr lang="en-US" b="1" dirty="0"/>
          </a:p>
          <a:p>
            <a:pPr lvl="1"/>
            <a:r>
              <a:rPr lang="en-US" b="1" dirty="0"/>
              <a:t>Parallel programming</a:t>
            </a:r>
            <a:r>
              <a:rPr lang="hu-HU" b="1" dirty="0"/>
              <a:t>: </a:t>
            </a:r>
            <a:r>
              <a:rPr lang="en-US" dirty="0"/>
              <a:t>CPU bound threads, GIL bottleneck and workarounds</a:t>
            </a:r>
            <a:r>
              <a:rPr lang="hu-HU" dirty="0"/>
              <a:t>, </a:t>
            </a:r>
            <a:r>
              <a:rPr lang="en-US" dirty="0"/>
              <a:t>Thread pooling</a:t>
            </a:r>
            <a:r>
              <a:rPr lang="hu-HU" dirty="0"/>
              <a:t>, Inter Process Communication (IPC), Distributed computation, Asynchronous operations</a:t>
            </a:r>
          </a:p>
          <a:p>
            <a:pPr lvl="1"/>
            <a:endParaRPr lang="hu-HU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1015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hu-HU" sz="2400" dirty="0"/>
              <a:t>Python is </a:t>
            </a:r>
            <a:r>
              <a:rPr lang="en-US" dirty="0"/>
              <a:t>high-level, dynamically typed and interpreted.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en-US" sz="2400" dirty="0"/>
              <a:t>Some</a:t>
            </a:r>
            <a:r>
              <a:rPr lang="hu-HU" sz="2400" dirty="0"/>
              <a:t> of the </a:t>
            </a:r>
            <a:r>
              <a:rPr lang="en-US" sz="2400" dirty="0"/>
              <a:t>Python Applications</a:t>
            </a:r>
            <a:r>
              <a:rPr lang="hu-HU" sz="2400" dirty="0"/>
              <a:t> are Django, Flask, Pyramid, PyGame, Tkinter, Tryton, TimPlayer, Cplay, Fandango, Raspberry Pi</a:t>
            </a:r>
          </a:p>
          <a:p>
            <a:pPr marL="0" indent="0">
              <a:buNone/>
            </a:pPr>
            <a:endParaRPr lang="hu-HU" sz="2400" dirty="0"/>
          </a:p>
          <a:p>
            <a:r>
              <a:rPr lang="hu-HU" sz="2400" dirty="0"/>
              <a:t>Some of the popular libaries for data sciences are P</a:t>
            </a:r>
            <a:r>
              <a:rPr lang="hu-HU" altLang="en-US" sz="2400" dirty="0"/>
              <a:t>andas, NumPy, Ipython, matplotlib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Course </a:t>
            </a:r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990" y="1087595"/>
            <a:ext cx="10972800" cy="4911962"/>
          </a:xfrm>
        </p:spPr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</a:t>
            </a:r>
            <a:r>
              <a:rPr lang="hu-HU" dirty="0">
                <a:cs typeface="Times New Roman" pitchFamily="18" charset="0"/>
              </a:rPr>
              <a:t>course</a:t>
            </a:r>
            <a:r>
              <a:rPr lang="en-US" sz="2400" dirty="0">
                <a:cs typeface="Times New Roman" pitchFamily="18" charset="0"/>
              </a:rPr>
              <a:t>, student will be able to </a:t>
            </a:r>
            <a:endParaRPr lang="hu-HU" sz="2400" dirty="0"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cs typeface="Times New Roman" pitchFamily="18" charset="0"/>
            </a:endParaRPr>
          </a:p>
          <a:p>
            <a:pPr lvl="1"/>
            <a:r>
              <a:rPr lang="hu-HU" b="1" dirty="0"/>
              <a:t>Testing: </a:t>
            </a:r>
            <a:r>
              <a:rPr lang="en-US" dirty="0"/>
              <a:t>Python Unit Testing module, Acceptance Testing of python software, Test Driven</a:t>
            </a:r>
            <a:r>
              <a:rPr lang="hu-HU" dirty="0"/>
              <a:t> </a:t>
            </a:r>
            <a:r>
              <a:rPr lang="en-US" dirty="0"/>
              <a:t>Development (TDD) and </a:t>
            </a:r>
            <a:r>
              <a:rPr lang="en-US" dirty="0" err="1"/>
              <a:t>Behaviour</a:t>
            </a:r>
            <a:r>
              <a:rPr lang="en-US" dirty="0"/>
              <a:t> Driven Development (BDD)</a:t>
            </a:r>
            <a:r>
              <a:rPr lang="hu-HU" dirty="0"/>
              <a:t>, Debugging and Python debugger</a:t>
            </a:r>
            <a:endParaRPr lang="en-US" dirty="0"/>
          </a:p>
          <a:p>
            <a:pPr lvl="1"/>
            <a:r>
              <a:rPr lang="hu-HU" dirty="0"/>
              <a:t> </a:t>
            </a:r>
            <a:r>
              <a:rPr lang="hu-HU" b="1" dirty="0"/>
              <a:t>Advanced Python Programming: </a:t>
            </a:r>
            <a:r>
              <a:rPr lang="en-US" dirty="0"/>
              <a:t>Functional Programming,</a:t>
            </a:r>
            <a:r>
              <a:rPr lang="hu-HU" dirty="0"/>
              <a:t> </a:t>
            </a:r>
            <a:r>
              <a:rPr lang="en-US" dirty="0"/>
              <a:t>zip and map,</a:t>
            </a:r>
            <a:r>
              <a:rPr lang="hu-HU" dirty="0"/>
              <a:t> </a:t>
            </a:r>
            <a:r>
              <a:rPr lang="en-US" dirty="0"/>
              <a:t>OO Programming, Class Factories and run time attributes</a:t>
            </a:r>
            <a:r>
              <a:rPr lang="hu-HU" dirty="0"/>
              <a:t>, Abstract Base Classes (ABCs) and protocol declaration</a:t>
            </a:r>
          </a:p>
          <a:p>
            <a:pPr lvl="1"/>
            <a:endParaRPr lang="en-US" b="1" dirty="0"/>
          </a:p>
          <a:p>
            <a:pPr lvl="1"/>
            <a:endParaRPr lang="hu-HU" dirty="0"/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283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Course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>
                <a:cs typeface="Times New Roman" pitchFamily="18" charset="0"/>
              </a:rPr>
              <a:t>Course is divided as follow:</a:t>
            </a:r>
          </a:p>
          <a:p>
            <a:pPr marL="0" indent="0">
              <a:buNone/>
            </a:pPr>
            <a:endParaRPr lang="en-US" sz="2400" dirty="0">
              <a:cs typeface="Times New Roman" pitchFamily="18" charset="0"/>
            </a:endParaRPr>
          </a:p>
          <a:p>
            <a:pPr lvl="1"/>
            <a:r>
              <a:rPr lang="hu-HU" dirty="0"/>
              <a:t>Theory and Explanation: Tuesday and Thrusday (3 Lectures)</a:t>
            </a:r>
            <a:endParaRPr lang="en-US" dirty="0"/>
          </a:p>
          <a:p>
            <a:pPr lvl="1"/>
            <a:r>
              <a:rPr lang="hu-HU" dirty="0"/>
              <a:t>Coding and Demonstration: Monday (2 Lectures)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7467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Course Evaluation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>
                <a:cs typeface="Times New Roman" pitchFamily="18" charset="0"/>
              </a:rPr>
              <a:t>Evaluation of Student performance is done by:</a:t>
            </a:r>
          </a:p>
          <a:p>
            <a:pPr marL="0" indent="0">
              <a:buNone/>
            </a:pPr>
            <a:endParaRPr lang="en-US" sz="2400" dirty="0">
              <a:cs typeface="Times New Roman" pitchFamily="18" charset="0"/>
            </a:endParaRPr>
          </a:p>
          <a:p>
            <a:pPr lvl="1"/>
            <a:r>
              <a:rPr lang="hu-HU" dirty="0"/>
              <a:t>Assignment: 25%</a:t>
            </a:r>
            <a:endParaRPr lang="en-US" dirty="0"/>
          </a:p>
          <a:p>
            <a:pPr lvl="1"/>
            <a:r>
              <a:rPr lang="hu-HU" dirty="0"/>
              <a:t>MidTerm Exam: 25%</a:t>
            </a:r>
            <a:endParaRPr lang="en-US" dirty="0"/>
          </a:p>
          <a:p>
            <a:pPr lvl="1"/>
            <a:r>
              <a:rPr lang="hu-HU" dirty="0"/>
              <a:t>Final Exam: 50%</a:t>
            </a:r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611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Lecture </a:t>
            </a:r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990" y="1087595"/>
            <a:ext cx="10972800" cy="4911962"/>
          </a:xfrm>
        </p:spPr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</a:t>
            </a:r>
            <a:r>
              <a:rPr lang="hu-HU" dirty="0">
                <a:cs typeface="Times New Roman" pitchFamily="18" charset="0"/>
              </a:rPr>
              <a:t>lecture</a:t>
            </a:r>
            <a:r>
              <a:rPr lang="en-US" sz="2400" dirty="0">
                <a:cs typeface="Times New Roman" pitchFamily="18" charset="0"/>
              </a:rPr>
              <a:t>, student will be able to </a:t>
            </a:r>
            <a:r>
              <a:rPr lang="hu-HU" sz="2400" dirty="0">
                <a:cs typeface="Times New Roman" pitchFamily="18" charset="0"/>
              </a:rPr>
              <a:t>understand</a:t>
            </a:r>
          </a:p>
          <a:p>
            <a:pPr marL="0" indent="0">
              <a:buNone/>
            </a:pPr>
            <a:endParaRPr lang="en-US" sz="2400" dirty="0">
              <a:cs typeface="Times New Roman" pitchFamily="18" charset="0"/>
            </a:endParaRPr>
          </a:p>
          <a:p>
            <a:pPr lvl="1"/>
            <a:r>
              <a:rPr lang="hu-HU" dirty="0"/>
              <a:t>Overview of Python, advantages and application</a:t>
            </a:r>
          </a:p>
          <a:p>
            <a:pPr lvl="1"/>
            <a:r>
              <a:rPr lang="hu-HU" dirty="0"/>
              <a:t>Comparision with other programming language</a:t>
            </a:r>
          </a:p>
          <a:p>
            <a:pPr lvl="1"/>
            <a:r>
              <a:rPr lang="hu-HU" dirty="0"/>
              <a:t>Basic concepts of Python language</a:t>
            </a:r>
          </a:p>
          <a:p>
            <a:pPr lvl="1"/>
            <a:r>
              <a:rPr lang="hu-HU" dirty="0"/>
              <a:t>Execution of program</a:t>
            </a:r>
          </a:p>
          <a:p>
            <a:pPr lvl="1"/>
            <a:endParaRPr lang="hu-HU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484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Topics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u-HU" sz="2400" dirty="0"/>
              <a:t>What is Python</a:t>
            </a:r>
            <a:endParaRPr lang="en-US" sz="2400" dirty="0"/>
          </a:p>
          <a:p>
            <a:pPr lvl="1"/>
            <a:r>
              <a:rPr lang="hu-HU" sz="2400" dirty="0"/>
              <a:t>Some Python Applications</a:t>
            </a:r>
            <a:endParaRPr lang="en-US" sz="2400" dirty="0"/>
          </a:p>
          <a:p>
            <a:pPr lvl="1"/>
            <a:r>
              <a:rPr lang="hu-HU" sz="2400" dirty="0"/>
              <a:t>Comparision with Other Programming language</a:t>
            </a:r>
          </a:p>
          <a:p>
            <a:pPr lvl="1"/>
            <a:r>
              <a:rPr lang="hu-HU" sz="2400" dirty="0"/>
              <a:t>Python Basics</a:t>
            </a:r>
          </a:p>
          <a:p>
            <a:pPr lvl="1"/>
            <a:r>
              <a:rPr lang="hu-HU" sz="2400" dirty="0"/>
              <a:t>Standard and External Libraries</a:t>
            </a:r>
          </a:p>
          <a:p>
            <a:pPr lvl="1"/>
            <a:r>
              <a:rPr lang="hu-HU" sz="2400" dirty="0"/>
              <a:t>Zen of Python</a:t>
            </a:r>
          </a:p>
          <a:p>
            <a:pPr lvl="1"/>
            <a:r>
              <a:rPr lang="hu-HU" sz="2400" dirty="0"/>
              <a:t>Edit, Compile and Run</a:t>
            </a:r>
          </a:p>
          <a:p>
            <a:pPr lvl="1"/>
            <a:endParaRPr lang="hu-HU" sz="2400" dirty="0"/>
          </a:p>
          <a:p>
            <a:pPr lvl="1"/>
            <a:endParaRPr lang="hu-HU" sz="2400" dirty="0"/>
          </a:p>
          <a:p>
            <a:pPr lvl="1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507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hu-HU" dirty="0"/>
              <a:t> </a:t>
            </a:r>
            <a:r>
              <a:rPr lang="en-US" dirty="0"/>
              <a:t>is Python</a:t>
            </a:r>
            <a:r>
              <a:rPr lang="hu-HU" dirty="0"/>
              <a:t>?</a:t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 </a:t>
            </a:r>
            <a:r>
              <a:rPr lang="hu-HU" dirty="0"/>
              <a:t>U</a:t>
            </a:r>
            <a:r>
              <a:rPr lang="en-US" dirty="0" err="1"/>
              <a:t>ncomplicated</a:t>
            </a:r>
            <a:r>
              <a:rPr lang="en-US" dirty="0"/>
              <a:t> and robust programming language that delivers both the</a:t>
            </a:r>
            <a:r>
              <a:rPr lang="hu-HU" dirty="0"/>
              <a:t> </a:t>
            </a:r>
            <a:r>
              <a:rPr lang="en-US" dirty="0"/>
              <a:t>power and complexity of traditional compiled languages along with the ease-of-use of simpler scripting and interpreted languages.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hu-HU" b="1" dirty="0">
                <a:solidFill>
                  <a:srgbClr val="00B050"/>
                </a:solidFill>
              </a:rPr>
              <a:t>Some of the features are: </a:t>
            </a:r>
            <a:r>
              <a:rPr lang="hu-HU" dirty="0"/>
              <a:t>High-level, </a:t>
            </a:r>
            <a:r>
              <a:rPr lang="en-US" dirty="0"/>
              <a:t>Object-oriented</a:t>
            </a:r>
            <a:r>
              <a:rPr lang="hu-HU" dirty="0"/>
              <a:t>, Scalable, Extensible, Portable, Easy-to-learn, Easy-to-read, Easy-to-maintain, Robust, </a:t>
            </a:r>
            <a:r>
              <a:rPr lang="en-US" dirty="0"/>
              <a:t>Effective as a Rapid Prototyping Tool</a:t>
            </a:r>
            <a:r>
              <a:rPr lang="hu-HU" dirty="0"/>
              <a:t>, Memory Manager, Interpreted and (Byte-) Compiled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67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Some Python Applications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04668" y="1417638"/>
            <a:ext cx="6855501" cy="2299923"/>
          </a:xfrm>
        </p:spPr>
        <p:txBody>
          <a:bodyPr/>
          <a:lstStyle/>
          <a:p>
            <a:r>
              <a:rPr lang="en-US" dirty="0"/>
              <a:t>Web Development</a:t>
            </a:r>
            <a:endParaRPr lang="hu-HU" dirty="0"/>
          </a:p>
          <a:p>
            <a:r>
              <a:rPr lang="en-US" dirty="0"/>
              <a:t>Game Development</a:t>
            </a:r>
            <a:endParaRPr lang="hu-HU" dirty="0"/>
          </a:p>
          <a:p>
            <a:r>
              <a:rPr lang="en-US" dirty="0"/>
              <a:t>Machine</a:t>
            </a:r>
            <a:r>
              <a:rPr lang="hu-HU" dirty="0"/>
              <a:t> </a:t>
            </a:r>
            <a:r>
              <a:rPr lang="en-US" dirty="0"/>
              <a:t>Learning and Artificial Intelligence</a:t>
            </a:r>
            <a:endParaRPr lang="hu-HU" dirty="0"/>
          </a:p>
          <a:p>
            <a:r>
              <a:rPr lang="en-US" dirty="0"/>
              <a:t>Data Science and Data Visualization</a:t>
            </a:r>
            <a:endParaRPr lang="hu-HU" dirty="0"/>
          </a:p>
          <a:p>
            <a:r>
              <a:rPr lang="en-US" dirty="0"/>
              <a:t>Desktop GUI</a:t>
            </a:r>
            <a:endParaRPr lang="hu-HU" dirty="0"/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en-US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0D4CA3AA-4A10-46FB-B601-9696355C1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081" y="1290637"/>
            <a:ext cx="1714500" cy="1714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B40CF2-B568-4D8F-84D8-864574F45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900" y="3273891"/>
            <a:ext cx="2857500" cy="847725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80413A89-5466-419E-B0BD-6CC67DE13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020" y="4121616"/>
            <a:ext cx="2259141" cy="2461746"/>
          </a:xfrm>
          <a:prstGeom prst="rect">
            <a:avLst/>
          </a:prstGeom>
        </p:spPr>
      </p:pic>
      <p:pic>
        <p:nvPicPr>
          <p:cNvPr id="9" name="Picture 8" descr="A picture containing text, indoor, picture frame&#10;&#10;Description automatically generated">
            <a:extLst>
              <a:ext uri="{FF2B5EF4-FFF2-40B4-BE49-F238E27FC236}">
                <a16:creationId xmlns:a16="http://schemas.microsoft.com/office/drawing/2014/main" id="{CB290A2E-304B-4017-BBA7-2FFE7A1D15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71" y="4519155"/>
            <a:ext cx="2857143" cy="1666667"/>
          </a:xfrm>
          <a:prstGeom prst="rect">
            <a:avLst/>
          </a:prstGeom>
        </p:spPr>
      </p:pic>
      <p:pic>
        <p:nvPicPr>
          <p:cNvPr id="11" name="Picture 10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2B41726-6DE3-4C11-9DBD-77E1E6DF9E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081" y="4519155"/>
            <a:ext cx="28575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61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11059</TotalTime>
  <Words>1416</Words>
  <Application>Microsoft Office PowerPoint</Application>
  <PresentationFormat>Widescreen</PresentationFormat>
  <Paragraphs>152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1_Office Theme</vt:lpstr>
      <vt:lpstr>Python for Data Science</vt:lpstr>
      <vt:lpstr>Course Objectives</vt:lpstr>
      <vt:lpstr>Course Objectives</vt:lpstr>
      <vt:lpstr>Course Structure</vt:lpstr>
      <vt:lpstr>Course Evaluation</vt:lpstr>
      <vt:lpstr>Lecture Objectives</vt:lpstr>
      <vt:lpstr>Topics</vt:lpstr>
      <vt:lpstr>What is Python?  </vt:lpstr>
      <vt:lpstr>Some Python Applications</vt:lpstr>
      <vt:lpstr>Some Python Applications</vt:lpstr>
      <vt:lpstr>Comparison with Other Programming language  </vt:lpstr>
      <vt:lpstr>Comparison with Other Programming language  </vt:lpstr>
      <vt:lpstr>Python Basics</vt:lpstr>
      <vt:lpstr>Python Basics</vt:lpstr>
      <vt:lpstr>Python Basics</vt:lpstr>
      <vt:lpstr>Python Basics</vt:lpstr>
      <vt:lpstr>Standard and External Libraries</vt:lpstr>
      <vt:lpstr>Zen of Python</vt:lpstr>
      <vt:lpstr>Edit, Compile and Run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Bathla, Yatish (Yatish)</cp:lastModifiedBy>
  <cp:revision>244</cp:revision>
  <dcterms:created xsi:type="dcterms:W3CDTF">2015-10-21T06:04:19Z</dcterms:created>
  <dcterms:modified xsi:type="dcterms:W3CDTF">2021-09-05T09:30:18Z</dcterms:modified>
</cp:coreProperties>
</file>