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80" r:id="rId3"/>
    <p:sldId id="342" r:id="rId4"/>
    <p:sldId id="339" r:id="rId5"/>
    <p:sldId id="366" r:id="rId6"/>
    <p:sldId id="398" r:id="rId7"/>
    <p:sldId id="378" r:id="rId8"/>
    <p:sldId id="379" r:id="rId9"/>
    <p:sldId id="394" r:id="rId10"/>
    <p:sldId id="380" r:id="rId11"/>
    <p:sldId id="381" r:id="rId12"/>
    <p:sldId id="382" r:id="rId13"/>
    <p:sldId id="383" r:id="rId14"/>
    <p:sldId id="384" r:id="rId15"/>
    <p:sldId id="385" r:id="rId16"/>
    <p:sldId id="387" r:id="rId17"/>
    <p:sldId id="388" r:id="rId18"/>
    <p:sldId id="389" r:id="rId19"/>
    <p:sldId id="390" r:id="rId20"/>
    <p:sldId id="391" r:id="rId21"/>
    <p:sldId id="395" r:id="rId22"/>
    <p:sldId id="396" r:id="rId23"/>
    <p:sldId id="330" r:id="rId24"/>
    <p:sldId id="397" r:id="rId25"/>
    <p:sldId id="392" r:id="rId26"/>
    <p:sldId id="32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>
        <p:scale>
          <a:sx n="76" d="100"/>
          <a:sy n="76" d="100"/>
        </p:scale>
        <p:origin x="-31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9/27/2021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VgEXjv6DE" TargetMode="External"/><Relationship Id="rId2" Type="http://schemas.openxmlformats.org/officeDocument/2006/relationships/hyperlink" Target="https://www.youtube.com/watch?v=5mDYijMfSz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DY0DB_NwEu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11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Exceptions and Tracebacks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If an exception is raised while %run-</a:t>
            </a:r>
            <a:r>
              <a:rPr lang="en-US" dirty="0" err="1"/>
              <a:t>ing</a:t>
            </a:r>
            <a:r>
              <a:rPr lang="en-US" dirty="0"/>
              <a:t> a script or executing any statement, </a:t>
            </a:r>
            <a:r>
              <a:rPr lang="en-US" dirty="0" err="1"/>
              <a:t>IPython</a:t>
            </a:r>
            <a:r>
              <a:rPr lang="en-US" dirty="0"/>
              <a:t> will</a:t>
            </a:r>
            <a:r>
              <a:rPr lang="hu-HU" dirty="0"/>
              <a:t> </a:t>
            </a:r>
            <a:r>
              <a:rPr lang="en-US" dirty="0"/>
              <a:t>by default print a full call stack trace (traceback) with a few lines of context around the</a:t>
            </a:r>
            <a:r>
              <a:rPr lang="hu-HU" dirty="0"/>
              <a:t> </a:t>
            </a:r>
            <a:r>
              <a:rPr lang="en-US" dirty="0"/>
              <a:t>position at each point in the stack.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220AA03D-818D-44C2-9979-711575DF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14" y="3024084"/>
            <a:ext cx="529663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3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Magic Commands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a = numpy.random.randn(100, 100)</a:t>
            </a:r>
          </a:p>
          <a:p>
            <a:pPr>
              <a:buFontTx/>
              <a:buChar char="-"/>
            </a:pPr>
            <a:r>
              <a:rPr lang="hu-HU" dirty="0"/>
              <a:t> </a:t>
            </a:r>
            <a:r>
              <a:rPr lang="hu-HU" b="1" dirty="0"/>
              <a:t>matrix multiplication, using</a:t>
            </a:r>
            <a:r>
              <a:rPr lang="hu-HU" dirty="0"/>
              <a:t>: %timeit numpy.dot(a, a)</a:t>
            </a:r>
          </a:p>
          <a:p>
            <a:pPr>
              <a:buFontTx/>
              <a:buChar char="-"/>
            </a:pPr>
            <a:r>
              <a:rPr lang="hu-HU" b="1" dirty="0"/>
              <a:t>%reset?: </a:t>
            </a:r>
            <a:r>
              <a:rPr lang="en-US" dirty="0"/>
              <a:t>command line programs to be run within the I</a:t>
            </a:r>
            <a:r>
              <a:rPr lang="hu-HU" dirty="0"/>
              <a:t>P</a:t>
            </a:r>
            <a:r>
              <a:rPr lang="en-US" dirty="0" err="1"/>
              <a:t>ython</a:t>
            </a:r>
            <a:r>
              <a:rPr lang="hu-HU" dirty="0"/>
              <a:t> </a:t>
            </a:r>
            <a:r>
              <a:rPr lang="en-US" dirty="0"/>
              <a:t>system.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Example:</a:t>
            </a:r>
          </a:p>
          <a:p>
            <a:pPr marL="0" indent="0">
              <a:buNone/>
            </a:pPr>
            <a:r>
              <a:rPr lang="en-US" b="0" i="0" u="none" strike="noStrike" baseline="0" dirty="0"/>
              <a:t>a = 1</a:t>
            </a:r>
            <a:endParaRPr lang="hu-HU" b="0" i="0" u="none" strike="noStrike" baseline="0" dirty="0"/>
          </a:p>
          <a:p>
            <a:pPr marL="0" indent="0">
              <a:buNone/>
            </a:pPr>
            <a:r>
              <a:rPr lang="en-US" dirty="0"/>
              <a:t>'a' in </a:t>
            </a:r>
            <a:r>
              <a:rPr lang="en-US" dirty="0" err="1"/>
              <a:t>get_ipython</a:t>
            </a:r>
            <a:r>
              <a:rPr lang="en-US" dirty="0"/>
              <a:t>().</a:t>
            </a:r>
            <a:r>
              <a:rPr lang="en-US" dirty="0" err="1"/>
              <a:t>user_ns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%reset –f</a:t>
            </a:r>
          </a:p>
          <a:p>
            <a:pPr marL="0" indent="0">
              <a:buNone/>
            </a:pPr>
            <a:r>
              <a:rPr lang="en-US" dirty="0"/>
              <a:t>'a' in </a:t>
            </a:r>
            <a:r>
              <a:rPr lang="en-US" dirty="0" err="1"/>
              <a:t>get_ipython</a:t>
            </a:r>
            <a:r>
              <a:rPr lang="en-US" dirty="0"/>
              <a:t>().</a:t>
            </a:r>
            <a:r>
              <a:rPr lang="en-US" dirty="0" err="1"/>
              <a:t>user_ns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453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Qt-based Rich GUI Console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dirty="0"/>
              <a:t>ipython qtconsole --pylab=inline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16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Matplotlib Integration and </a:t>
            </a:r>
            <a:r>
              <a:rPr lang="en-US" b="1" dirty="0" err="1"/>
              <a:t>Pylab</a:t>
            </a:r>
            <a:r>
              <a:rPr lang="en-US" b="1" dirty="0"/>
              <a:t> Mode</a:t>
            </a:r>
            <a:endParaRPr lang="hu-HU" b="1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Ipython --pylab</a:t>
            </a:r>
          </a:p>
          <a:p>
            <a:pPr marL="0" indent="0">
              <a:buNone/>
            </a:pPr>
            <a:r>
              <a:rPr lang="en-US" dirty="0"/>
              <a:t>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fig, ax = plt.subplots() </a:t>
            </a:r>
          </a:p>
        </p:txBody>
      </p:sp>
    </p:spTree>
    <p:extLst>
      <p:ext uri="{BB962C8B-B14F-4D97-AF65-F5344CB8AC3E}">
        <p14:creationId xmlns:p14="http://schemas.microsoft.com/office/powerpoint/2010/main" val="94937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Input and Output Variables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a="Hello Python"</a:t>
            </a:r>
          </a:p>
          <a:p>
            <a:pPr marL="0" indent="0">
              <a:buNone/>
            </a:pPr>
            <a:r>
              <a:rPr lang="hu-HU" dirty="0"/>
              <a:t>_iX  </a:t>
            </a:r>
            <a:r>
              <a:rPr lang="hu-HU" dirty="0">
                <a:sym typeface="Wingdings" panose="05000000000000000000" pitchFamily="2" charset="2"/>
              </a:rPr>
              <a:t> X is the number where input is called, i is the input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_X </a:t>
            </a:r>
            <a:r>
              <a:rPr lang="hu-HU" dirty="0">
                <a:sym typeface="Wingdings" panose="05000000000000000000" pitchFamily="2" charset="2"/>
              </a:rPr>
              <a:t> The output is being called</a:t>
            </a: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/>
              <a:t>%hist </a:t>
            </a:r>
            <a:r>
              <a:rPr lang="hu-HU" dirty="0">
                <a:sym typeface="Wingdings" panose="05000000000000000000" pitchFamily="2" charset="2"/>
              </a:rPr>
              <a:t>: Magic command for History</a:t>
            </a: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/>
              <a:t>%xdel a</a:t>
            </a:r>
            <a:r>
              <a:rPr lang="hu-HU" dirty="0">
                <a:sym typeface="Wingdings" panose="05000000000000000000" pitchFamily="2" charset="2"/>
              </a:rPr>
              <a:t>: Magic command to remove usage of a line</a:t>
            </a: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/>
              <a:t>%logstart: Magic Command to start the log</a:t>
            </a:r>
          </a:p>
          <a:p>
            <a:pPr marL="0" indent="0">
              <a:buNone/>
            </a:pPr>
            <a:r>
              <a:rPr lang="hu-HU" dirty="0"/>
              <a:t>      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655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Interacting with the Operating System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dirty="0"/>
              <a:t>!python </a:t>
            </a:r>
            <a:r>
              <a:rPr lang="hu-HU" dirty="0">
                <a:sym typeface="Wingdings" panose="05000000000000000000" pitchFamily="2" charset="2"/>
              </a:rPr>
              <a:t> Enable shell</a:t>
            </a: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%bookmark </a:t>
            </a:r>
            <a:r>
              <a:rPr lang="en-US" dirty="0" err="1"/>
              <a:t>db</a:t>
            </a:r>
            <a:r>
              <a:rPr lang="en-US" dirty="0"/>
              <a:t> C:\windows\system32</a:t>
            </a: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/>
              <a:t>cd db</a:t>
            </a: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/>
              <a:t>%bookmark -l</a:t>
            </a:r>
          </a:p>
        </p:txBody>
      </p:sp>
    </p:spTree>
    <p:extLst>
      <p:ext uri="{BB962C8B-B14F-4D97-AF65-F5344CB8AC3E}">
        <p14:creationId xmlns:p14="http://schemas.microsoft.com/office/powerpoint/2010/main" val="303921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Software Development Tools</a:t>
            </a:r>
            <a:endParaRPr lang="hu-HU" b="1" dirty="0"/>
          </a:p>
          <a:p>
            <a:pPr>
              <a:buFontTx/>
              <a:buChar char="-"/>
            </a:pPr>
            <a:r>
              <a:rPr lang="hu-HU" dirty="0"/>
              <a:t>Throws error: %run "C:\Users\ybathla\Desktop\Ipython\\testing_error.py” </a:t>
            </a:r>
          </a:p>
          <a:p>
            <a:pPr>
              <a:buFontTx/>
              <a:buChar char="-"/>
            </a:pPr>
            <a:r>
              <a:rPr lang="en-US" u="sng" dirty="0"/>
              <a:t>Interactive Debugger</a:t>
            </a:r>
            <a:r>
              <a:rPr lang="hu-HU" u="sng" dirty="0"/>
              <a:t>:</a:t>
            </a:r>
          </a:p>
          <a:p>
            <a:pPr>
              <a:buFontTx/>
              <a:buChar char="-"/>
            </a:pPr>
            <a:r>
              <a:rPr lang="hu-HU" dirty="0"/>
              <a:t>Debug Mode: %debug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AB333E73-345C-46A2-A2AB-80754A88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30" y="2814782"/>
            <a:ext cx="620164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HTML Notebook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ipython notebook (Can be used but depreciated)</a:t>
            </a:r>
          </a:p>
          <a:p>
            <a:pPr marL="0" indent="0">
              <a:buNone/>
            </a:pPr>
            <a:r>
              <a:rPr lang="hu-HU" dirty="0"/>
              <a:t>Or</a:t>
            </a:r>
          </a:p>
          <a:p>
            <a:pPr marL="0" indent="0">
              <a:buNone/>
            </a:pPr>
            <a:r>
              <a:rPr lang="hu-HU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Advanced </a:t>
            </a:r>
            <a:r>
              <a:rPr lang="en-US" b="1" dirty="0" err="1"/>
              <a:t>IPython</a:t>
            </a:r>
            <a:r>
              <a:rPr lang="en-US" b="1" dirty="0"/>
              <a:t> Features</a:t>
            </a:r>
            <a:endParaRPr lang="hu-HU" b="1" dirty="0"/>
          </a:p>
          <a:p>
            <a:pPr marL="0" indent="0">
              <a:buNone/>
            </a:pPr>
            <a:r>
              <a:rPr lang="en-US" dirty="0"/>
              <a:t>class Message: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msg):</a:t>
            </a:r>
          </a:p>
          <a:p>
            <a:pPr marL="0" indent="0">
              <a:buNone/>
            </a:pPr>
            <a:r>
              <a:rPr lang="en-US" dirty="0"/>
              <a:t>        self.msg = msg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repr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return 'Message: %s' % self.msg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Type:</a:t>
            </a:r>
          </a:p>
          <a:p>
            <a:pPr marL="0" indent="0">
              <a:buNone/>
            </a:pPr>
            <a:r>
              <a:rPr lang="en-US" dirty="0"/>
              <a:t>x = Message('I have a secret')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62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Data visualization using Bokeh</a:t>
            </a:r>
            <a:r>
              <a:rPr lang="hu-HU" b="1" dirty="0"/>
              <a:t> Package</a:t>
            </a:r>
          </a:p>
          <a:p>
            <a:pPr marL="0" indent="0">
              <a:buNone/>
            </a:pPr>
            <a:r>
              <a:rPr lang="hu-HU" dirty="0"/>
              <a:t>pip install bokeh   (Anaconda Terminal)</a:t>
            </a:r>
          </a:p>
          <a:p>
            <a:pPr>
              <a:buFontTx/>
              <a:buChar char="-"/>
            </a:pPr>
            <a:r>
              <a:rPr lang="hu-HU" b="1" dirty="0"/>
              <a:t>Scatter Plot</a:t>
            </a:r>
          </a:p>
          <a:p>
            <a:pPr marL="0" indent="0">
              <a:buNone/>
            </a:pPr>
            <a:r>
              <a:rPr lang="hu-HU" sz="1200" dirty="0"/>
              <a:t># import modules</a:t>
            </a:r>
          </a:p>
          <a:p>
            <a:pPr marL="0" indent="0">
              <a:buNone/>
            </a:pPr>
            <a:r>
              <a:rPr lang="hu-HU" sz="1200" dirty="0"/>
              <a:t>from bokeh.plotting import figure, output_notebook, show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output to notebook</a:t>
            </a:r>
          </a:p>
          <a:p>
            <a:pPr marL="0" indent="0">
              <a:buNone/>
            </a:pPr>
            <a:r>
              <a:rPr lang="hu-HU" sz="1200" dirty="0"/>
              <a:t>output_notebook()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create figure</a:t>
            </a:r>
          </a:p>
          <a:p>
            <a:pPr marL="0" indent="0">
              <a:buNone/>
            </a:pPr>
            <a:r>
              <a:rPr lang="hu-HU" sz="1200" dirty="0"/>
              <a:t>p = figure(plot_width = 400, plot_height = 400)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add a circle renderer with</a:t>
            </a:r>
          </a:p>
          <a:p>
            <a:pPr marL="0" indent="0">
              <a:buNone/>
            </a:pPr>
            <a:r>
              <a:rPr lang="hu-HU" sz="1200" dirty="0"/>
              <a:t># size, color and alpha</a:t>
            </a:r>
          </a:p>
          <a:p>
            <a:pPr marL="0" indent="0">
              <a:buNone/>
            </a:pPr>
            <a:r>
              <a:rPr lang="hu-HU" sz="1200" dirty="0"/>
              <a:t>p.circle([1, 2, 3, 4, 5], [4, 7, 1, 6, 3],</a:t>
            </a:r>
          </a:p>
          <a:p>
            <a:pPr marL="0" indent="0">
              <a:buNone/>
            </a:pPr>
            <a:r>
              <a:rPr lang="hu-HU" sz="1200" dirty="0"/>
              <a:t>		size = 10, color = "navy", alpha = 0.5)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show the results</a:t>
            </a:r>
          </a:p>
          <a:p>
            <a:pPr marL="0" indent="0">
              <a:buNone/>
            </a:pPr>
            <a:r>
              <a:rPr lang="hu-HU" sz="1200" dirty="0"/>
              <a:t>show(p)</a:t>
            </a:r>
          </a:p>
        </p:txBody>
      </p:sp>
    </p:spTree>
    <p:extLst>
      <p:ext uri="{BB962C8B-B14F-4D97-AF65-F5344CB8AC3E}">
        <p14:creationId xmlns:p14="http://schemas.microsoft.com/office/powerpoint/2010/main" val="32484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Coding part of </a:t>
            </a:r>
            <a:r>
              <a:rPr lang="en-US" dirty="0"/>
              <a:t>Interactive </a:t>
            </a:r>
            <a:r>
              <a:rPr lang="hu-HU" dirty="0"/>
              <a:t>V</a:t>
            </a:r>
            <a:r>
              <a:rPr lang="en-US" dirty="0" err="1"/>
              <a:t>isualisations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Coding part of Data Processing and Visualization packages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Data visualization using Bokeh</a:t>
            </a:r>
            <a:r>
              <a:rPr lang="hu-HU" b="1" dirty="0"/>
              <a:t> Package</a:t>
            </a:r>
          </a:p>
          <a:p>
            <a:pPr>
              <a:buFontTx/>
              <a:buChar char="-"/>
            </a:pPr>
            <a:r>
              <a:rPr lang="hu-HU" b="1" dirty="0"/>
              <a:t>Line Plot</a:t>
            </a:r>
          </a:p>
          <a:p>
            <a:pPr marL="0" indent="0">
              <a:buNone/>
            </a:pPr>
            <a:r>
              <a:rPr lang="hu-HU" sz="1200" dirty="0"/>
              <a:t># import modules</a:t>
            </a:r>
          </a:p>
          <a:p>
            <a:pPr marL="0" indent="0">
              <a:buNone/>
            </a:pPr>
            <a:r>
              <a:rPr lang="hu-HU" sz="1200" dirty="0"/>
              <a:t>from bokeh.plotting import figure, output_notebook, show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output to notebook</a:t>
            </a:r>
          </a:p>
          <a:p>
            <a:pPr marL="0" indent="0">
              <a:buNone/>
            </a:pPr>
            <a:r>
              <a:rPr lang="hu-HU" sz="1200" dirty="0"/>
              <a:t>output_notebook()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create figure</a:t>
            </a:r>
          </a:p>
          <a:p>
            <a:pPr marL="0" indent="0">
              <a:buNone/>
            </a:pPr>
            <a:r>
              <a:rPr lang="hu-HU" sz="1200" dirty="0"/>
              <a:t>p = figure(plot_width = 400, plot_height = 400)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add a line renderer</a:t>
            </a:r>
          </a:p>
          <a:p>
            <a:pPr marL="0" indent="0">
              <a:buNone/>
            </a:pPr>
            <a:r>
              <a:rPr lang="hu-HU" sz="1200" dirty="0"/>
              <a:t>p.line([1, 2, 3, 4, 5], [3, 1, 2, 6, 5],</a:t>
            </a:r>
          </a:p>
          <a:p>
            <a:pPr marL="0" indent="0">
              <a:buNone/>
            </a:pPr>
            <a:r>
              <a:rPr lang="hu-HU" sz="1200" dirty="0"/>
              <a:t>		line_width = 2, color = "green")</a:t>
            </a:r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/>
              <a:t># show the results</a:t>
            </a:r>
          </a:p>
          <a:p>
            <a:pPr marL="0" indent="0">
              <a:buNone/>
            </a:pPr>
            <a:r>
              <a:rPr lang="hu-HU" sz="1200" dirty="0"/>
              <a:t>show(p)</a:t>
            </a:r>
          </a:p>
        </p:txBody>
      </p:sp>
    </p:spTree>
    <p:extLst>
      <p:ext uri="{BB962C8B-B14F-4D97-AF65-F5344CB8AC3E}">
        <p14:creationId xmlns:p14="http://schemas.microsoft.com/office/powerpoint/2010/main" val="142059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/>
              <a:t>Data visualization using Bokeh</a:t>
            </a:r>
            <a:r>
              <a:rPr lang="hu-HU" b="1" dirty="0"/>
              <a:t> Package</a:t>
            </a:r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hu-HU" dirty="0"/>
              <a:t>Bar Plot: : Use pandas.</a:t>
            </a:r>
          </a:p>
          <a:p>
            <a:pPr>
              <a:buFontTx/>
              <a:buChar char="-"/>
            </a:pPr>
            <a:r>
              <a:rPr lang="hu-HU" dirty="0"/>
              <a:t>Box Plot: Use pandas.</a:t>
            </a:r>
          </a:p>
          <a:p>
            <a:pPr>
              <a:buFontTx/>
              <a:buChar char="-"/>
            </a:pPr>
            <a:r>
              <a:rPr lang="hu-HU" dirty="0"/>
              <a:t>Histogram: Use pandas. 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dirty="0"/>
              <a:t>We will work later</a:t>
            </a:r>
          </a:p>
        </p:txBody>
      </p:sp>
    </p:spTree>
    <p:extLst>
      <p:ext uri="{BB962C8B-B14F-4D97-AF65-F5344CB8AC3E}">
        <p14:creationId xmlns:p14="http://schemas.microsoft.com/office/powerpoint/2010/main" val="325064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Primer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import matplotlib.pyplot as plt</a:t>
            </a:r>
          </a:p>
          <a:p>
            <a:pPr marL="0" indent="0">
              <a:buNone/>
            </a:pPr>
            <a:r>
              <a:rPr lang="hu-HU" dirty="0"/>
              <a:t>fig = plt.figure()</a:t>
            </a:r>
          </a:p>
          <a:p>
            <a:pPr marL="0" indent="0">
              <a:buNone/>
            </a:pPr>
            <a:r>
              <a:rPr lang="hu-HU" dirty="0"/>
              <a:t>ax1 = fig.add_subplot(2, 2, 1)</a:t>
            </a:r>
          </a:p>
          <a:p>
            <a:pPr marL="0" indent="0">
              <a:buNone/>
            </a:pPr>
            <a:r>
              <a:rPr lang="hu-HU" dirty="0"/>
              <a:t>ax2 = fig.add_subplot(2, 2, 2)</a:t>
            </a:r>
          </a:p>
          <a:p>
            <a:pPr marL="0" indent="0">
              <a:buNone/>
            </a:pPr>
            <a:r>
              <a:rPr lang="hu-HU" dirty="0"/>
              <a:t>ax3 = fig.add_subplot(2, 2, 3)</a:t>
            </a:r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Primer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import matplotlib.pyplot as plt</a:t>
            </a:r>
          </a:p>
          <a:p>
            <a:pPr marL="0" indent="0">
              <a:buNone/>
            </a:pPr>
            <a:r>
              <a:rPr lang="hu-HU" dirty="0"/>
              <a:t>from numpy.random import randn</a:t>
            </a:r>
          </a:p>
          <a:p>
            <a:pPr marL="0" indent="0">
              <a:buNone/>
            </a:pPr>
            <a:r>
              <a:rPr lang="hu-HU" dirty="0"/>
              <a:t>fig = plt.figure()</a:t>
            </a:r>
          </a:p>
          <a:p>
            <a:pPr marL="0" indent="0">
              <a:buNone/>
            </a:pPr>
            <a:r>
              <a:rPr lang="hu-HU" dirty="0"/>
              <a:t>fig, axes = plt.subplots(2, 2, sharex=True, sharey=True)</a:t>
            </a:r>
          </a:p>
          <a:p>
            <a:pPr marL="0" indent="0">
              <a:buNone/>
            </a:pPr>
            <a:r>
              <a:rPr lang="hu-HU" dirty="0"/>
              <a:t>for i in range(2):</a:t>
            </a:r>
          </a:p>
          <a:p>
            <a:pPr marL="0" indent="0">
              <a:buNone/>
            </a:pPr>
            <a:r>
              <a:rPr lang="hu-HU" dirty="0"/>
              <a:t>    for j in range(2):</a:t>
            </a:r>
          </a:p>
          <a:p>
            <a:pPr marL="0" indent="0">
              <a:buNone/>
            </a:pPr>
            <a:r>
              <a:rPr lang="hu-HU" dirty="0"/>
              <a:t>        axes[i, j].hist(randn(500), bins=50, color='k', alpha=0.5)</a:t>
            </a:r>
          </a:p>
          <a:p>
            <a:pPr marL="0" indent="0">
              <a:buNone/>
            </a:pPr>
            <a:r>
              <a:rPr lang="hu-HU" dirty="0"/>
              <a:t>plt.subplots_adjust(wspace=0, hspace=0)</a:t>
            </a:r>
          </a:p>
        </p:txBody>
      </p:sp>
    </p:spTree>
    <p:extLst>
      <p:ext uri="{BB962C8B-B14F-4D97-AF65-F5344CB8AC3E}">
        <p14:creationId xmlns:p14="http://schemas.microsoft.com/office/powerpoint/2010/main" val="62863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API </a:t>
            </a:r>
            <a:r>
              <a:rPr lang="hu-HU" dirty="0"/>
              <a:t>Basics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Figures and Subplots</a:t>
            </a:r>
          </a:p>
          <a:p>
            <a:pPr>
              <a:buFontTx/>
              <a:buChar char="-"/>
            </a:pPr>
            <a:r>
              <a:rPr lang="en-US" dirty="0"/>
              <a:t>accepts arrays of X and Y coordinates and optionally</a:t>
            </a:r>
            <a:r>
              <a:rPr lang="hu-HU" dirty="0"/>
              <a:t> </a:t>
            </a:r>
            <a:r>
              <a:rPr lang="en-US" dirty="0"/>
              <a:t>a string abbreviation indicating color and line style.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Any</a:t>
            </a:r>
            <a:r>
              <a:rPr lang="hu-HU" dirty="0"/>
              <a:t> </a:t>
            </a:r>
            <a:r>
              <a:rPr lang="en-US" dirty="0"/>
              <a:t>color on the spectrum can be used by specifying its RGB value (for example, '#CECE</a:t>
            </a:r>
            <a:r>
              <a:rPr lang="hu-HU" dirty="0"/>
              <a:t> </a:t>
            </a:r>
            <a:r>
              <a:rPr lang="en-US" dirty="0"/>
              <a:t>CE’).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Line plots can additionally have markers to highlight the actual data points.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For most kinds of plot decorations, there are two main ways to do things: using the</a:t>
            </a:r>
            <a:r>
              <a:rPr lang="hu-HU" dirty="0"/>
              <a:t> </a:t>
            </a:r>
            <a:r>
              <a:rPr lang="en-US" dirty="0"/>
              <a:t>procedural </a:t>
            </a:r>
            <a:r>
              <a:rPr lang="en-US" dirty="0" err="1"/>
              <a:t>pyplot</a:t>
            </a:r>
            <a:r>
              <a:rPr lang="en-US" dirty="0"/>
              <a:t> interface (which will be very familiar to MATLAB users) and the</a:t>
            </a:r>
            <a:r>
              <a:rPr lang="hu-HU" dirty="0"/>
              <a:t> </a:t>
            </a:r>
            <a:r>
              <a:rPr lang="en-US" dirty="0"/>
              <a:t>more object-oriented native matplotlib API.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Legends are another critical element for identifying plot elements.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In addition to the standard plot types, you may wish to draw your own plot annotations,</a:t>
            </a:r>
            <a:r>
              <a:rPr lang="hu-HU" dirty="0"/>
              <a:t> </a:t>
            </a:r>
            <a:r>
              <a:rPr lang="en-US" dirty="0"/>
              <a:t>which could consist of text, arrows, or other shapes.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1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Coding concepts of Interactive Visualization via IPython</a:t>
            </a:r>
          </a:p>
          <a:p>
            <a:endParaRPr lang="hu-HU" dirty="0"/>
          </a:p>
          <a:p>
            <a:r>
              <a:rPr lang="hu-HU"/>
              <a:t>Coding </a:t>
            </a:r>
            <a:r>
              <a:rPr lang="hu-HU" dirty="0"/>
              <a:t>concepts of Viusalization and Data Processing via  matplotlib API 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Interactive Visualisations (IPython Basics, </a:t>
            </a:r>
            <a:r>
              <a:rPr lang="en-US" sz="2400" dirty="0"/>
              <a:t>Matplotlib Integration and </a:t>
            </a:r>
            <a:r>
              <a:rPr lang="en-US" sz="2400" dirty="0" err="1"/>
              <a:t>Pylab</a:t>
            </a:r>
            <a:r>
              <a:rPr lang="en-US" sz="2400" dirty="0"/>
              <a:t> Mode</a:t>
            </a:r>
            <a:r>
              <a:rPr lang="hu-HU" sz="2400" dirty="0"/>
              <a:t>, Interactive Debugger, Advanced IPython Features, </a:t>
            </a:r>
            <a:r>
              <a:rPr lang="en-US" sz="2400" dirty="0" err="1"/>
              <a:t>IPython</a:t>
            </a:r>
            <a:r>
              <a:rPr lang="en-US" sz="2400" dirty="0"/>
              <a:t> </a:t>
            </a:r>
            <a:r>
              <a:rPr lang="hu-HU" sz="2400" dirty="0"/>
              <a:t>HTML </a:t>
            </a:r>
            <a:r>
              <a:rPr lang="en-US" sz="2400" dirty="0"/>
              <a:t>notebooks, packages such as Bokeh</a:t>
            </a:r>
            <a:r>
              <a:rPr lang="hu-HU" sz="2400" dirty="0"/>
              <a:t>)</a:t>
            </a:r>
          </a:p>
          <a:p>
            <a:pPr lvl="1"/>
            <a:endParaRPr lang="hu-HU" sz="2400" dirty="0"/>
          </a:p>
          <a:p>
            <a:pPr lvl="1"/>
            <a:r>
              <a:rPr lang="hu-HU" sz="2400" dirty="0"/>
              <a:t>Visualisation (</a:t>
            </a:r>
            <a:r>
              <a:rPr lang="en-US" sz="2400" dirty="0"/>
              <a:t>A Brief matplotlib API Primer</a:t>
            </a:r>
            <a:r>
              <a:rPr lang="hu-HU" sz="2400" dirty="0"/>
              <a:t>, Figures and Subplots, </a:t>
            </a:r>
            <a:r>
              <a:rPr lang="en-US" sz="2400" dirty="0"/>
              <a:t>Colors, Markers, and Line Styles</a:t>
            </a:r>
            <a:r>
              <a:rPr lang="hu-HU" sz="2400" dirty="0"/>
              <a:t>, Ticks, Labels, and Legends, </a:t>
            </a:r>
            <a:r>
              <a:rPr lang="en-US" sz="2400" dirty="0"/>
              <a:t>Annotations and Drawing on a Subplot</a:t>
            </a:r>
            <a:r>
              <a:rPr lang="hu-HU" sz="2400" dirty="0"/>
              <a:t>, Saving Plots to File, matplotlib Configuration)</a:t>
            </a:r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Anaconda: </a:t>
            </a:r>
            <a:r>
              <a:rPr lang="hu-HU" dirty="0"/>
              <a:t>It</a:t>
            </a:r>
            <a:r>
              <a:rPr lang="en-US" dirty="0"/>
              <a:t> is a distribution of the Python and R programming languages for scientific computing, that aims to simplify package management and deployment. The distribution includes data-science packages suitable for Windows, Linux, and macOS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Install Anaconda on Windows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https://www.youtube.com/watch?v=5mDYijMfSzs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hu-HU" dirty="0"/>
              <a:t>Install Anaconda on Mac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https://www.youtube.com/watch?v=daVgEXjv6DE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hu-HU" dirty="0"/>
              <a:t>Install Anaconda on Linux</a:t>
            </a:r>
          </a:p>
          <a:p>
            <a:pPr marL="0" indent="0">
              <a:buNone/>
            </a:pPr>
            <a:r>
              <a:rPr lang="hu-HU" dirty="0">
                <a:hlinkClick r:id="rId4"/>
              </a:rPr>
              <a:t>https://www.youtube.com/watch?v=DY0DB_NwEu0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42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4" y="1365336"/>
            <a:ext cx="4109526" cy="31559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60" y="1834412"/>
            <a:ext cx="480127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hu-HU" b="1" dirty="0"/>
              <a:t>Feature</a:t>
            </a:r>
          </a:p>
          <a:p>
            <a:pPr marL="0" indent="0">
              <a:buNone/>
            </a:pPr>
            <a:r>
              <a:rPr lang="hu-HU" dirty="0"/>
              <a:t>C:\windows\system32&gt;ipython</a:t>
            </a:r>
          </a:p>
          <a:p>
            <a:pPr>
              <a:buFontTx/>
              <a:buChar char="-"/>
            </a:pPr>
            <a:r>
              <a:rPr lang="hu-HU" b="1" dirty="0"/>
              <a:t>Initialize variable: </a:t>
            </a:r>
            <a:r>
              <a:rPr lang="hu-HU" dirty="0"/>
              <a:t>a = 5</a:t>
            </a:r>
          </a:p>
          <a:p>
            <a:pPr marL="0" indent="0">
              <a:buNone/>
            </a:pPr>
            <a:r>
              <a:rPr lang="hu-HU" dirty="0"/>
              <a:t>data = {i : 10 for i in range(7)}</a:t>
            </a:r>
          </a:p>
          <a:p>
            <a:pPr>
              <a:buFontTx/>
              <a:buChar char="-"/>
            </a:pPr>
            <a:r>
              <a:rPr lang="hu-HU" b="1" dirty="0"/>
              <a:t>Import a Library: </a:t>
            </a:r>
            <a:r>
              <a:rPr lang="hu-HU" dirty="0"/>
              <a:t>from numpy.random import randn</a:t>
            </a:r>
          </a:p>
          <a:p>
            <a:pPr marL="0" indent="0">
              <a:buNone/>
            </a:pPr>
            <a:r>
              <a:rPr lang="hu-HU" dirty="0"/>
              <a:t>data = {i : randn() for i in range(7)}</a:t>
            </a:r>
          </a:p>
          <a:p>
            <a:pPr marL="0" indent="0">
              <a:buNone/>
            </a:pPr>
            <a:r>
              <a:rPr lang="hu-HU" dirty="0"/>
              <a:t>List: b = [1, 2, 3]</a:t>
            </a:r>
          </a:p>
          <a:p>
            <a:pPr>
              <a:buFontTx/>
              <a:buChar char="-"/>
            </a:pPr>
            <a:r>
              <a:rPr lang="hu-HU" u="sng" dirty="0"/>
              <a:t>T</a:t>
            </a:r>
            <a:r>
              <a:rPr lang="en-US" u="sng" dirty="0"/>
              <a:t>ab completion</a:t>
            </a:r>
            <a:r>
              <a:rPr lang="hu-HU" dirty="0"/>
              <a:t>:</a:t>
            </a:r>
            <a:r>
              <a:rPr lang="en-US" dirty="0"/>
              <a:t> pressing &lt;Tab&gt; will search the namespace for</a:t>
            </a:r>
            <a:r>
              <a:rPr lang="hu-HU" dirty="0"/>
              <a:t> </a:t>
            </a:r>
            <a:r>
              <a:rPr lang="en-US" dirty="0"/>
              <a:t>any variables 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4C3DC59A-60C9-485B-8773-C4076189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4868690"/>
            <a:ext cx="435353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3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IPython Basics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hu-HU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dirty="0"/>
              <a:t>import datetime</a:t>
            </a:r>
          </a:p>
          <a:p>
            <a:pPr marL="0" indent="0">
              <a:buNone/>
            </a:pPr>
            <a:r>
              <a:rPr lang="hu-HU" dirty="0"/>
              <a:t>datetime.&lt;Tab&gt;</a:t>
            </a:r>
          </a:p>
          <a:p>
            <a:pPr>
              <a:buFontTx/>
              <a:buChar char="-"/>
            </a:pPr>
            <a:r>
              <a:rPr lang="en-US" dirty="0"/>
              <a:t>Introspection: </a:t>
            </a:r>
            <a:r>
              <a:rPr lang="hu-HU" dirty="0"/>
              <a:t>b</a:t>
            </a:r>
            <a:r>
              <a:rPr lang="en-US" dirty="0"/>
              <a:t>?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en-US" dirty="0"/>
              <a:t>%run Command: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%run "C:\Users\ybathla\Desktop\Ipython\\ipython_testing.py"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B6516083-0294-4B18-833C-0C46E0AE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64" y="1079292"/>
            <a:ext cx="5563376" cy="26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IPython Basics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hu-HU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745588"/>
            <a:ext cx="10972800" cy="538057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en-US" dirty="0"/>
              <a:t>%run Command:</a:t>
            </a:r>
            <a:r>
              <a:rPr lang="hu-HU" dirty="0"/>
              <a:t> %run ”File path \\filename”</a:t>
            </a:r>
          </a:p>
          <a:p>
            <a:pPr marL="0" indent="0">
              <a:buNone/>
            </a:pPr>
            <a:r>
              <a:rPr lang="hu-HU" dirty="0"/>
              <a:t>%run "C:\Users\ybathla\Desktop\Ipython\\ipython_testing.py”</a:t>
            </a:r>
          </a:p>
          <a:p>
            <a:pPr>
              <a:buFontTx/>
              <a:buChar char="-"/>
            </a:pPr>
            <a:r>
              <a:rPr lang="hu-HU" b="1" dirty="0"/>
              <a:t>File Details:</a:t>
            </a:r>
          </a:p>
          <a:p>
            <a:pPr marL="0" indent="0">
              <a:buNone/>
            </a:pPr>
            <a:r>
              <a:rPr lang="hu-HU" dirty="0"/>
              <a:t>def f(x, y, z):</a:t>
            </a:r>
          </a:p>
          <a:p>
            <a:pPr marL="0" indent="0">
              <a:buNone/>
            </a:pPr>
            <a:r>
              <a:rPr lang="hu-HU" dirty="0"/>
              <a:t>    return (x + y) / z</a:t>
            </a:r>
          </a:p>
          <a:p>
            <a:pPr marL="0" indent="0">
              <a:buNone/>
            </a:pPr>
            <a:r>
              <a:rPr lang="hu-HU" dirty="0"/>
              <a:t>a = 5</a:t>
            </a:r>
          </a:p>
          <a:p>
            <a:pPr marL="0" indent="0">
              <a:buNone/>
            </a:pPr>
            <a:r>
              <a:rPr lang="hu-HU" dirty="0"/>
              <a:t>b = 6</a:t>
            </a:r>
          </a:p>
          <a:p>
            <a:pPr marL="0" indent="0">
              <a:buNone/>
            </a:pPr>
            <a:r>
              <a:rPr lang="hu-HU" dirty="0"/>
              <a:t>c = 7.5</a:t>
            </a:r>
          </a:p>
          <a:p>
            <a:pPr marL="0" indent="0">
              <a:buNone/>
            </a:pPr>
            <a:r>
              <a:rPr lang="hu-HU" dirty="0"/>
              <a:t>result = f(a, b, c)</a:t>
            </a:r>
          </a:p>
          <a:p>
            <a:pPr>
              <a:buFontTx/>
              <a:buChar char="-"/>
            </a:pPr>
            <a:r>
              <a:rPr lang="hu-HU" b="1" dirty="0"/>
              <a:t>Verify results: </a:t>
            </a:r>
          </a:p>
          <a:p>
            <a:pPr marL="0" indent="0">
              <a:buNone/>
            </a:pPr>
            <a:r>
              <a:rPr lang="hu-HU" dirty="0"/>
              <a:t>Type a,b,c or result </a:t>
            </a:r>
          </a:p>
        </p:txBody>
      </p:sp>
    </p:spTree>
    <p:extLst>
      <p:ext uri="{BB962C8B-B14F-4D97-AF65-F5344CB8AC3E}">
        <p14:creationId xmlns:p14="http://schemas.microsoft.com/office/powerpoint/2010/main" val="259491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Copy Paste Below Code leads to the IndentationError</a:t>
            </a:r>
          </a:p>
          <a:p>
            <a:pPr marL="0" indent="0">
              <a:buNone/>
            </a:pPr>
            <a:r>
              <a:rPr lang="es-ES" dirty="0"/>
              <a:t>x = 5</a:t>
            </a:r>
          </a:p>
          <a:p>
            <a:pPr marL="0" indent="0">
              <a:buNone/>
            </a:pPr>
            <a:r>
              <a:rPr lang="es-ES" dirty="0"/>
              <a:t>y = 7</a:t>
            </a:r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x &gt; 5: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s-ES" dirty="0"/>
              <a:t>x += 1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s-ES" dirty="0"/>
              <a:t>y = 8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we should instead use the </a:t>
            </a:r>
            <a:r>
              <a:rPr lang="en-US" b="1" dirty="0"/>
              <a:t>%</a:t>
            </a:r>
            <a:r>
              <a:rPr lang="en-US" b="1" dirty="0" err="1"/>
              <a:t>cpaste</a:t>
            </a:r>
            <a:r>
              <a:rPr lang="en-US" b="1" dirty="0"/>
              <a:t> </a:t>
            </a:r>
            <a:r>
              <a:rPr lang="en-US" dirty="0"/>
              <a:t>magic</a:t>
            </a:r>
            <a:r>
              <a:rPr lang="hu-HU" dirty="0"/>
              <a:t> </a:t>
            </a:r>
            <a:r>
              <a:rPr lang="en-US" dirty="0"/>
              <a:t>functions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32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17036</TotalTime>
  <Words>1115</Words>
  <Application>Microsoft Office PowerPoint</Application>
  <PresentationFormat>Custom</PresentationFormat>
  <Paragraphs>232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Python for Data Science</vt:lpstr>
      <vt:lpstr>Lecture Objectives</vt:lpstr>
      <vt:lpstr>Topics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IPython Basics   </vt:lpstr>
      <vt:lpstr>matplotlib API Primer   </vt:lpstr>
      <vt:lpstr>matplotlib API Primer   </vt:lpstr>
      <vt:lpstr>matplotlib API Basics   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DELL</cp:lastModifiedBy>
  <cp:revision>598</cp:revision>
  <dcterms:created xsi:type="dcterms:W3CDTF">2015-10-21T06:04:19Z</dcterms:created>
  <dcterms:modified xsi:type="dcterms:W3CDTF">2021-09-26T19:35:56Z</dcterms:modified>
</cp:coreProperties>
</file>