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80" r:id="rId3"/>
    <p:sldId id="342" r:id="rId4"/>
    <p:sldId id="339" r:id="rId5"/>
    <p:sldId id="389" r:id="rId6"/>
    <p:sldId id="393" r:id="rId7"/>
    <p:sldId id="403" r:id="rId8"/>
    <p:sldId id="404" r:id="rId9"/>
    <p:sldId id="405" r:id="rId10"/>
    <p:sldId id="400" r:id="rId11"/>
    <p:sldId id="406" r:id="rId12"/>
    <p:sldId id="395" r:id="rId13"/>
    <p:sldId id="408" r:id="rId14"/>
    <p:sldId id="409" r:id="rId15"/>
    <p:sldId id="410" r:id="rId16"/>
    <p:sldId id="399" r:id="rId17"/>
    <p:sldId id="411" r:id="rId18"/>
    <p:sldId id="412" r:id="rId19"/>
    <p:sldId id="413" r:id="rId20"/>
    <p:sldId id="402" r:id="rId21"/>
    <p:sldId id="414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14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3830"/>
          </a:xfrm>
        </p:spPr>
        <p:txBody>
          <a:bodyPr/>
          <a:lstStyle/>
          <a:p>
            <a:r>
              <a:rPr lang="hu-HU" dirty="0"/>
              <a:t>M</a:t>
            </a:r>
            <a:r>
              <a:rPr lang="en-US" dirty="0" err="1"/>
              <a:t>atplotlib</a:t>
            </a:r>
            <a:r>
              <a:rPr lang="en-US" dirty="0"/>
              <a:t> </a:t>
            </a:r>
            <a:r>
              <a:rPr lang="hu-HU" dirty="0"/>
              <a:t>Surface Plot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3"/>
            <a:ext cx="4876800" cy="4744732"/>
          </a:xfrm>
        </p:spPr>
        <p:txBody>
          <a:bodyPr>
            <a:noAutofit/>
          </a:bodyPr>
          <a:lstStyle/>
          <a:p>
            <a:r>
              <a:rPr lang="hu-HU" b="1" dirty="0"/>
              <a:t>Basics of Wireframe Plot</a:t>
            </a:r>
          </a:p>
          <a:p>
            <a:pPr marL="0" indent="0">
              <a:buNone/>
            </a:pPr>
            <a:r>
              <a:rPr lang="hu-HU" sz="1400" dirty="0"/>
              <a:t>from mpl_toolkits import mplot3d</a:t>
            </a:r>
          </a:p>
          <a:p>
            <a:pPr marL="0" indent="0">
              <a:buNone/>
            </a:pPr>
            <a:r>
              <a:rPr lang="hu-HU" sz="1400" dirty="0"/>
              <a:t>import matplotlib.pyplot as plt</a:t>
            </a:r>
          </a:p>
          <a:p>
            <a:pPr marL="0" indent="0">
              <a:buNone/>
            </a:pPr>
            <a:r>
              <a:rPr lang="hu-HU" sz="1400" dirty="0"/>
              <a:t>import numpy as np</a:t>
            </a:r>
          </a:p>
          <a:p>
            <a:pPr marL="0" indent="0">
              <a:buNone/>
            </a:pPr>
            <a:r>
              <a:rPr lang="hu-HU" sz="1400" dirty="0"/>
              <a:t>def f(x, y):</a:t>
            </a:r>
          </a:p>
          <a:p>
            <a:pPr marL="0" indent="0">
              <a:buNone/>
            </a:pPr>
            <a:r>
              <a:rPr lang="hu-HU" sz="1400" dirty="0"/>
              <a:t>    return np.sin(np.sqrt(x ** 2 + y ** 2))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x = np.linspace(-6, 6, 30)</a:t>
            </a:r>
          </a:p>
          <a:p>
            <a:pPr marL="0" indent="0">
              <a:buNone/>
            </a:pPr>
            <a:r>
              <a:rPr lang="hu-HU" sz="1400" dirty="0"/>
              <a:t>y = np.linspace(-6, 6, 30)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X, Y = np.meshgrid(x, y)</a:t>
            </a:r>
          </a:p>
          <a:p>
            <a:pPr marL="0" indent="0">
              <a:buNone/>
            </a:pPr>
            <a:r>
              <a:rPr lang="hu-HU" sz="1400" dirty="0"/>
              <a:t>Z = f(X, Y)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fig = plt.figure()</a:t>
            </a:r>
          </a:p>
          <a:p>
            <a:pPr marL="0" indent="0">
              <a:buNone/>
            </a:pPr>
            <a:r>
              <a:rPr lang="hu-HU" sz="1400" dirty="0"/>
              <a:t>ax = plt.axes(projection='3d')</a:t>
            </a:r>
          </a:p>
          <a:p>
            <a:pPr marL="0" indent="0">
              <a:buNone/>
            </a:pPr>
            <a:r>
              <a:rPr lang="hu-HU" sz="1400" dirty="0"/>
              <a:t>ax.plot_wireframe(X, Y, Z, color='black')</a:t>
            </a:r>
          </a:p>
          <a:p>
            <a:pPr marL="0" indent="0">
              <a:buNone/>
            </a:pPr>
            <a:r>
              <a:rPr lang="hu-HU" sz="1400" dirty="0"/>
              <a:t>ax.set_title('wireframe');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17713E-F6D8-428C-9C2F-9029275FCD4F}"/>
              </a:ext>
            </a:extLst>
          </p:cNvPr>
          <p:cNvSpPr txBox="1">
            <a:spLocks/>
          </p:cNvSpPr>
          <p:nvPr/>
        </p:nvSpPr>
        <p:spPr>
          <a:xfrm>
            <a:off x="6096000" y="1079293"/>
            <a:ext cx="4876800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Creating 3D surface Plot</a:t>
            </a:r>
          </a:p>
          <a:p>
            <a:pPr marL="0" indent="0">
              <a:buNone/>
            </a:pPr>
            <a:r>
              <a:rPr lang="hu-HU" sz="1400" dirty="0"/>
              <a:t>from mpl_toolkits import mplot3d</a:t>
            </a:r>
          </a:p>
          <a:p>
            <a:pPr marL="0" indent="0">
              <a:buNone/>
            </a:pPr>
            <a:r>
              <a:rPr lang="hu-HU" sz="1400" dirty="0"/>
              <a:t>import matplotlib.pyplot as plt</a:t>
            </a:r>
          </a:p>
          <a:p>
            <a:pPr marL="0" indent="0">
              <a:buNone/>
            </a:pPr>
            <a:r>
              <a:rPr lang="hu-HU" sz="1400" dirty="0"/>
              <a:t>import numpy as np</a:t>
            </a:r>
          </a:p>
          <a:p>
            <a:pPr marL="0" indent="0">
              <a:buNone/>
            </a:pPr>
            <a:r>
              <a:rPr lang="hu-HU" sz="1400" dirty="0"/>
              <a:t>def f(x, y):</a:t>
            </a:r>
          </a:p>
          <a:p>
            <a:pPr marL="0" indent="0">
              <a:buNone/>
            </a:pPr>
            <a:r>
              <a:rPr lang="hu-HU" sz="1400" dirty="0"/>
              <a:t>    return np.sin(np.sqrt(x ** 2 + y ** 2))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x = np.linspace(-6, 6, 30)</a:t>
            </a:r>
          </a:p>
          <a:p>
            <a:pPr marL="0" indent="0">
              <a:buNone/>
            </a:pPr>
            <a:r>
              <a:rPr lang="hu-HU" sz="1400" dirty="0"/>
              <a:t>y = np.linspace(-6, 6, 30)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X, Y = np.meshgrid(x, y)</a:t>
            </a:r>
          </a:p>
          <a:p>
            <a:pPr marL="0" indent="0">
              <a:buNone/>
            </a:pPr>
            <a:r>
              <a:rPr lang="hu-HU" sz="1400" dirty="0"/>
              <a:t>Z = f(X, Y)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ax = plt.axes(projection='3d')</a:t>
            </a:r>
          </a:p>
          <a:p>
            <a:pPr marL="0" indent="0">
              <a:buNone/>
            </a:pPr>
            <a:r>
              <a:rPr lang="hu-HU" sz="1400" dirty="0"/>
              <a:t>ax.plot_surface(X, Y, Z, rstride=1, cstride=1,</a:t>
            </a:r>
          </a:p>
          <a:p>
            <a:pPr marL="0" indent="0">
              <a:buNone/>
            </a:pPr>
            <a:r>
              <a:rPr lang="hu-HU" sz="1400" dirty="0"/>
              <a:t>                cmap='viridis', edgecolor='none')</a:t>
            </a:r>
          </a:p>
          <a:p>
            <a:pPr marL="0" indent="0">
              <a:buNone/>
            </a:pPr>
            <a:r>
              <a:rPr lang="hu-HU" sz="1400" dirty="0"/>
              <a:t>ax.set_title('surface');</a:t>
            </a:r>
          </a:p>
        </p:txBody>
      </p:sp>
    </p:spTree>
    <p:extLst>
      <p:ext uri="{BB962C8B-B14F-4D97-AF65-F5344CB8AC3E}">
        <p14:creationId xmlns:p14="http://schemas.microsoft.com/office/powerpoint/2010/main" val="112563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3526302" cy="5046873"/>
          </a:xfrm>
        </p:spPr>
        <p:txBody>
          <a:bodyPr>
            <a:noAutofit/>
          </a:bodyPr>
          <a:lstStyle/>
          <a:p>
            <a:r>
              <a:rPr lang="hu-HU" b="1" dirty="0"/>
              <a:t>Creating ndarrays</a:t>
            </a:r>
          </a:p>
          <a:p>
            <a:pPr marL="0" indent="0">
              <a:buNone/>
            </a:pPr>
            <a:r>
              <a:rPr lang="hu-HU" sz="1800" dirty="0"/>
              <a:t>import numpy as np</a:t>
            </a:r>
          </a:p>
          <a:p>
            <a:pPr marL="0" indent="0">
              <a:buNone/>
            </a:pPr>
            <a:r>
              <a:rPr lang="hu-HU" sz="1800" dirty="0"/>
              <a:t>data1 = [6, 7.5, 8, 0, 1]</a:t>
            </a:r>
          </a:p>
          <a:p>
            <a:pPr marL="0" indent="0">
              <a:buNone/>
            </a:pPr>
            <a:r>
              <a:rPr lang="hu-HU" sz="1800" dirty="0"/>
              <a:t>arr1 = np.array(data1)</a:t>
            </a:r>
          </a:p>
          <a:p>
            <a:pPr marL="0" indent="0">
              <a:buNone/>
            </a:pPr>
            <a:r>
              <a:rPr lang="hu-HU" sz="1800" dirty="0"/>
              <a:t>arr1</a:t>
            </a:r>
          </a:p>
          <a:p>
            <a:pPr marL="0" indent="0">
              <a:buNone/>
            </a:pPr>
            <a:endParaRPr lang="hu-HU" sz="1800" dirty="0"/>
          </a:p>
          <a:p>
            <a:r>
              <a:rPr lang="hu-HU" b="1" dirty="0"/>
              <a:t>Nested Sequence</a:t>
            </a:r>
          </a:p>
          <a:p>
            <a:pPr marL="0" indent="0">
              <a:buNone/>
            </a:pPr>
            <a:r>
              <a:rPr lang="hu-HU" sz="1800" dirty="0"/>
              <a:t>import numpy as np</a:t>
            </a:r>
          </a:p>
          <a:p>
            <a:pPr marL="0" indent="0">
              <a:buNone/>
            </a:pPr>
            <a:r>
              <a:rPr lang="hu-HU" sz="1800" dirty="0"/>
              <a:t>data2 = [[1, 2, 3, 4], [5, 6, 7, 8]]</a:t>
            </a:r>
          </a:p>
          <a:p>
            <a:pPr marL="0" indent="0">
              <a:buNone/>
            </a:pPr>
            <a:r>
              <a:rPr lang="hu-HU" sz="1800" dirty="0"/>
              <a:t>arr2 = np.array(data2)</a:t>
            </a:r>
          </a:p>
          <a:p>
            <a:pPr marL="0" indent="0">
              <a:buNone/>
            </a:pPr>
            <a:r>
              <a:rPr lang="hu-HU" sz="1800" dirty="0"/>
              <a:t>arr2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6AE3BF-0316-45D1-B879-26B74F32C46F}"/>
              </a:ext>
            </a:extLst>
          </p:cNvPr>
          <p:cNvSpPr txBox="1">
            <a:spLocks/>
          </p:cNvSpPr>
          <p:nvPr/>
        </p:nvSpPr>
        <p:spPr>
          <a:xfrm>
            <a:off x="6557890" y="1079291"/>
            <a:ext cx="461185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Checking Features of ndarrays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arr2.ndim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arr2.shape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arr1.dtype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arr2.dtype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np.zeros(10)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np.zeros((3, 6))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/>
              <a:t>np.empty</a:t>
            </a:r>
            <a:r>
              <a:rPr lang="en-US" sz="1800" dirty="0"/>
              <a:t>((2, 3, 2))</a:t>
            </a: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np.arange(15)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arr1 = np.array([1, 2, 3], dtype=np.float64)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arr1.dtype</a:t>
            </a:r>
          </a:p>
        </p:txBody>
      </p:sp>
    </p:spTree>
    <p:extLst>
      <p:ext uri="{BB962C8B-B14F-4D97-AF65-F5344CB8AC3E}">
        <p14:creationId xmlns:p14="http://schemas.microsoft.com/office/powerpoint/2010/main" val="12864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599" y="1079292"/>
            <a:ext cx="4611858" cy="5046873"/>
          </a:xfrm>
        </p:spPr>
        <p:txBody>
          <a:bodyPr>
            <a:noAutofit/>
          </a:bodyPr>
          <a:lstStyle/>
          <a:p>
            <a:r>
              <a:rPr lang="en-US" b="1" dirty="0"/>
              <a:t>Operations between Arrays and Scalars</a:t>
            </a:r>
            <a:endParaRPr lang="hu-HU" b="1" dirty="0"/>
          </a:p>
          <a:p>
            <a:pPr marL="0" indent="0">
              <a:buNone/>
            </a:pP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err="1"/>
              <a:t>np.array</a:t>
            </a:r>
            <a:r>
              <a:rPr lang="en-US" sz="1800" dirty="0"/>
              <a:t>([[1., 2., 3.], [4., 5., 6.]])</a:t>
            </a:r>
          </a:p>
          <a:p>
            <a:pPr marL="0" indent="0">
              <a:buNone/>
            </a:pPr>
            <a:r>
              <a:rPr lang="en-US" sz="1800" dirty="0" err="1"/>
              <a:t>arr</a:t>
            </a:r>
            <a:r>
              <a:rPr lang="en-US" sz="1800" dirty="0"/>
              <a:t> * </a:t>
            </a:r>
            <a:r>
              <a:rPr lang="en-US" sz="1800" dirty="0" err="1"/>
              <a:t>arr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arr-arr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1 / arr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arr **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6AE3BF-0316-45D1-B879-26B74F32C46F}"/>
              </a:ext>
            </a:extLst>
          </p:cNvPr>
          <p:cNvSpPr txBox="1">
            <a:spLocks/>
          </p:cNvSpPr>
          <p:nvPr/>
        </p:nvSpPr>
        <p:spPr>
          <a:xfrm>
            <a:off x="6557890" y="1079291"/>
            <a:ext cx="461185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Basic Indexing and Slicing</a:t>
            </a:r>
          </a:p>
          <a:p>
            <a:pPr marL="0" indent="0">
              <a:buNone/>
            </a:pPr>
            <a:r>
              <a:rPr lang="hu-HU" sz="1800" dirty="0"/>
              <a:t>arr3 = np.arange(10)</a:t>
            </a:r>
          </a:p>
          <a:p>
            <a:pPr marL="0" indent="0">
              <a:buNone/>
            </a:pPr>
            <a:r>
              <a:rPr lang="hu-HU" sz="1800" dirty="0"/>
              <a:t>arr3</a:t>
            </a:r>
          </a:p>
          <a:p>
            <a:pPr marL="0" indent="0">
              <a:buNone/>
            </a:pPr>
            <a:r>
              <a:rPr lang="hu-HU" sz="1800" dirty="0"/>
              <a:t>arr3[5]</a:t>
            </a:r>
          </a:p>
          <a:p>
            <a:pPr marL="0" indent="0">
              <a:buNone/>
            </a:pPr>
            <a:r>
              <a:rPr lang="hu-HU" sz="1800" dirty="0"/>
              <a:t>arr3[5:8]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dirty="0"/>
              <a:t>arr2d = </a:t>
            </a:r>
            <a:r>
              <a:rPr lang="en-US" sz="1800" dirty="0" err="1"/>
              <a:t>np.array</a:t>
            </a:r>
            <a:r>
              <a:rPr lang="en-US" sz="1800" dirty="0"/>
              <a:t>([[1, 2, 3], [4, 5, 6], [7, 8, 9]])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arr2d[2]</a:t>
            </a:r>
          </a:p>
          <a:p>
            <a:pPr marL="0" indent="0">
              <a:buNone/>
            </a:pPr>
            <a:r>
              <a:rPr lang="hu-HU" sz="1800" dirty="0"/>
              <a:t>arr2d[0][2]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dirty="0"/>
              <a:t>arr3d = </a:t>
            </a:r>
            <a:r>
              <a:rPr lang="en-US" sz="1800" dirty="0" err="1"/>
              <a:t>np.array</a:t>
            </a:r>
            <a:r>
              <a:rPr lang="en-US" sz="1800" dirty="0"/>
              <a:t>([[[1, 2, 3], [4, 5, 6]], [[7, 8, 9], [10, 11, 12]]])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arr3d[0]</a:t>
            </a:r>
          </a:p>
          <a:p>
            <a:pPr marL="0" indent="0">
              <a:buNone/>
            </a:pPr>
            <a:r>
              <a:rPr lang="hu-HU" sz="1800" dirty="0"/>
              <a:t>arr3d[0][1]</a:t>
            </a:r>
          </a:p>
          <a:p>
            <a:pPr marL="0" indent="0">
              <a:buNone/>
            </a:pPr>
            <a:r>
              <a:rPr lang="hu-HU" sz="1800" dirty="0"/>
              <a:t>arr3d[0][1][2]</a:t>
            </a:r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97660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598" y="1079292"/>
            <a:ext cx="11094722" cy="5046873"/>
          </a:xfrm>
        </p:spPr>
        <p:txBody>
          <a:bodyPr>
            <a:noAutofit/>
          </a:bodyPr>
          <a:lstStyle/>
          <a:p>
            <a:r>
              <a:rPr lang="en-US" b="1" dirty="0"/>
              <a:t>Universal Functions: Fast Element-wise Array Functions</a:t>
            </a:r>
            <a:endParaRPr lang="hu-HU" b="1" dirty="0"/>
          </a:p>
          <a:p>
            <a:pPr marL="0" indent="0">
              <a:buNone/>
            </a:pPr>
            <a:r>
              <a:rPr lang="en-US" sz="1800" dirty="0"/>
              <a:t>arr4 = </a:t>
            </a:r>
            <a:r>
              <a:rPr lang="en-US" sz="1800" dirty="0" err="1"/>
              <a:t>np.arange</a:t>
            </a:r>
            <a:r>
              <a:rPr lang="en-US" sz="1800" dirty="0"/>
              <a:t>(10)</a:t>
            </a:r>
          </a:p>
          <a:p>
            <a:pPr marL="0" indent="0">
              <a:buNone/>
            </a:pPr>
            <a:r>
              <a:rPr lang="hu-HU" sz="1800" dirty="0"/>
              <a:t>a</a:t>
            </a:r>
            <a:r>
              <a:rPr lang="en-US" sz="1800" dirty="0"/>
              <a:t>rr4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#Find out the squareroot</a:t>
            </a:r>
          </a:p>
          <a:p>
            <a:pPr marL="0" indent="0">
              <a:buNone/>
            </a:pPr>
            <a:r>
              <a:rPr lang="hu-HU" sz="1800" dirty="0"/>
              <a:t>np.sqrt(arr4)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#Find out the maximum value between two numbers</a:t>
            </a:r>
          </a:p>
          <a:p>
            <a:pPr marL="0" indent="0">
              <a:buNone/>
            </a:pPr>
            <a:r>
              <a:rPr lang="hu-HU" sz="1800" dirty="0"/>
              <a:t>from numpy.random import randn</a:t>
            </a:r>
          </a:p>
          <a:p>
            <a:pPr marL="0" indent="0">
              <a:buNone/>
            </a:pPr>
            <a:r>
              <a:rPr lang="hu-HU" sz="1800" dirty="0"/>
              <a:t>x = randn(8)</a:t>
            </a:r>
          </a:p>
          <a:p>
            <a:pPr marL="0" indent="0">
              <a:buNone/>
            </a:pPr>
            <a:r>
              <a:rPr lang="hu-HU" sz="1800" dirty="0"/>
              <a:t>y = randn(8)</a:t>
            </a:r>
          </a:p>
          <a:p>
            <a:pPr marL="0" indent="0">
              <a:buNone/>
            </a:pPr>
            <a:r>
              <a:rPr lang="hu-HU" sz="1800" dirty="0"/>
              <a:t>np.maximum(x, y)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#Find out the addition of two number</a:t>
            </a:r>
          </a:p>
          <a:p>
            <a:pPr marL="0" indent="0">
              <a:buNone/>
            </a:pPr>
            <a:r>
              <a:rPr lang="hu-HU" sz="1800" dirty="0"/>
              <a:t>np.add(x,y)</a:t>
            </a:r>
          </a:p>
        </p:txBody>
      </p:sp>
    </p:spTree>
    <p:extLst>
      <p:ext uri="{BB962C8B-B14F-4D97-AF65-F5344CB8AC3E}">
        <p14:creationId xmlns:p14="http://schemas.microsoft.com/office/powerpoint/2010/main" val="59331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596" y="1079292"/>
            <a:ext cx="8070170" cy="5046873"/>
          </a:xfrm>
        </p:spPr>
        <p:txBody>
          <a:bodyPr>
            <a:noAutofit/>
          </a:bodyPr>
          <a:lstStyle/>
          <a:p>
            <a:r>
              <a:rPr lang="en-US" b="1" dirty="0"/>
              <a:t>Data Processing Using Arrays</a:t>
            </a:r>
            <a:endParaRPr lang="hu-HU" b="1" dirty="0"/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np</a:t>
            </a:r>
          </a:p>
          <a:p>
            <a:pPr marL="0" indent="0">
              <a:buNone/>
            </a:pPr>
            <a:r>
              <a:rPr lang="en-US" sz="1800" dirty="0"/>
              <a:t>points = </a:t>
            </a:r>
            <a:r>
              <a:rPr lang="en-US" sz="1800" dirty="0" err="1"/>
              <a:t>np.arange</a:t>
            </a:r>
            <a:r>
              <a:rPr lang="en-US" sz="1800" dirty="0"/>
              <a:t>(-5, 5, 0.01)</a:t>
            </a:r>
          </a:p>
          <a:p>
            <a:pPr marL="0" indent="0">
              <a:buNone/>
            </a:pPr>
            <a:r>
              <a:rPr lang="en-US" sz="1800" dirty="0" err="1"/>
              <a:t>xs</a:t>
            </a:r>
            <a:r>
              <a:rPr lang="en-US" sz="1800" dirty="0"/>
              <a:t>, </a:t>
            </a:r>
            <a:r>
              <a:rPr lang="en-US" sz="1800" dirty="0" err="1"/>
              <a:t>ys</a:t>
            </a:r>
            <a:r>
              <a:rPr lang="en-US" sz="1800" dirty="0"/>
              <a:t> = </a:t>
            </a:r>
            <a:r>
              <a:rPr lang="en-US" sz="1800" dirty="0" err="1"/>
              <a:t>np.meshgrid</a:t>
            </a:r>
            <a:r>
              <a:rPr lang="en-US" sz="1800" dirty="0"/>
              <a:t>(points, points)</a:t>
            </a:r>
          </a:p>
          <a:p>
            <a:pPr marL="0" indent="0">
              <a:buNone/>
            </a:pPr>
            <a:r>
              <a:rPr lang="hu-HU" sz="1800" dirty="0"/>
              <a:t>x</a:t>
            </a:r>
            <a:r>
              <a:rPr lang="en-US" sz="1800" dirty="0"/>
              <a:t>s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import matplotlib.pyplot as plt</a:t>
            </a:r>
          </a:p>
          <a:p>
            <a:pPr marL="0" indent="0">
              <a:buNone/>
            </a:pPr>
            <a:r>
              <a:rPr lang="hu-HU" sz="1800" dirty="0"/>
              <a:t>z = np.sqrt(xs ** 2 + ys ** 2)</a:t>
            </a:r>
          </a:p>
          <a:p>
            <a:pPr marL="0" indent="0">
              <a:buNone/>
            </a:pPr>
            <a:r>
              <a:rPr lang="hu-HU" sz="1800" dirty="0"/>
              <a:t>z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plt.imshow(z, cmap=plt.cm.gray); plt.colorbar()</a:t>
            </a:r>
          </a:p>
          <a:p>
            <a:pPr marL="0" indent="0">
              <a:buNone/>
            </a:pPr>
            <a:r>
              <a:rPr lang="hu-HU" sz="1800" dirty="0"/>
              <a:t>plt.title("Image plot of $\sqrt{x^2 + y^2}$ for a grid of values")</a:t>
            </a:r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26833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SciPy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4468837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Determinant of a Matrix</a:t>
            </a:r>
          </a:p>
          <a:p>
            <a:pPr marL="0" indent="0">
              <a:buNone/>
            </a:pPr>
            <a:r>
              <a:rPr lang="hu-HU" sz="1800" dirty="0"/>
              <a:t>#import numpy library</a:t>
            </a:r>
          </a:p>
          <a:p>
            <a:pPr marL="0" indent="0">
              <a:buNone/>
            </a:pPr>
            <a:r>
              <a:rPr lang="hu-HU" sz="1800" dirty="0"/>
              <a:t>import numpy as np</a:t>
            </a:r>
          </a:p>
          <a:p>
            <a:pPr marL="0" indent="0">
              <a:buNone/>
            </a:pPr>
            <a:r>
              <a:rPr lang="hu-HU" sz="1800" dirty="0"/>
              <a:t>A = np.array([[1,2,3],[4,5,6],[7,8,8]])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# importing linalg function from scipy</a:t>
            </a:r>
          </a:p>
          <a:p>
            <a:pPr marL="0" indent="0">
              <a:buNone/>
            </a:pPr>
            <a:r>
              <a:rPr lang="hu-HU" sz="1800" dirty="0"/>
              <a:t>from scipy import linalg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# Compute the determinant of a matrix</a:t>
            </a:r>
          </a:p>
          <a:p>
            <a:pPr marL="0" indent="0">
              <a:buNone/>
            </a:pPr>
            <a:r>
              <a:rPr lang="hu-HU" sz="1800" dirty="0"/>
              <a:t>linalg.det(A)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7B1C9-FC7C-4672-982C-295DA7D8D79F}"/>
              </a:ext>
            </a:extLst>
          </p:cNvPr>
          <p:cNvSpPr txBox="1">
            <a:spLocks/>
          </p:cNvSpPr>
          <p:nvPr/>
        </p:nvSpPr>
        <p:spPr>
          <a:xfrm>
            <a:off x="5826370" y="1079292"/>
            <a:ext cx="521676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/>
              <a:t>Compute pivoted LU decomposition of a matrix</a:t>
            </a:r>
            <a:endParaRPr lang="hu-HU" sz="1800" b="1" dirty="0"/>
          </a:p>
          <a:p>
            <a:pPr marL="0" indent="0">
              <a:buNone/>
            </a:pPr>
            <a:r>
              <a:rPr lang="fr-FR" sz="1800" dirty="0"/>
              <a:t>P, L, U = linalg.lu(A)</a:t>
            </a:r>
          </a:p>
          <a:p>
            <a:pPr marL="0" indent="0">
              <a:buNone/>
            </a:pPr>
            <a:r>
              <a:rPr lang="fr-FR" sz="1800" dirty="0" err="1"/>
              <a:t>print</a:t>
            </a:r>
            <a:r>
              <a:rPr lang="fr-FR" sz="1800" dirty="0"/>
              <a:t>(P)</a:t>
            </a:r>
          </a:p>
          <a:p>
            <a:pPr marL="0" indent="0">
              <a:buNone/>
            </a:pPr>
            <a:r>
              <a:rPr lang="fr-FR" sz="1800" dirty="0" err="1"/>
              <a:t>print</a:t>
            </a:r>
            <a:r>
              <a:rPr lang="fr-FR" sz="1800" dirty="0"/>
              <a:t>(L)</a:t>
            </a:r>
          </a:p>
          <a:p>
            <a:pPr marL="0" indent="0">
              <a:buNone/>
            </a:pPr>
            <a:r>
              <a:rPr lang="fr-FR" sz="1800" dirty="0" err="1"/>
              <a:t>print</a:t>
            </a:r>
            <a:r>
              <a:rPr lang="fr-FR" sz="1800" dirty="0"/>
              <a:t>(U)</a:t>
            </a:r>
          </a:p>
          <a:p>
            <a:pPr marL="0" indent="0">
              <a:buNone/>
            </a:pPr>
            <a:r>
              <a:rPr lang="fr-FR" sz="1800" dirty="0"/>
              <a:t># </a:t>
            </a:r>
            <a:r>
              <a:rPr lang="fr-FR" sz="1800" dirty="0" err="1"/>
              <a:t>print</a:t>
            </a:r>
            <a:r>
              <a:rPr lang="fr-FR" sz="1800" dirty="0"/>
              <a:t> LU </a:t>
            </a:r>
            <a:r>
              <a:rPr lang="fr-FR" sz="1800" dirty="0" err="1"/>
              <a:t>decomposition</a:t>
            </a:r>
            <a:endParaRPr lang="fr-FR" sz="1800" dirty="0"/>
          </a:p>
          <a:p>
            <a:pPr marL="0" indent="0">
              <a:buNone/>
            </a:pPr>
            <a:r>
              <a:rPr lang="fr-FR" sz="1800" dirty="0" err="1"/>
              <a:t>print</a:t>
            </a:r>
            <a:r>
              <a:rPr lang="fr-FR" sz="1800" dirty="0"/>
              <a:t>(np.dot(L,U))</a:t>
            </a:r>
          </a:p>
        </p:txBody>
      </p:sp>
    </p:spTree>
    <p:extLst>
      <p:ext uri="{BB962C8B-B14F-4D97-AF65-F5344CB8AC3E}">
        <p14:creationId xmlns:p14="http://schemas.microsoft.com/office/powerpoint/2010/main" val="191995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SciPy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4468837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Eigen Vector and Eigen Value  of a Matrix</a:t>
            </a:r>
          </a:p>
          <a:p>
            <a:pPr marL="0" indent="0">
              <a:buNone/>
            </a:pPr>
            <a:r>
              <a:rPr lang="hu-HU" sz="1800" dirty="0"/>
              <a:t>eigen_values, eigen_vectors = linalg.eig(A)</a:t>
            </a:r>
          </a:p>
          <a:p>
            <a:pPr marL="0" indent="0">
              <a:buNone/>
            </a:pPr>
            <a:r>
              <a:rPr lang="hu-HU" sz="1800" dirty="0"/>
              <a:t>print(eigen_values)</a:t>
            </a:r>
          </a:p>
          <a:p>
            <a:pPr marL="0" indent="0">
              <a:buNone/>
            </a:pPr>
            <a:r>
              <a:rPr lang="hu-HU" sz="1800" dirty="0"/>
              <a:t>print(eigen_vectors)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7B1C9-FC7C-4672-982C-295DA7D8D79F}"/>
              </a:ext>
            </a:extLst>
          </p:cNvPr>
          <p:cNvSpPr txBox="1">
            <a:spLocks/>
          </p:cNvSpPr>
          <p:nvPr/>
        </p:nvSpPr>
        <p:spPr>
          <a:xfrm>
            <a:off x="5826370" y="1079292"/>
            <a:ext cx="521676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/>
              <a:t>Solving systems of linear equations</a:t>
            </a:r>
            <a:endParaRPr lang="hu-HU" sz="1800" b="1" dirty="0"/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v = </a:t>
            </a:r>
            <a:r>
              <a:rPr lang="en-US" sz="1800" dirty="0" err="1"/>
              <a:t>np.array</a:t>
            </a:r>
            <a:r>
              <a:rPr lang="en-US" sz="1800" dirty="0"/>
              <a:t>([[2],[3],[5]])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print(v)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s = </a:t>
            </a:r>
            <a:r>
              <a:rPr lang="en-US" sz="1800" dirty="0" err="1"/>
              <a:t>linalg.solve</a:t>
            </a:r>
            <a:r>
              <a:rPr lang="en-US" sz="1800" dirty="0"/>
              <a:t>(</a:t>
            </a:r>
            <a:r>
              <a:rPr lang="en-US" sz="1800" dirty="0" err="1"/>
              <a:t>A,v</a:t>
            </a:r>
            <a:r>
              <a:rPr lang="en-US" sz="1800" dirty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367069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SciPy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4468837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construct a large sparse matrix:</a:t>
            </a:r>
          </a:p>
          <a:p>
            <a:pPr marL="0" indent="0">
              <a:buNone/>
            </a:pPr>
            <a:r>
              <a:rPr lang="hu-HU" sz="1800" dirty="0"/>
              <a:t># import necessary modules</a:t>
            </a:r>
          </a:p>
          <a:p>
            <a:pPr marL="0" indent="0">
              <a:buNone/>
            </a:pPr>
            <a:r>
              <a:rPr lang="hu-HU" sz="1800" dirty="0"/>
              <a:t>from scipy import sparse</a:t>
            </a:r>
          </a:p>
          <a:p>
            <a:pPr marL="0" indent="0">
              <a:buNone/>
            </a:pPr>
            <a:r>
              <a:rPr lang="hu-HU" sz="1800" dirty="0"/>
              <a:t># Row-based linked list sparse matrix</a:t>
            </a:r>
          </a:p>
          <a:p>
            <a:pPr marL="0" indent="0">
              <a:buNone/>
            </a:pPr>
            <a:r>
              <a:rPr lang="hu-HU" sz="1800" dirty="0"/>
              <a:t>A = sparse.lil_matrix((1000, 1000))</a:t>
            </a:r>
          </a:p>
          <a:p>
            <a:pPr marL="0" indent="0">
              <a:buNone/>
            </a:pPr>
            <a:r>
              <a:rPr lang="hu-HU" sz="1800" dirty="0"/>
              <a:t>print(A)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A[0,:100] = np.random.rand(100)</a:t>
            </a:r>
          </a:p>
          <a:p>
            <a:pPr marL="0" indent="0">
              <a:buNone/>
            </a:pPr>
            <a:r>
              <a:rPr lang="hu-HU" sz="1800" dirty="0"/>
              <a:t>A[1,100:200] = A[0,:100]</a:t>
            </a:r>
          </a:p>
          <a:p>
            <a:pPr marL="0" indent="0">
              <a:buNone/>
            </a:pPr>
            <a:r>
              <a:rPr lang="hu-HU" sz="1800" dirty="0"/>
              <a:t>A.setdiag(np.random.rand(1000))</a:t>
            </a:r>
          </a:p>
          <a:p>
            <a:pPr marL="0" indent="0">
              <a:buNone/>
            </a:pPr>
            <a:r>
              <a:rPr lang="hu-HU" sz="1800" dirty="0"/>
              <a:t>print(A)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7B1C9-FC7C-4672-982C-295DA7D8D79F}"/>
              </a:ext>
            </a:extLst>
          </p:cNvPr>
          <p:cNvSpPr txBox="1">
            <a:spLocks/>
          </p:cNvSpPr>
          <p:nvPr/>
        </p:nvSpPr>
        <p:spPr>
          <a:xfrm>
            <a:off x="5826370" y="1079292"/>
            <a:ext cx="521676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Linear Algebra for Sparse Matrices</a:t>
            </a:r>
            <a:endParaRPr lang="hu-HU" sz="1800" b="1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scipy.sparse</a:t>
            </a:r>
            <a:r>
              <a:rPr lang="en-US" sz="1800" dirty="0"/>
              <a:t> import </a:t>
            </a:r>
            <a:r>
              <a:rPr lang="en-US" sz="1800" dirty="0" err="1"/>
              <a:t>linalg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Convert this matrix to Compressed Sparse Row format.</a:t>
            </a:r>
          </a:p>
          <a:p>
            <a:pPr marL="0" indent="0">
              <a:buNone/>
            </a:pPr>
            <a:r>
              <a:rPr lang="en-US" sz="1800" dirty="0" err="1"/>
              <a:t>A.tocsr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= </a:t>
            </a:r>
            <a:r>
              <a:rPr lang="en-US" sz="1800" dirty="0" err="1"/>
              <a:t>A.tocsr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b = </a:t>
            </a:r>
            <a:r>
              <a:rPr lang="en-US" sz="1800" dirty="0" err="1"/>
              <a:t>np.random.rand</a:t>
            </a:r>
            <a:r>
              <a:rPr lang="en-US" sz="1800" dirty="0"/>
              <a:t>(1000)</a:t>
            </a:r>
          </a:p>
          <a:p>
            <a:pPr marL="0" indent="0">
              <a:buNone/>
            </a:pPr>
            <a:r>
              <a:rPr lang="en-US" sz="1800" dirty="0" err="1"/>
              <a:t>ans</a:t>
            </a:r>
            <a:r>
              <a:rPr lang="en-US" sz="1800" dirty="0"/>
              <a:t> = </a:t>
            </a:r>
            <a:r>
              <a:rPr lang="en-US" sz="1800" dirty="0" err="1"/>
              <a:t>linalg.spsolve</a:t>
            </a:r>
            <a:r>
              <a:rPr lang="en-US" sz="1800" dirty="0"/>
              <a:t>(A, b)</a:t>
            </a:r>
          </a:p>
          <a:p>
            <a:pPr marL="0" indent="0">
              <a:buNone/>
            </a:pPr>
            <a:r>
              <a:rPr lang="en-US" sz="1800" dirty="0"/>
              <a:t># it will print </a:t>
            </a:r>
            <a:r>
              <a:rPr lang="en-US" sz="1800" dirty="0" err="1"/>
              <a:t>ans</a:t>
            </a:r>
            <a:r>
              <a:rPr lang="en-US" sz="1800" dirty="0"/>
              <a:t> array of 1000 size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ans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95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SciPy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4468837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Single Integrals</a:t>
            </a:r>
          </a:p>
          <a:p>
            <a:pPr marL="0" indent="0">
              <a:buNone/>
            </a:pPr>
            <a:r>
              <a:rPr lang="hu-HU" sz="1800" dirty="0"/>
              <a:t>import scipy.integrate</a:t>
            </a:r>
          </a:p>
          <a:p>
            <a:pPr marL="0" indent="0">
              <a:buNone/>
            </a:pPr>
            <a:r>
              <a:rPr lang="hu-HU" sz="1800" dirty="0"/>
              <a:t>f= lambda x:np.exp(-x**2)</a:t>
            </a:r>
          </a:p>
          <a:p>
            <a:pPr marL="0" indent="0">
              <a:buNone/>
            </a:pPr>
            <a:r>
              <a:rPr lang="hu-HU" sz="1800" dirty="0"/>
              <a:t># print results</a:t>
            </a:r>
          </a:p>
          <a:p>
            <a:pPr marL="0" indent="0">
              <a:buNone/>
            </a:pPr>
            <a:r>
              <a:rPr lang="hu-HU" sz="1800" dirty="0"/>
              <a:t>i = scipy.integrate.quad(f, 0, 1)</a:t>
            </a:r>
          </a:p>
          <a:p>
            <a:pPr marL="0" indent="0">
              <a:buNone/>
            </a:pPr>
            <a:r>
              <a:rPr lang="hu-HU" sz="1800" dirty="0"/>
              <a:t>print(i)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7B1C9-FC7C-4672-982C-295DA7D8D79F}"/>
              </a:ext>
            </a:extLst>
          </p:cNvPr>
          <p:cNvSpPr txBox="1">
            <a:spLocks/>
          </p:cNvSpPr>
          <p:nvPr/>
        </p:nvSpPr>
        <p:spPr>
          <a:xfrm>
            <a:off x="5826370" y="1079292"/>
            <a:ext cx="521676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b="1" dirty="0"/>
              <a:t>Double Integrals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scipy</a:t>
            </a:r>
            <a:r>
              <a:rPr lang="en-US" sz="1800" dirty="0"/>
              <a:t> import integrate</a:t>
            </a:r>
          </a:p>
          <a:p>
            <a:pPr marL="0" indent="0">
              <a:buNone/>
            </a:pPr>
            <a:r>
              <a:rPr lang="en-US" sz="1800" dirty="0"/>
              <a:t>f = lambda y, x: x*y**2</a:t>
            </a:r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integrate.dblquad</a:t>
            </a:r>
            <a:r>
              <a:rPr lang="en-US" sz="1800" dirty="0"/>
              <a:t>(f, 0, 2, lambda x: 0, lambda x: 1)</a:t>
            </a:r>
          </a:p>
          <a:p>
            <a:pPr marL="0" indent="0">
              <a:buNone/>
            </a:pPr>
            <a:r>
              <a:rPr lang="en-US" sz="1800" dirty="0"/>
              <a:t># print the results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61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Scikit-learn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4215618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dirty="0"/>
              <a:t>pip install -U scikit-learn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400" dirty="0"/>
              <a:t># load the iris dataset as an example</a:t>
            </a:r>
          </a:p>
          <a:p>
            <a:pPr marL="0" indent="0">
              <a:buNone/>
            </a:pPr>
            <a:r>
              <a:rPr lang="hu-HU" sz="1400" dirty="0"/>
              <a:t>from sklearn.datasets import load_iris</a:t>
            </a:r>
          </a:p>
          <a:p>
            <a:pPr marL="0" indent="0">
              <a:buNone/>
            </a:pPr>
            <a:r>
              <a:rPr lang="hu-HU" sz="1400" dirty="0"/>
              <a:t>iris = load_iris()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# store the feature matrix (X) and response vector (y)</a:t>
            </a:r>
          </a:p>
          <a:p>
            <a:pPr marL="0" indent="0">
              <a:buNone/>
            </a:pPr>
            <a:r>
              <a:rPr lang="hu-HU" sz="1400" dirty="0"/>
              <a:t>X = iris.data</a:t>
            </a:r>
          </a:p>
          <a:p>
            <a:pPr marL="0" indent="0">
              <a:buNone/>
            </a:pPr>
            <a:r>
              <a:rPr lang="hu-HU" sz="1400" dirty="0"/>
              <a:t>y = iris.target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# splitting X and y into training and testing sets</a:t>
            </a:r>
          </a:p>
          <a:p>
            <a:pPr marL="0" indent="0">
              <a:buNone/>
            </a:pPr>
            <a:r>
              <a:rPr lang="hu-HU" sz="1400" dirty="0"/>
              <a:t>from sklearn.model_selection import train_test_split</a:t>
            </a:r>
          </a:p>
          <a:p>
            <a:pPr marL="0" indent="0">
              <a:buNone/>
            </a:pPr>
            <a:r>
              <a:rPr lang="hu-HU" sz="1400" dirty="0"/>
              <a:t>X_train, X_test, y_train, y_test = train_test_split(X, y, test_size=0.4, random_state=1)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9DC5B3-E146-4BA1-A09D-63838DB62065}"/>
              </a:ext>
            </a:extLst>
          </p:cNvPr>
          <p:cNvSpPr txBox="1">
            <a:spLocks/>
          </p:cNvSpPr>
          <p:nvPr/>
        </p:nvSpPr>
        <p:spPr>
          <a:xfrm>
            <a:off x="5767756" y="1079292"/>
            <a:ext cx="421561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hu-HU" sz="800" dirty="0"/>
          </a:p>
          <a:p>
            <a:pPr marL="0" indent="0">
              <a:buFont typeface="Arial" pitchFamily="34" charset="0"/>
              <a:buNone/>
            </a:pPr>
            <a:endParaRPr lang="hu-HU" sz="8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training the model on training set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from sklearn.neighbors import KNeighborsClassifier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knn = KNeighborsClassifier(n_neighbors=3)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knn.fit(X_train, y_train)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making predictions on the testing set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y_pred = knn.predict(X_test)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comparing actual response values (y_test) with predicted response values (y_pred)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from sklearn import metrics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print("kNN model accuracy:", metrics.accuracy_score(y_test, y_pred))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making prediction for out of sample data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sample = [[3, 5, 4, 2], [2, 3, 5, 4]]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preds = knn.predict(sample)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pred_species = [iris.target_names[p] for p in preds]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print("Predictions:", pred_species)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4008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Coding part of Data Processing and Visualization packages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Coding part of </a:t>
            </a:r>
            <a:r>
              <a:rPr lang="en-US" dirty="0"/>
              <a:t>NumPy, </a:t>
            </a:r>
            <a:r>
              <a:rPr lang="en-US" dirty="0" err="1"/>
              <a:t>SQLAlchemy</a:t>
            </a:r>
            <a:r>
              <a:rPr lang="en-US" dirty="0"/>
              <a:t>, SciPy, </a:t>
            </a:r>
            <a:r>
              <a:rPr lang="en-US" dirty="0" err="1"/>
              <a:t>Sklearn</a:t>
            </a:r>
            <a:r>
              <a:rPr lang="en-US" dirty="0"/>
              <a:t> learn and </a:t>
            </a:r>
            <a:r>
              <a:rPr lang="en-US" dirty="0" err="1"/>
              <a:t>Statsmodels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Statsmodels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200" dirty="0"/>
              <a:t>import numpy as np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import statsmodels.api as sm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Generate artificial data (2 regressors + constant)</a:t>
            </a:r>
          </a:p>
          <a:p>
            <a:pPr marL="0" indent="0">
              <a:buNone/>
            </a:pPr>
            <a:r>
              <a:rPr lang="hu-HU" sz="1200" dirty="0"/>
              <a:t>nobs = 100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X = np.random.random((nobs, 2))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X = sm.add_constant(X)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beta = [1, .1, .5]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e = np.random.random(nobs)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y = np.dot(X, beta) + e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Fit regression model</a:t>
            </a:r>
          </a:p>
          <a:p>
            <a:pPr marL="0" indent="0">
              <a:buNone/>
            </a:pPr>
            <a:r>
              <a:rPr lang="hu-HU" sz="1200" dirty="0"/>
              <a:t>results = sm.OLS(y, X).fit()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Inspect the results</a:t>
            </a:r>
          </a:p>
          <a:p>
            <a:pPr marL="0" indent="0">
              <a:buNone/>
            </a:pPr>
            <a:r>
              <a:rPr lang="hu-HU" sz="1200" dirty="0"/>
              <a:t>print(results.summary())</a:t>
            </a:r>
          </a:p>
        </p:txBody>
      </p:sp>
    </p:spTree>
    <p:extLst>
      <p:ext uri="{BB962C8B-B14F-4D97-AF65-F5344CB8AC3E}">
        <p14:creationId xmlns:p14="http://schemas.microsoft.com/office/powerpoint/2010/main" val="289314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Coding concepts of matplotlib API  Where Figures and Subplots, Creating 3D surface Plot, </a:t>
            </a:r>
            <a:r>
              <a:rPr lang="en-US" dirty="0"/>
              <a:t>Plotting data on a map</a:t>
            </a:r>
            <a:r>
              <a:rPr lang="hu-HU" dirty="0"/>
              <a:t> and Python Visualization Tool Ecosystem are explained</a:t>
            </a:r>
          </a:p>
          <a:p>
            <a:endParaRPr lang="hu-HU" dirty="0"/>
          </a:p>
          <a:p>
            <a:r>
              <a:rPr lang="hu-HU" dirty="0"/>
              <a:t>Then Coding concept of Numpy API is explained where ndarray, Basic Indexing and Slicing, Universal functions and Data Processing Using Arrays are explained</a:t>
            </a:r>
          </a:p>
          <a:p>
            <a:endParaRPr lang="hu-HU" dirty="0"/>
          </a:p>
          <a:p>
            <a:r>
              <a:rPr lang="hu-HU" dirty="0"/>
              <a:t>Finally, Coding concepts of SciPy, Scikit-learn &amp; Statsmodels  API are elaborated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Visualisation (</a:t>
            </a:r>
            <a:r>
              <a:rPr lang="en-US" sz="2400" dirty="0"/>
              <a:t>Plotting 2D charts and plots, Surface 3D plots and Square Map plots using matplotlib and </a:t>
            </a:r>
            <a:r>
              <a:rPr lang="hu-HU" sz="2400" dirty="0"/>
              <a:t>Python Visualization Tool Ecosystem (Chaco, mayavi, Other Packages))</a:t>
            </a:r>
          </a:p>
          <a:p>
            <a:pPr lvl="1"/>
            <a:r>
              <a:rPr lang="en-US" sz="2400" dirty="0"/>
              <a:t>NumPy </a:t>
            </a:r>
            <a:r>
              <a:rPr lang="hu-HU" sz="2400" dirty="0"/>
              <a:t>(Basics, ndarray, Data Types for ndarrays, Data Processing Using Arrays)</a:t>
            </a:r>
          </a:p>
          <a:p>
            <a:pPr lvl="1"/>
            <a:r>
              <a:rPr lang="en-US" sz="2400" dirty="0" err="1"/>
              <a:t>SQLAlchemy</a:t>
            </a:r>
            <a:r>
              <a:rPr lang="hu-HU" sz="2400" dirty="0"/>
              <a:t> (Basics, Connecting to a database, Viewing Table Details)</a:t>
            </a:r>
          </a:p>
          <a:p>
            <a:pPr lvl="1"/>
            <a:r>
              <a:rPr lang="en-US" sz="2400" dirty="0"/>
              <a:t>SciPy</a:t>
            </a:r>
            <a:r>
              <a:rPr lang="hu-HU" sz="2400" dirty="0"/>
              <a:t> (Basics, Linear Algebra, Sparse Linear Algebra)</a:t>
            </a:r>
          </a:p>
          <a:p>
            <a:pPr lvl="1"/>
            <a:r>
              <a:rPr lang="hu-HU" sz="2400" dirty="0"/>
              <a:t>Scikit-learn, </a:t>
            </a:r>
            <a:r>
              <a:rPr lang="en-US" sz="2400" dirty="0" err="1"/>
              <a:t>Statsmodels</a:t>
            </a:r>
            <a:r>
              <a:rPr lang="hu-HU" sz="2400" dirty="0"/>
              <a:t> (Basics, Comparision) 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hu-HU" dirty="0"/>
              <a:t>Terminal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ipython notebook (Can be used but depreciated)</a:t>
            </a:r>
          </a:p>
          <a:p>
            <a:pPr marL="0" indent="0">
              <a:buNone/>
            </a:pPr>
            <a:r>
              <a:rPr lang="hu-HU" dirty="0"/>
              <a:t>Or</a:t>
            </a:r>
          </a:p>
          <a:p>
            <a:pPr marL="0" indent="0">
              <a:buNone/>
            </a:pPr>
            <a:r>
              <a:rPr lang="hu-HU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Figures and Subplots</a:t>
            </a:r>
          </a:p>
          <a:p>
            <a:pPr marL="0" indent="0">
              <a:buNone/>
            </a:pPr>
            <a:r>
              <a:rPr lang="hu-HU" b="1" dirty="0"/>
              <a:t>- </a:t>
            </a:r>
            <a:r>
              <a:rPr lang="hu-HU" sz="2000" u="sng" dirty="0"/>
              <a:t>Colors and Style</a:t>
            </a:r>
          </a:p>
          <a:p>
            <a:pPr marL="0" indent="0">
              <a:buNone/>
            </a:pPr>
            <a:r>
              <a:rPr lang="hu-HU" sz="1800" dirty="0"/>
              <a:t>from numpy.random import randn</a:t>
            </a:r>
          </a:p>
          <a:p>
            <a:pPr marL="0" indent="0">
              <a:buNone/>
            </a:pPr>
            <a:r>
              <a:rPr lang="hu-HU" sz="1800" dirty="0"/>
              <a:t>import matplotlib.pyplot as plt</a:t>
            </a:r>
          </a:p>
          <a:p>
            <a:pPr marL="0" indent="0">
              <a:buNone/>
            </a:pPr>
            <a:r>
              <a:rPr lang="hu-HU" sz="1800" dirty="0"/>
              <a:t>data = randn(30).cumsum()</a:t>
            </a:r>
          </a:p>
          <a:p>
            <a:pPr marL="0" indent="0">
              <a:buNone/>
            </a:pPr>
            <a:r>
              <a:rPr lang="hu-HU" sz="1800" dirty="0"/>
              <a:t>plt.plot(data, color='g', linestyle='dashed', marker='o’)</a:t>
            </a:r>
          </a:p>
          <a:p>
            <a:pPr marL="0" indent="0">
              <a:buNone/>
            </a:pPr>
            <a:r>
              <a:rPr lang="hu-HU" sz="1800" b="1" dirty="0"/>
              <a:t>- </a:t>
            </a:r>
            <a:r>
              <a:rPr lang="hu-HU" sz="1800" u="sng" dirty="0"/>
              <a:t>Legends and labels</a:t>
            </a:r>
          </a:p>
          <a:p>
            <a:pPr marL="0" indent="0">
              <a:buNone/>
            </a:pPr>
            <a:r>
              <a:rPr lang="hu-HU" sz="1800" dirty="0"/>
              <a:t>from numpy.random import randn</a:t>
            </a:r>
          </a:p>
          <a:p>
            <a:pPr marL="0" indent="0">
              <a:buNone/>
            </a:pPr>
            <a:r>
              <a:rPr lang="hu-HU" sz="1800" dirty="0"/>
              <a:t>import matplotlib.pyplot as plt</a:t>
            </a:r>
          </a:p>
          <a:p>
            <a:pPr marL="0" indent="0">
              <a:buNone/>
            </a:pPr>
            <a:r>
              <a:rPr lang="hu-HU" sz="1800" dirty="0"/>
              <a:t>data = randn(30).cumsum()</a:t>
            </a:r>
          </a:p>
          <a:p>
            <a:pPr marL="0" indent="0">
              <a:buNone/>
            </a:pPr>
            <a:r>
              <a:rPr lang="hu-HU" sz="1800" dirty="0"/>
              <a:t>plt.plot(data, 'k-', drawstyle='steps-post', label='steps-post')</a:t>
            </a:r>
          </a:p>
          <a:p>
            <a:pPr marL="0" indent="0">
              <a:buNone/>
            </a:pPr>
            <a:r>
              <a:rPr lang="hu-HU" sz="1800" dirty="0"/>
              <a:t>plt.legend(loc='best')</a:t>
            </a:r>
          </a:p>
        </p:txBody>
      </p:sp>
    </p:spTree>
    <p:extLst>
      <p:ext uri="{BB962C8B-B14F-4D97-AF65-F5344CB8AC3E}">
        <p14:creationId xmlns:p14="http://schemas.microsoft.com/office/powerpoint/2010/main" val="38249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hu-HU" sz="2000" u="sng" dirty="0"/>
              <a:t>T</a:t>
            </a:r>
            <a:r>
              <a:rPr lang="en-US" sz="2000" u="sng" dirty="0" err="1"/>
              <a:t>itle</a:t>
            </a:r>
            <a:r>
              <a:rPr lang="en-US" sz="2000" u="sng" dirty="0"/>
              <a:t>, axis labels, ticks, and </a:t>
            </a:r>
            <a:r>
              <a:rPr lang="en-US" sz="2000" u="sng" dirty="0" err="1"/>
              <a:t>ticklabels</a:t>
            </a:r>
            <a:endParaRPr lang="hu-HU" sz="2000" u="sng" dirty="0"/>
          </a:p>
          <a:p>
            <a:pPr marL="0" indent="0">
              <a:buNone/>
            </a:pPr>
            <a:r>
              <a:rPr lang="hu-HU" sz="1800" dirty="0"/>
              <a:t>from numpy.random import randn</a:t>
            </a:r>
          </a:p>
          <a:p>
            <a:pPr marL="0" indent="0">
              <a:buNone/>
            </a:pPr>
            <a:r>
              <a:rPr lang="hu-HU" sz="1800" dirty="0"/>
              <a:t>import matplotlib.pyplot as plt</a:t>
            </a:r>
          </a:p>
          <a:p>
            <a:pPr marL="0" indent="0">
              <a:buNone/>
            </a:pPr>
            <a:r>
              <a:rPr lang="hu-HU" sz="1800" dirty="0"/>
              <a:t>data = randn(1000).cumsum()</a:t>
            </a:r>
          </a:p>
          <a:p>
            <a:pPr marL="0" indent="0">
              <a:buNone/>
            </a:pPr>
            <a:r>
              <a:rPr lang="hu-HU" sz="1800" dirty="0"/>
              <a:t>fig = plt.figure()</a:t>
            </a:r>
          </a:p>
          <a:p>
            <a:pPr marL="0" indent="0">
              <a:buNone/>
            </a:pPr>
            <a:r>
              <a:rPr lang="hu-HU" sz="1800" dirty="0"/>
              <a:t>ax = fig.add_subplot(1, 1, 1)</a:t>
            </a:r>
          </a:p>
          <a:p>
            <a:pPr marL="0" indent="0">
              <a:buNone/>
            </a:pPr>
            <a:r>
              <a:rPr lang="hu-HU" sz="1800" dirty="0"/>
              <a:t>ax.plot(data)</a:t>
            </a:r>
          </a:p>
          <a:p>
            <a:pPr marL="0" indent="0">
              <a:buNone/>
            </a:pPr>
            <a:r>
              <a:rPr lang="hu-HU" sz="1800" dirty="0"/>
              <a:t>ticks = ax.set_xticks([0, 250, 500, 750, 1000])</a:t>
            </a:r>
          </a:p>
          <a:p>
            <a:pPr marL="0" indent="0">
              <a:buNone/>
            </a:pPr>
            <a:r>
              <a:rPr lang="hu-HU" sz="1800" dirty="0"/>
              <a:t>ax.set_title('My first matplotlib plot with Title')</a:t>
            </a:r>
          </a:p>
          <a:p>
            <a:pPr marL="0" indent="0">
              <a:buNone/>
            </a:pPr>
            <a:r>
              <a:rPr lang="hu-HU" sz="1800" dirty="0"/>
              <a:t>ax.set_xlabel('Stages')</a:t>
            </a:r>
          </a:p>
          <a:p>
            <a:pPr marL="0" indent="0">
              <a:buNone/>
            </a:pPr>
            <a:r>
              <a:rPr lang="hu-HU" sz="1800" dirty="0"/>
              <a:t>ax.set_ylabel('Random Stairs')</a:t>
            </a:r>
          </a:p>
        </p:txBody>
      </p:sp>
    </p:spTree>
    <p:extLst>
      <p:ext uri="{BB962C8B-B14F-4D97-AF65-F5344CB8AC3E}">
        <p14:creationId xmlns:p14="http://schemas.microsoft.com/office/powerpoint/2010/main" val="333014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hu-HU" sz="2000" u="sng" dirty="0"/>
              <a:t>Labels and Legends</a:t>
            </a:r>
          </a:p>
          <a:p>
            <a:pPr marL="0" indent="0">
              <a:buNone/>
            </a:pPr>
            <a:r>
              <a:rPr lang="hu-HU" sz="1800" dirty="0"/>
              <a:t>from numpy.random import randn</a:t>
            </a:r>
          </a:p>
          <a:p>
            <a:pPr marL="0" indent="0">
              <a:buNone/>
            </a:pPr>
            <a:r>
              <a:rPr lang="hu-HU" sz="1800" dirty="0"/>
              <a:t>import matplotlib.pyplot as plt</a:t>
            </a:r>
          </a:p>
          <a:p>
            <a:pPr marL="0" indent="0">
              <a:buNone/>
            </a:pPr>
            <a:r>
              <a:rPr lang="hu-HU" sz="1800" dirty="0"/>
              <a:t>data = randn(1000).cumsum()</a:t>
            </a:r>
          </a:p>
          <a:p>
            <a:pPr marL="0" indent="0">
              <a:buNone/>
            </a:pPr>
            <a:r>
              <a:rPr lang="hu-HU" sz="1800" dirty="0"/>
              <a:t>fig = plt.figure()</a:t>
            </a:r>
          </a:p>
          <a:p>
            <a:pPr marL="0" indent="0">
              <a:buNone/>
            </a:pPr>
            <a:r>
              <a:rPr lang="hu-HU" sz="1800" dirty="0"/>
              <a:t>ax = fig.add_subplot(1, 1, 1)</a:t>
            </a:r>
          </a:p>
          <a:p>
            <a:pPr marL="0" indent="0">
              <a:buNone/>
            </a:pPr>
            <a:r>
              <a:rPr lang="hu-HU" sz="1800" dirty="0"/>
              <a:t>ax.plot(randn(1000).cumsum(), 'k', label='one')</a:t>
            </a:r>
          </a:p>
          <a:p>
            <a:pPr marL="0" indent="0">
              <a:buNone/>
            </a:pPr>
            <a:r>
              <a:rPr lang="hu-HU" sz="1800" dirty="0"/>
              <a:t>ax.plot(randn(2000).cumsum(), 'g--', label='two')</a:t>
            </a:r>
          </a:p>
          <a:p>
            <a:pPr marL="0" indent="0">
              <a:buNone/>
            </a:pPr>
            <a:r>
              <a:rPr lang="hu-HU" sz="1800" dirty="0"/>
              <a:t>ax.plot(randn(3000).cumsum(), 'r.', label='three')</a:t>
            </a:r>
          </a:p>
          <a:p>
            <a:pPr marL="0" indent="0">
              <a:buNone/>
            </a:pPr>
            <a:r>
              <a:rPr lang="hu-HU" sz="1800" dirty="0"/>
              <a:t>ax.legend(loc='best')</a:t>
            </a:r>
          </a:p>
        </p:txBody>
      </p:sp>
    </p:spTree>
    <p:extLst>
      <p:ext uri="{BB962C8B-B14F-4D97-AF65-F5344CB8AC3E}">
        <p14:creationId xmlns:p14="http://schemas.microsoft.com/office/powerpoint/2010/main" val="27520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hu-HU" sz="2000" u="sng" dirty="0"/>
              <a:t>Draw Rectangle, Circle and Triangle</a:t>
            </a:r>
          </a:p>
          <a:p>
            <a:pPr marL="0" indent="0">
              <a:buNone/>
            </a:pPr>
            <a:r>
              <a:rPr lang="hu-HU" sz="1800" dirty="0"/>
              <a:t>import matplotlib.pyplot as plt</a:t>
            </a:r>
          </a:p>
          <a:p>
            <a:pPr marL="0" indent="0">
              <a:buNone/>
            </a:pPr>
            <a:r>
              <a:rPr lang="hu-HU" sz="1800" dirty="0"/>
              <a:t>fig = plt.figure()</a:t>
            </a:r>
          </a:p>
          <a:p>
            <a:pPr marL="0" indent="0">
              <a:buNone/>
            </a:pPr>
            <a:r>
              <a:rPr lang="hu-HU" sz="1800" dirty="0"/>
              <a:t>ax = fig.add_subplot(1, 1, 1)</a:t>
            </a:r>
          </a:p>
          <a:p>
            <a:pPr marL="0" indent="0">
              <a:buNone/>
            </a:pPr>
            <a:r>
              <a:rPr lang="hu-HU" sz="1800" dirty="0"/>
              <a:t>rect = plt.Rectangle((0.2, 0.75), 0.4, 0.15, color='k', alpha=0.3)</a:t>
            </a:r>
          </a:p>
          <a:p>
            <a:pPr marL="0" indent="0">
              <a:buNone/>
            </a:pPr>
            <a:r>
              <a:rPr lang="hu-HU" sz="1800" dirty="0"/>
              <a:t>circ = plt.Circle((0.7, 0.2), 0.15, color='b', alpha=0.3)</a:t>
            </a:r>
          </a:p>
          <a:p>
            <a:pPr marL="0" indent="0">
              <a:buNone/>
            </a:pPr>
            <a:r>
              <a:rPr lang="hu-HU" sz="1800" dirty="0"/>
              <a:t>pgon = plt.Polygon([[0.15, 0.15], [0.35, 0.4], [0.2, 0.6]],</a:t>
            </a:r>
          </a:p>
          <a:p>
            <a:pPr marL="0" indent="0">
              <a:buNone/>
            </a:pPr>
            <a:r>
              <a:rPr lang="hu-HU" sz="1800" dirty="0"/>
              <a:t>color='g', alpha=0.5)</a:t>
            </a:r>
          </a:p>
          <a:p>
            <a:pPr marL="0" indent="0">
              <a:buNone/>
            </a:pPr>
            <a:r>
              <a:rPr lang="hu-HU" sz="1800" dirty="0"/>
              <a:t>ax.add_patch(rect)</a:t>
            </a:r>
          </a:p>
          <a:p>
            <a:pPr marL="0" indent="0">
              <a:buNone/>
            </a:pPr>
            <a:r>
              <a:rPr lang="hu-HU" sz="1800" dirty="0"/>
              <a:t>ax.add_patch(circ)</a:t>
            </a:r>
          </a:p>
          <a:p>
            <a:pPr marL="0" indent="0">
              <a:buNone/>
            </a:pPr>
            <a:r>
              <a:rPr lang="hu-HU" sz="1800" dirty="0"/>
              <a:t>ax.add_patch(pgon)</a:t>
            </a:r>
          </a:p>
        </p:txBody>
      </p:sp>
    </p:spTree>
    <p:extLst>
      <p:ext uri="{BB962C8B-B14F-4D97-AF65-F5344CB8AC3E}">
        <p14:creationId xmlns:p14="http://schemas.microsoft.com/office/powerpoint/2010/main" val="28129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3830"/>
          </a:xfrm>
        </p:spPr>
        <p:txBody>
          <a:bodyPr/>
          <a:lstStyle/>
          <a:p>
            <a:r>
              <a:rPr lang="hu-HU" dirty="0"/>
              <a:t>M</a:t>
            </a:r>
            <a:r>
              <a:rPr lang="en-US" dirty="0" err="1"/>
              <a:t>atplotlib</a:t>
            </a:r>
            <a:r>
              <a:rPr lang="en-US" dirty="0"/>
              <a:t> </a:t>
            </a:r>
            <a:r>
              <a:rPr lang="hu-HU" dirty="0"/>
              <a:t>Surface Plot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3"/>
            <a:ext cx="4876800" cy="2349708"/>
          </a:xfrm>
        </p:spPr>
        <p:txBody>
          <a:bodyPr>
            <a:noAutofit/>
          </a:bodyPr>
          <a:lstStyle/>
          <a:p>
            <a:r>
              <a:rPr lang="hu-HU" b="1" dirty="0"/>
              <a:t>Basics of 3D Plot</a:t>
            </a:r>
          </a:p>
          <a:p>
            <a:pPr marL="0" indent="0">
              <a:buNone/>
            </a:pPr>
            <a:r>
              <a:rPr lang="hu-HU" sz="1400" dirty="0"/>
              <a:t>from mpl_toolkits import mplot3d</a:t>
            </a:r>
          </a:p>
          <a:p>
            <a:pPr marL="0" indent="0">
              <a:buNone/>
            </a:pPr>
            <a:r>
              <a:rPr lang="hu-HU" sz="1400" dirty="0"/>
              <a:t>import matplotlib.pyplot as plt</a:t>
            </a:r>
          </a:p>
          <a:p>
            <a:pPr marL="0" indent="0">
              <a:buNone/>
            </a:pPr>
            <a:r>
              <a:rPr lang="hu-HU" sz="1400" dirty="0"/>
              <a:t>fig = plt.figure()</a:t>
            </a:r>
          </a:p>
          <a:p>
            <a:pPr marL="0" indent="0">
              <a:buNone/>
            </a:pPr>
            <a:r>
              <a:rPr lang="hu-HU" sz="1400" dirty="0"/>
              <a:t>ax = plt.axes(projection='3d')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17713E-F6D8-428C-9C2F-9029275FCD4F}"/>
              </a:ext>
            </a:extLst>
          </p:cNvPr>
          <p:cNvSpPr txBox="1">
            <a:spLocks/>
          </p:cNvSpPr>
          <p:nvPr/>
        </p:nvSpPr>
        <p:spPr>
          <a:xfrm>
            <a:off x="6096000" y="1079293"/>
            <a:ext cx="4876800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Creating 3D Plot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from mpl_toolkits import mplot3d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import matplotlib.pyplot as plt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import numpy as np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ax = plt.axes(projection='3d')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Data for a three-dimensional line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zline = np.linspace(0, 15, 1000)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xline = np.sin(zline)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yline = np.cos(zline)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ax.plot3D(xline, yline, zline, 'gray')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Data for three-dimensional scattered points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zdata = 15 * np.random.random(100)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xdata = np.sin(zdata) + 0.1 * np.random.randn(100)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ydata = np.cos(zdata) + 0.1 * np.random.randn(100)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ax.scatter3D(xdata, ydata, zdata, c=zdata, cmap='Greens');</a:t>
            </a:r>
          </a:p>
        </p:txBody>
      </p:sp>
    </p:spTree>
    <p:extLst>
      <p:ext uri="{BB962C8B-B14F-4D97-AF65-F5344CB8AC3E}">
        <p14:creationId xmlns:p14="http://schemas.microsoft.com/office/powerpoint/2010/main" val="400619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19217</TotalTime>
  <Words>2425</Words>
  <Application>Microsoft Office PowerPoint</Application>
  <PresentationFormat>Widescreen</PresentationFormat>
  <Paragraphs>348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IPython Terminal   </vt:lpstr>
      <vt:lpstr>matplotlib API Basics   </vt:lpstr>
      <vt:lpstr>matplotlib API Basics   </vt:lpstr>
      <vt:lpstr>matplotlib API Basics   </vt:lpstr>
      <vt:lpstr>matplotlib API Basics   </vt:lpstr>
      <vt:lpstr>Matplotlib Surface Plot   </vt:lpstr>
      <vt:lpstr>Matplotlib Surface Plot   </vt:lpstr>
      <vt:lpstr>NumPy Basics   </vt:lpstr>
      <vt:lpstr>NumPy Basics   </vt:lpstr>
      <vt:lpstr>NumPy Basics   </vt:lpstr>
      <vt:lpstr>NumPy Basics   </vt:lpstr>
      <vt:lpstr>SciPy Basics   </vt:lpstr>
      <vt:lpstr>SciPy Basics   </vt:lpstr>
      <vt:lpstr>SciPy Basics   </vt:lpstr>
      <vt:lpstr>SciPy Basics   </vt:lpstr>
      <vt:lpstr>Scikit-learn   </vt:lpstr>
      <vt:lpstr>Statsmodels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694</cp:revision>
  <dcterms:created xsi:type="dcterms:W3CDTF">2015-10-21T06:04:19Z</dcterms:created>
  <dcterms:modified xsi:type="dcterms:W3CDTF">2021-10-03T21:06:06Z</dcterms:modified>
</cp:coreProperties>
</file>