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80" r:id="rId3"/>
    <p:sldId id="342" r:id="rId4"/>
    <p:sldId id="339" r:id="rId5"/>
    <p:sldId id="389" r:id="rId6"/>
    <p:sldId id="395" r:id="rId7"/>
    <p:sldId id="396" r:id="rId8"/>
    <p:sldId id="416" r:id="rId9"/>
    <p:sldId id="400" r:id="rId10"/>
    <p:sldId id="417" r:id="rId11"/>
    <p:sldId id="401" r:id="rId12"/>
    <p:sldId id="397" r:id="rId13"/>
    <p:sldId id="399" r:id="rId14"/>
    <p:sldId id="32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>
        <p:scale>
          <a:sx n="76" d="100"/>
          <a:sy n="76" d="100"/>
        </p:scale>
        <p:origin x="-312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10/7/2021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10/7/2021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10/7/2021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10/7/2021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10/7/2021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10/7/2021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10/7/2021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.cs.et@msruas.ac.in" TargetMode="External"/><Relationship Id="rId2" Type="http://schemas.openxmlformats.org/officeDocument/2006/relationships/hyperlink" Target="mailto:yatishbathla.cs.et@msruas.ac.in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43000" y="609607"/>
            <a:ext cx="9906000" cy="1470025"/>
          </a:xfrm>
        </p:spPr>
        <p:txBody>
          <a:bodyPr/>
          <a:lstStyle/>
          <a:p>
            <a:r>
              <a:rPr lang="en-US" sz="3200" b="1" dirty="0"/>
              <a:t>Python for Data Science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1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Course Leader: </a:t>
            </a:r>
          </a:p>
          <a:p>
            <a:r>
              <a:rPr lang="hu-HU" sz="2400" b="1" dirty="0"/>
              <a:t>Dr. Yatish Bathla</a:t>
            </a:r>
            <a:endParaRPr lang="en-IN" sz="2400" b="1" dirty="0"/>
          </a:p>
          <a:p>
            <a:r>
              <a:rPr lang="en-US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  <a:hlinkClick r:id="rId2"/>
              </a:rPr>
              <a:t>yatishbathla.cs.et@msruas.ac.in</a:t>
            </a:r>
            <a:endParaRPr lang="hu-HU" sz="1600" b="1" i="0" dirty="0">
              <a:solidFill>
                <a:srgbClr val="323130"/>
              </a:solidFill>
              <a:effectLst/>
              <a:latin typeface="Segoe UI" panose="020B0502040204020203" pitchFamily="34" charset="0"/>
            </a:endParaRPr>
          </a:p>
          <a:p>
            <a:endParaRPr lang="hu-HU" sz="2000" b="1" dirty="0"/>
          </a:p>
          <a:p>
            <a:r>
              <a:rPr lang="hu-HU" sz="2400" b="1" dirty="0"/>
              <a:t>Dr. Mohan Kumar</a:t>
            </a:r>
          </a:p>
          <a:p>
            <a:r>
              <a:rPr lang="en-IN" sz="1600" b="1" dirty="0">
                <a:hlinkClick r:id="rId3"/>
              </a:rPr>
              <a:t>mohan.cs.et@msruas.ac.in</a:t>
            </a:r>
            <a:endParaRPr lang="hu-HU" sz="1600" b="1" dirty="0"/>
          </a:p>
          <a:p>
            <a:endParaRPr lang="en-IN" sz="1600" b="1" dirty="0"/>
          </a:p>
          <a:p>
            <a:endParaRPr lang="en-IN" sz="2000" b="1" dirty="0"/>
          </a:p>
          <a:p>
            <a:pPr algn="l"/>
            <a:r>
              <a:rPr lang="en-IN" sz="2000" b="1" dirty="0"/>
              <a:t>	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3722" y="155679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19CSE432</a:t>
            </a:r>
            <a:r>
              <a:rPr lang="hu-HU" dirty="0"/>
              <a:t>: Lecture 16</a:t>
            </a:r>
            <a:r>
              <a:rPr lang="en-US" dirty="0"/>
              <a:t> </a:t>
            </a:r>
            <a:endParaRPr lang="hu-HU" dirty="0"/>
          </a:p>
          <a:p>
            <a:pPr algn="ctr"/>
            <a:r>
              <a:rPr lang="en-US" dirty="0"/>
              <a:t>B. Tech. 20</a:t>
            </a:r>
            <a:r>
              <a:rPr lang="hu-HU" dirty="0"/>
              <a:t>21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25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pandas Data Structures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4187483" cy="4708527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hu-HU" b="1" dirty="0"/>
              <a:t>Essential Functionality: </a:t>
            </a:r>
            <a:endParaRPr lang="hu-HU" dirty="0"/>
          </a:p>
          <a:p>
            <a:r>
              <a:rPr lang="en-US" sz="1800" u="sng" dirty="0"/>
              <a:t>Axis indexes with duplicate values</a:t>
            </a:r>
            <a:r>
              <a:rPr lang="hu-HU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obj1 = Series(range(5), index=['a', 'a', 'b', 'b', 'c’])</a:t>
            </a:r>
            <a:endParaRPr lang="hu-HU" sz="1800" dirty="0"/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sz="1800" dirty="0"/>
              <a:t>obj1.index.is_unique</a:t>
            </a:r>
          </a:p>
          <a:p>
            <a:pPr marL="0" indent="0">
              <a:buNone/>
            </a:pPr>
            <a:r>
              <a:rPr lang="hu-HU" sz="1800" dirty="0"/>
              <a:t>obj1['a’]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sz="1800" dirty="0"/>
              <a:t>df = DataFrame(np.random.randn(4, 3), index=['a', 'a', 'b', 'b'])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C1964426-FF09-405F-9F27-AD9792D08ACD}"/>
              </a:ext>
            </a:extLst>
          </p:cNvPr>
          <p:cNvSpPr txBox="1">
            <a:spLocks/>
          </p:cNvSpPr>
          <p:nvPr/>
        </p:nvSpPr>
        <p:spPr>
          <a:xfrm>
            <a:off x="6096000" y="1299661"/>
            <a:ext cx="4862732" cy="49444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Summarizing and Computing Descriptive Statistics</a:t>
            </a:r>
            <a:r>
              <a:rPr lang="hu-HU" b="1" dirty="0"/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df1 = DataFrame([[1.4, np.nan], [7.1, -4.5], [np.nan, np.nan], [0.75, -1.3]],index=['a', 'b', 'c', 'd'],columns=['one', 'two’])</a:t>
            </a:r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df1.sum()</a:t>
            </a:r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df1.sum(axis=1)</a:t>
            </a:r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df1.idxmax()</a:t>
            </a:r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df1.idxmin()</a:t>
            </a:r>
          </a:p>
          <a:p>
            <a:pPr marL="0" indent="0">
              <a:buFont typeface="Arial" pitchFamily="34" charset="0"/>
              <a:buNone/>
            </a:pPr>
            <a:endParaRPr lang="hu-HU" sz="1800" dirty="0"/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obj3 = Series(['c', 'a', 'd', 'a', 'a', 'b', 'b', 'c', 'c’])</a:t>
            </a:r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obj3.unique()</a:t>
            </a:r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obj3.value_counts()</a:t>
            </a:r>
          </a:p>
          <a:p>
            <a:pPr marL="0" indent="0">
              <a:buFont typeface="Arial" pitchFamily="34" charset="0"/>
              <a:buNone/>
            </a:pPr>
            <a:endParaRPr lang="hu-HU" sz="1800" dirty="0"/>
          </a:p>
          <a:p>
            <a:pPr marL="0" indent="0">
              <a:buFont typeface="Arial" pitchFamily="34" charset="0"/>
              <a:buNone/>
            </a:pP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94055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pandas Data Structures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181686"/>
            <a:ext cx="4862732" cy="4944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Handling Missing Data</a:t>
            </a:r>
            <a:endParaRPr lang="hu-HU" b="1" dirty="0"/>
          </a:p>
          <a:p>
            <a:pPr marL="0" indent="0">
              <a:buNone/>
            </a:pPr>
            <a:r>
              <a:rPr lang="hu-HU" b="1" dirty="0"/>
              <a:t>-Drop Missing Data</a:t>
            </a:r>
          </a:p>
          <a:p>
            <a:pPr marL="0" indent="0">
              <a:buNone/>
            </a:pPr>
            <a:r>
              <a:rPr lang="hu-HU" b="1" dirty="0"/>
              <a:t>-Series</a:t>
            </a:r>
          </a:p>
          <a:p>
            <a:pPr marL="0" indent="0">
              <a:buNone/>
            </a:pPr>
            <a:r>
              <a:rPr lang="hu-HU" sz="1800" dirty="0"/>
              <a:t>from numpy import nan as NA</a:t>
            </a:r>
          </a:p>
          <a:p>
            <a:pPr marL="0" indent="0">
              <a:buNone/>
            </a:pPr>
            <a:r>
              <a:rPr lang="hu-HU" sz="1800" dirty="0"/>
              <a:t>string_data = Series(['aardvark', 'artichoke’, NA, 'avocado’])</a:t>
            </a:r>
          </a:p>
          <a:p>
            <a:pPr marL="0" indent="0">
              <a:buNone/>
            </a:pPr>
            <a:r>
              <a:rPr lang="hu-HU" sz="1800" dirty="0"/>
              <a:t>string_data.dropna()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-Dataframe</a:t>
            </a:r>
            <a:endParaRPr lang="hu-HU" sz="1800" dirty="0"/>
          </a:p>
          <a:p>
            <a:pPr marL="0" indent="0">
              <a:buNone/>
            </a:pPr>
            <a:r>
              <a:rPr lang="hu-HU" sz="1800" dirty="0"/>
              <a:t>data = DataFrame([[1., 6.5, 3.], [1., NA, NA], [NA, NA, NA], [NA, 6.5, 3.]])</a:t>
            </a:r>
          </a:p>
          <a:p>
            <a:pPr marL="0" indent="0">
              <a:buNone/>
            </a:pPr>
            <a:r>
              <a:rPr lang="hu-HU" sz="1800" dirty="0"/>
              <a:t>data.dropna()</a:t>
            </a:r>
          </a:p>
          <a:p>
            <a:pPr marL="0" indent="0">
              <a:buNone/>
            </a:pPr>
            <a:r>
              <a:rPr lang="hu-HU" sz="1800" dirty="0"/>
              <a:t>data.dropna(how='all')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D2390776-D97D-4923-89C1-33C4D7343052}"/>
              </a:ext>
            </a:extLst>
          </p:cNvPr>
          <p:cNvSpPr txBox="1">
            <a:spLocks/>
          </p:cNvSpPr>
          <p:nvPr/>
        </p:nvSpPr>
        <p:spPr>
          <a:xfrm>
            <a:off x="6279931" y="1181686"/>
            <a:ext cx="4862732" cy="49444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hu-HU" b="1" dirty="0"/>
              <a:t>-Fill Missing Data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-Series</a:t>
            </a:r>
            <a:endParaRPr lang="hu-HU" sz="1800" dirty="0"/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string_data.fillna("")</a:t>
            </a:r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string_data</a:t>
            </a:r>
            <a:r>
              <a:rPr lang="en-US" sz="1800" b="0" i="0" u="none" strike="noStrike" baseline="0" dirty="0">
                <a:latin typeface="TheSansMonoCd-W5Regular"/>
              </a:rPr>
              <a:t>.</a:t>
            </a:r>
            <a:r>
              <a:rPr lang="en-US" sz="1800" b="0" i="0" u="none" strike="noStrike" baseline="0" dirty="0" err="1">
                <a:latin typeface="TheSansMonoCd-W5Regular"/>
              </a:rPr>
              <a:t>fillna</a:t>
            </a:r>
            <a:r>
              <a:rPr lang="en-US" sz="1800" b="0" i="0" u="none" strike="noStrike" baseline="0" dirty="0">
                <a:latin typeface="TheSansMonoCd-W5Regular"/>
              </a:rPr>
              <a:t>(</a:t>
            </a:r>
            <a:r>
              <a:rPr lang="hu-HU" sz="1800" dirty="0"/>
              <a:t>string_data</a:t>
            </a:r>
            <a:r>
              <a:rPr lang="en-US" sz="1800" b="0" i="0" u="none" strike="noStrike" baseline="0" dirty="0">
                <a:latin typeface="TheSansMonoCd-W5Regular"/>
              </a:rPr>
              <a:t>.mean())</a:t>
            </a:r>
            <a:endParaRPr lang="hu-HU" sz="180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-Dataframe</a:t>
            </a:r>
            <a:endParaRPr lang="hu-HU" sz="1800" dirty="0"/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data.fillna(0)</a:t>
            </a:r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data.fillna({0: 1, 1:3, 2: 5})</a:t>
            </a:r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data.fillna(data.mean())</a:t>
            </a:r>
          </a:p>
        </p:txBody>
      </p:sp>
    </p:spTree>
    <p:extLst>
      <p:ext uri="{BB962C8B-B14F-4D97-AF65-F5344CB8AC3E}">
        <p14:creationId xmlns:p14="http://schemas.microsoft.com/office/powerpoint/2010/main" val="1383475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pandas Data Structures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4525108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Hierarchical Indexing</a:t>
            </a:r>
            <a:r>
              <a:rPr lang="hu-HU" b="1" dirty="0"/>
              <a:t>: </a:t>
            </a:r>
          </a:p>
          <a:p>
            <a:pPr marL="0" indent="0">
              <a:buNone/>
            </a:pPr>
            <a:r>
              <a:rPr lang="hu-HU" sz="1800" dirty="0"/>
              <a:t>data = Series(np.random.randn(10), index=[['a', 'a', 'a', 'b', 'b', 'b', 'c', 'c', 'd', 'd'], [1, 2, 3, 1, 2, 3, 1, 2, 2, 3]])</a:t>
            </a:r>
          </a:p>
          <a:p>
            <a:pPr marL="0" indent="0">
              <a:buNone/>
            </a:pPr>
            <a:r>
              <a:rPr lang="hu-HU" sz="1800" dirty="0"/>
              <a:t>data['b’]</a:t>
            </a:r>
          </a:p>
          <a:p>
            <a:pPr marL="0" indent="0">
              <a:buNone/>
            </a:pPr>
            <a:r>
              <a:rPr lang="hu-HU" sz="1800" dirty="0"/>
              <a:t>data['b':'c’]</a:t>
            </a:r>
          </a:p>
          <a:p>
            <a:pPr marL="0" indent="0">
              <a:buNone/>
            </a:pPr>
            <a:r>
              <a:rPr lang="hu-HU" sz="1800" dirty="0"/>
              <a:t>data[:, 2]</a:t>
            </a:r>
          </a:p>
          <a:p>
            <a:pPr marL="0" indent="0">
              <a:buNone/>
            </a:pPr>
            <a:r>
              <a:rPr lang="hu-HU" sz="1800" dirty="0"/>
              <a:t>data.unstack()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sz="1800" dirty="0"/>
              <a:t>frame = DataFrame(np.arange(12).reshape((4, 3)), index=[['a', 'a', 'b', 'b'], [1, 2, 1, 2]], columns=[['Ohio', 'Ohio', 'Colorado'],['Green', 'Red', 'Green']])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C8D0240-D6FB-4442-B9EC-E2AC98FDEE4C}"/>
              </a:ext>
            </a:extLst>
          </p:cNvPr>
          <p:cNvSpPr txBox="1">
            <a:spLocks/>
          </p:cNvSpPr>
          <p:nvPr/>
        </p:nvSpPr>
        <p:spPr>
          <a:xfrm>
            <a:off x="6220265" y="1417637"/>
            <a:ext cx="4525108" cy="470852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err="1"/>
              <a:t>frame.index.names</a:t>
            </a:r>
            <a:r>
              <a:rPr lang="en-US" sz="1800" dirty="0"/>
              <a:t> = ['key1', 'key2']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err="1"/>
              <a:t>frame.columns.names</a:t>
            </a:r>
            <a:r>
              <a:rPr lang="en-US" sz="1800" dirty="0"/>
              <a:t> = ['state', 'color’]</a:t>
            </a:r>
            <a:endParaRPr lang="hu-HU" sz="1800" dirty="0"/>
          </a:p>
          <a:p>
            <a:pPr marL="0" indent="0">
              <a:buFont typeface="Arial" pitchFamily="34" charset="0"/>
              <a:buNone/>
            </a:pPr>
            <a:endParaRPr lang="hu-HU" sz="1800" dirty="0"/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frame['Ohio’]</a:t>
            </a:r>
          </a:p>
          <a:p>
            <a:pPr marL="0" indent="0">
              <a:buFont typeface="Arial" pitchFamily="34" charset="0"/>
              <a:buNone/>
            </a:pPr>
            <a:endParaRPr lang="hu-HU" sz="1800" dirty="0"/>
          </a:p>
          <a:p>
            <a:pPr marL="0" indent="0">
              <a:buFont typeface="Arial" pitchFamily="34" charset="0"/>
              <a:buNone/>
            </a:pPr>
            <a:r>
              <a:rPr lang="hu-HU" sz="2000" b="1" dirty="0"/>
              <a:t>Reordering and Statistics</a:t>
            </a:r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frame.swaplevel('key1', 'key2’)</a:t>
            </a:r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frame.sum(level='key2')</a:t>
            </a:r>
          </a:p>
        </p:txBody>
      </p:sp>
    </p:spTree>
    <p:extLst>
      <p:ext uri="{BB962C8B-B14F-4D97-AF65-F5344CB8AC3E}">
        <p14:creationId xmlns:p14="http://schemas.microsoft.com/office/powerpoint/2010/main" val="154926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endParaRPr lang="hu-HU" dirty="0"/>
          </a:p>
          <a:p>
            <a:r>
              <a:rPr lang="hu-HU" dirty="0"/>
              <a:t>Coding concepts of Pandas Datastructure</a:t>
            </a:r>
            <a:endParaRPr lang="hu-HU" sz="2400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Lecture </a:t>
            </a:r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90" y="1087595"/>
            <a:ext cx="10972800" cy="4911962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</a:t>
            </a:r>
            <a:r>
              <a:rPr lang="hu-HU" dirty="0">
                <a:cs typeface="Times New Roman" pitchFamily="18" charset="0"/>
              </a:rPr>
              <a:t>lecture</a:t>
            </a:r>
            <a:r>
              <a:rPr lang="en-US" sz="2400" dirty="0">
                <a:cs typeface="Times New Roman" pitchFamily="18" charset="0"/>
              </a:rPr>
              <a:t>, student will be able to </a:t>
            </a:r>
            <a:r>
              <a:rPr lang="hu-HU" sz="2400" dirty="0">
                <a:cs typeface="Times New Roman" pitchFamily="18" charset="0"/>
              </a:rPr>
              <a:t>understand</a:t>
            </a:r>
          </a:p>
          <a:p>
            <a:pPr marL="457200" lvl="1" indent="0">
              <a:buNone/>
            </a:pPr>
            <a:endParaRPr lang="hu-HU" dirty="0"/>
          </a:p>
          <a:p>
            <a:pPr lvl="1"/>
            <a:r>
              <a:rPr lang="hu-HU" dirty="0"/>
              <a:t>Data Modelling Basics With P</a:t>
            </a:r>
            <a:r>
              <a:rPr lang="en-US" dirty="0" err="1"/>
              <a:t>andas</a:t>
            </a:r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484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09272"/>
            <a:ext cx="10972800" cy="5016893"/>
          </a:xfrm>
        </p:spPr>
        <p:txBody>
          <a:bodyPr/>
          <a:lstStyle/>
          <a:p>
            <a:pPr lvl="1"/>
            <a:endParaRPr lang="hu-HU" sz="2400" dirty="0"/>
          </a:p>
          <a:p>
            <a:pPr lvl="1"/>
            <a:r>
              <a:rPr lang="hu-HU" sz="2400" dirty="0"/>
              <a:t>Data Modelling Basics With Pandas ( Essential </a:t>
            </a:r>
            <a:r>
              <a:rPr lang="hu-HU" sz="2400" dirty="0" smtClean="0"/>
              <a:t>Functionality</a:t>
            </a:r>
            <a:r>
              <a:rPr lang="en-US" sz="2400" dirty="0" smtClean="0"/>
              <a:t> (</a:t>
            </a:r>
            <a:r>
              <a:rPr lang="en-US" sz="2400" dirty="0"/>
              <a:t>Index Objects, </a:t>
            </a:r>
            <a:r>
              <a:rPr lang="en-US" sz="2400" dirty="0" err="1" smtClean="0"/>
              <a:t>Reindexing</a:t>
            </a:r>
            <a:r>
              <a:rPr lang="en-US" sz="2400" dirty="0"/>
              <a:t>, Dropping entries from an </a:t>
            </a:r>
            <a:r>
              <a:rPr lang="en-US" sz="2400" dirty="0" smtClean="0"/>
              <a:t>axis</a:t>
            </a:r>
            <a:r>
              <a:rPr lang="en-US" sz="2400" dirty="0"/>
              <a:t>, Indexing, selection, and </a:t>
            </a:r>
            <a:r>
              <a:rPr lang="en-US" sz="2400" dirty="0" smtClean="0"/>
              <a:t>filtering</a:t>
            </a:r>
            <a:r>
              <a:rPr lang="en-US" sz="2400" dirty="0"/>
              <a:t>, Arithmetic and data alignment, Arithmetic methods with fill </a:t>
            </a:r>
            <a:r>
              <a:rPr lang="en-US" sz="2400" dirty="0" smtClean="0"/>
              <a:t>values</a:t>
            </a:r>
            <a:r>
              <a:rPr lang="en-US" sz="2400" dirty="0"/>
              <a:t>, Operations between </a:t>
            </a:r>
            <a:r>
              <a:rPr lang="en-US" sz="2400" dirty="0" err="1"/>
              <a:t>DataFrame</a:t>
            </a:r>
            <a:r>
              <a:rPr lang="en-US" sz="2400" dirty="0"/>
              <a:t> and Series, Function application and </a:t>
            </a:r>
            <a:r>
              <a:rPr lang="en-US" sz="2400" dirty="0" smtClean="0"/>
              <a:t>mapping, Sorting)</a:t>
            </a:r>
            <a:r>
              <a:rPr lang="hu-HU" sz="2400" dirty="0" smtClean="0"/>
              <a:t>,</a:t>
            </a:r>
            <a:r>
              <a:rPr lang="en-US" sz="2400" dirty="0"/>
              <a:t> Summarizing and Computing Descriptive </a:t>
            </a:r>
            <a:r>
              <a:rPr lang="en-US" sz="2400" dirty="0" smtClean="0"/>
              <a:t>Statistics, </a:t>
            </a:r>
            <a:r>
              <a:rPr lang="hu-HU" sz="2400" dirty="0" smtClean="0"/>
              <a:t>Handling Missing</a:t>
            </a:r>
            <a:r>
              <a:rPr lang="en-US" sz="2400" dirty="0"/>
              <a:t>(Drop Missing </a:t>
            </a:r>
            <a:r>
              <a:rPr lang="en-US" sz="2400" dirty="0" smtClean="0"/>
              <a:t>Data</a:t>
            </a:r>
            <a:r>
              <a:rPr lang="en-US" sz="2400" dirty="0"/>
              <a:t>, Fill </a:t>
            </a:r>
            <a:r>
              <a:rPr lang="en-US" sz="2400"/>
              <a:t>Missing </a:t>
            </a:r>
            <a:r>
              <a:rPr lang="en-US" sz="2400" smtClean="0"/>
              <a:t>Data</a:t>
            </a:r>
            <a:r>
              <a:rPr lang="en-US" sz="2400"/>
              <a:t>), Hierarchical Indexing</a:t>
            </a:r>
            <a:r>
              <a:rPr lang="hu-HU" sz="2400" smtClean="0"/>
              <a:t>)</a:t>
            </a:r>
            <a:endParaRPr lang="hu-HU" sz="2400" dirty="0"/>
          </a:p>
          <a:p>
            <a:pPr marL="457200" lvl="1" indent="0">
              <a:buNone/>
            </a:pPr>
            <a:endParaRPr lang="hu-HU" sz="2400" dirty="0"/>
          </a:p>
          <a:p>
            <a:pPr lvl="1"/>
            <a:endParaRPr lang="hu-HU" sz="2400" dirty="0"/>
          </a:p>
          <a:p>
            <a:pPr lvl="1"/>
            <a:endParaRPr lang="hu-HU" sz="24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07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</a:t>
            </a:r>
            <a:r>
              <a:rPr lang="hu-HU" dirty="0"/>
              <a:t>Terminal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b="1" dirty="0" err="1"/>
              <a:t>IPython</a:t>
            </a:r>
            <a:r>
              <a:rPr lang="en-US" b="1" dirty="0"/>
              <a:t> HTML Notebook</a:t>
            </a:r>
            <a:endParaRPr lang="hu-HU" b="1" dirty="0"/>
          </a:p>
          <a:p>
            <a:pPr marL="0" indent="0">
              <a:buNone/>
            </a:pPr>
            <a:r>
              <a:rPr lang="hu-HU" dirty="0"/>
              <a:t>ipython notebook (Can be used but depreciated)</a:t>
            </a:r>
          </a:p>
          <a:p>
            <a:pPr marL="0" indent="0">
              <a:buNone/>
            </a:pPr>
            <a:r>
              <a:rPr lang="hu-HU" dirty="0"/>
              <a:t>Or</a:t>
            </a:r>
          </a:p>
          <a:p>
            <a:pPr marL="0" indent="0">
              <a:buNone/>
            </a:pPr>
            <a:r>
              <a:rPr lang="hu-HU" dirty="0"/>
              <a:t>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147634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pandas Data Structures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b="1" dirty="0"/>
              <a:t>Index Objects</a:t>
            </a:r>
          </a:p>
          <a:p>
            <a:pPr marL="0" indent="0">
              <a:buNone/>
            </a:pPr>
            <a:r>
              <a:rPr lang="en-US" sz="1600" dirty="0"/>
              <a:t>from pandas import Series, </a:t>
            </a:r>
            <a:r>
              <a:rPr lang="en-US" sz="1600" dirty="0" err="1"/>
              <a:t>DataFrame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import pandas as pd</a:t>
            </a:r>
          </a:p>
          <a:p>
            <a:pPr marL="0" indent="0">
              <a:buNone/>
            </a:pPr>
            <a:r>
              <a:rPr lang="en-US" sz="1600" dirty="0"/>
              <a:t>obj = Series(range(3), index=['a', 'b', 'c’])</a:t>
            </a:r>
            <a:endParaRPr lang="hu-HU" sz="1600" dirty="0"/>
          </a:p>
          <a:p>
            <a:pPr marL="0" indent="0">
              <a:buNone/>
            </a:pPr>
            <a:r>
              <a:rPr lang="hu-HU" sz="1600" dirty="0"/>
              <a:t>index = obj.index</a:t>
            </a:r>
          </a:p>
          <a:p>
            <a:pPr marL="0" indent="0">
              <a:buNone/>
            </a:pPr>
            <a:r>
              <a:rPr lang="hu-HU" sz="1600" dirty="0"/>
              <a:t>index[1:]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en-US" sz="1600" b="0" i="0" u="none" strike="noStrike" baseline="0" dirty="0"/>
              <a:t>index[1] = </a:t>
            </a:r>
            <a:r>
              <a:rPr lang="hu-HU" sz="1600" b="0" i="0" u="none" strike="noStrike" baseline="0" dirty="0"/>
              <a:t>’</a:t>
            </a:r>
            <a:r>
              <a:rPr lang="en-US" sz="1600" b="0" i="0" u="none" strike="noStrike" baseline="0" dirty="0"/>
              <a:t>d’</a:t>
            </a:r>
            <a:r>
              <a:rPr lang="hu-HU" sz="1600" b="0" i="0" u="none" strike="noStrike" baseline="0" dirty="0"/>
              <a:t> # Immutable, Throws error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dirty="0"/>
              <a:t>import numpy as np</a:t>
            </a:r>
          </a:p>
          <a:p>
            <a:pPr marL="0" indent="0">
              <a:buNone/>
            </a:pPr>
            <a:r>
              <a:rPr lang="hu-HU" sz="1600" dirty="0"/>
              <a:t>index = pd.Index(np.arange(3))</a:t>
            </a:r>
          </a:p>
          <a:p>
            <a:pPr marL="0" indent="0">
              <a:buNone/>
            </a:pPr>
            <a:r>
              <a:rPr lang="hu-HU" sz="1600" dirty="0"/>
              <a:t>obj2 = Series([1.5, -2.5, 0], index=index)</a:t>
            </a:r>
          </a:p>
          <a:p>
            <a:pPr marL="0" indent="0">
              <a:buNone/>
            </a:pPr>
            <a:r>
              <a:rPr lang="hu-HU" sz="1600" dirty="0"/>
              <a:t>obj2.index is index</a:t>
            </a:r>
          </a:p>
        </p:txBody>
      </p:sp>
    </p:spTree>
    <p:extLst>
      <p:ext uri="{BB962C8B-B14F-4D97-AF65-F5344CB8AC3E}">
        <p14:creationId xmlns:p14="http://schemas.microsoft.com/office/powerpoint/2010/main" val="114132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pandas Data Structures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5003409" cy="4708527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hu-HU" b="1" dirty="0"/>
              <a:t>Essential Functionality:</a:t>
            </a:r>
            <a:r>
              <a:rPr lang="en-US" dirty="0"/>
              <a:t>.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sz="1800" u="sng" dirty="0"/>
              <a:t>Reindexing</a:t>
            </a:r>
            <a:r>
              <a:rPr lang="hu-HU" sz="1800" dirty="0"/>
              <a:t>:</a:t>
            </a:r>
          </a:p>
          <a:p>
            <a:pPr marL="0" indent="0">
              <a:buNone/>
            </a:pPr>
            <a:r>
              <a:rPr lang="hu-HU" dirty="0"/>
              <a:t> </a:t>
            </a:r>
            <a:r>
              <a:rPr lang="en-US" sz="1800" dirty="0"/>
              <a:t>obj = Series([4.5, 7.2, -5.3, 3.6], index=['d', 'b', 'a', 'c’])</a:t>
            </a:r>
            <a:endParaRPr lang="hu-HU" sz="1800" dirty="0"/>
          </a:p>
          <a:p>
            <a:pPr marL="0" indent="0">
              <a:buNone/>
            </a:pPr>
            <a:r>
              <a:rPr lang="hu-HU" sz="1800" dirty="0"/>
              <a:t>obj2 = obj.reindex(['a', 'b', 'c', 'd', 'e’])</a:t>
            </a:r>
          </a:p>
          <a:p>
            <a:pPr marL="0" indent="0">
              <a:buNone/>
            </a:pPr>
            <a:r>
              <a:rPr lang="hu-HU" sz="1800" dirty="0"/>
              <a:t>obj.reindex(['a', 'b', 'c', 'd', 'e'], fill_value=0)</a:t>
            </a:r>
            <a:endParaRPr lang="hu-HU" sz="1800" u="sng" dirty="0"/>
          </a:p>
          <a:p>
            <a:pPr marL="0" indent="0">
              <a:buNone/>
            </a:pPr>
            <a:r>
              <a:rPr lang="en-US" sz="1800" u="sng" dirty="0"/>
              <a:t>Dropping entries from an axis</a:t>
            </a:r>
            <a:r>
              <a:rPr lang="hu-HU" sz="1800" u="sng" dirty="0"/>
              <a:t> (Series)</a:t>
            </a:r>
            <a:r>
              <a:rPr lang="hu-HU" sz="1800" dirty="0"/>
              <a:t>:</a:t>
            </a:r>
          </a:p>
          <a:p>
            <a:pPr marL="0" indent="0">
              <a:buNone/>
            </a:pPr>
            <a:r>
              <a:rPr lang="hu-HU" sz="1800" dirty="0"/>
              <a:t>obj = Series(np.arange(5.), index=['a', 'b', 'c', 'd', 'e’])</a:t>
            </a:r>
          </a:p>
          <a:p>
            <a:pPr marL="0" indent="0">
              <a:buNone/>
            </a:pPr>
            <a:r>
              <a:rPr lang="en-US" sz="1800" dirty="0" err="1"/>
              <a:t>new_obj</a:t>
            </a:r>
            <a:r>
              <a:rPr lang="en-US" sz="1800" dirty="0"/>
              <a:t> = </a:t>
            </a:r>
            <a:r>
              <a:rPr lang="en-US" sz="1800" dirty="0" err="1"/>
              <a:t>obj.drop</a:t>
            </a:r>
            <a:r>
              <a:rPr lang="en-US" sz="1800" dirty="0"/>
              <a:t>('c’)</a:t>
            </a:r>
            <a:endParaRPr lang="hu-HU" sz="1800" dirty="0"/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endParaRPr lang="hu-HU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BB7247D7-3C25-4577-BDBA-8986A14BE172}"/>
              </a:ext>
            </a:extLst>
          </p:cNvPr>
          <p:cNvSpPr txBox="1">
            <a:spLocks/>
          </p:cNvSpPr>
          <p:nvPr/>
        </p:nvSpPr>
        <p:spPr>
          <a:xfrm>
            <a:off x="6096000" y="1417638"/>
            <a:ext cx="5003409" cy="470852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/>
              <a:t>Dropping entries from an axis</a:t>
            </a:r>
            <a:r>
              <a:rPr lang="hu-HU" sz="1800" u="sng" dirty="0"/>
              <a:t> (Dataframe)</a:t>
            </a:r>
            <a:r>
              <a:rPr lang="hu-HU" sz="1800" dirty="0"/>
              <a:t>:</a:t>
            </a:r>
          </a:p>
          <a:p>
            <a:pPr marL="0" indent="0">
              <a:buNone/>
            </a:pPr>
            <a:r>
              <a:rPr lang="hu-HU" sz="1800" dirty="0"/>
              <a:t>data = DataFrame(np.arange(16).reshape((4, 4)),index=['Ohio', 'Colorado', 'Utah', 'New York'],columns=['one', 'two', 'three', 'four’])</a:t>
            </a:r>
          </a:p>
          <a:p>
            <a:pPr marL="0" indent="0">
              <a:buNone/>
            </a:pPr>
            <a:r>
              <a:rPr lang="hu-HU" sz="1800" dirty="0"/>
              <a:t>data.drop(['Colorado', 'Ohio’])</a:t>
            </a:r>
          </a:p>
          <a:p>
            <a:r>
              <a:rPr lang="hu-HU" sz="1800" u="sng" dirty="0"/>
              <a:t>Indexing, selection, and filtering (Series)</a:t>
            </a:r>
            <a:r>
              <a:rPr lang="hu-HU" sz="1800" dirty="0"/>
              <a:t>:</a:t>
            </a:r>
          </a:p>
          <a:p>
            <a:pPr marL="0" indent="0">
              <a:buNone/>
            </a:pPr>
            <a:r>
              <a:rPr lang="hu-HU" sz="1800" dirty="0"/>
              <a:t>obj = Series(np.arange(4.), index=['a', 'b', 'c', 'd'])</a:t>
            </a:r>
          </a:p>
          <a:p>
            <a:pPr marL="0" indent="0">
              <a:buNone/>
            </a:pPr>
            <a:r>
              <a:rPr lang="hu-HU" sz="1800" dirty="0"/>
              <a:t>obj['b’]</a:t>
            </a:r>
          </a:p>
          <a:p>
            <a:pPr marL="0" indent="0">
              <a:buNone/>
            </a:pPr>
            <a:r>
              <a:rPr lang="hu-HU" sz="1800" dirty="0"/>
              <a:t>obj[1]</a:t>
            </a:r>
          </a:p>
          <a:p>
            <a:pPr marL="0" indent="0">
              <a:buNone/>
            </a:pPr>
            <a:r>
              <a:rPr lang="hu-HU" sz="1800" dirty="0"/>
              <a:t>obj[2:4]</a:t>
            </a:r>
          </a:p>
          <a:p>
            <a:pPr marL="0" indent="0">
              <a:buNone/>
            </a:pPr>
            <a:r>
              <a:rPr lang="hu-HU" sz="1800" dirty="0"/>
              <a:t>obj[['b', 'a', 'd’]]</a:t>
            </a:r>
          </a:p>
          <a:p>
            <a:pPr marL="0" indent="0">
              <a:buNone/>
            </a:pPr>
            <a:r>
              <a:rPr lang="hu-HU" sz="1800" dirty="0"/>
              <a:t>obj[obj &lt; 2]</a:t>
            </a:r>
          </a:p>
          <a:p>
            <a:pPr marL="0" indent="0">
              <a:buNone/>
            </a:pPr>
            <a:r>
              <a:rPr lang="hu-HU" sz="1800" dirty="0"/>
              <a:t>obj['b':'c’]</a:t>
            </a:r>
          </a:p>
          <a:p>
            <a:pPr marL="0" indent="0">
              <a:buNone/>
            </a:pPr>
            <a:r>
              <a:rPr lang="hu-HU" sz="1800" dirty="0"/>
              <a:t>obj['b':'c'] = 5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330376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pandas Data Structures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3835792" cy="4708527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hu-HU" b="1" dirty="0"/>
              <a:t>Essential Functionality:</a:t>
            </a:r>
            <a:r>
              <a:rPr lang="en-US" dirty="0"/>
              <a:t>.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sz="1800" u="sng" dirty="0"/>
              <a:t>Indexing, selection, and filtering (Dataframe):</a:t>
            </a:r>
          </a:p>
          <a:p>
            <a:pPr marL="0" indent="0">
              <a:buNone/>
            </a:pPr>
            <a:r>
              <a:rPr lang="hu-HU" sz="1800" dirty="0"/>
              <a:t>from pandas import Series, DataFrame</a:t>
            </a:r>
          </a:p>
          <a:p>
            <a:pPr marL="0" indent="0">
              <a:buNone/>
            </a:pPr>
            <a:r>
              <a:rPr lang="hu-HU" sz="1800" dirty="0"/>
              <a:t>import pandas as pd</a:t>
            </a:r>
          </a:p>
          <a:p>
            <a:pPr marL="0" indent="0">
              <a:buNone/>
            </a:pPr>
            <a:r>
              <a:rPr lang="hu-HU" sz="1800" dirty="0"/>
              <a:t>import numpy as np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sz="1800" dirty="0"/>
              <a:t>data['two’]</a:t>
            </a:r>
          </a:p>
          <a:p>
            <a:pPr marL="0" indent="0">
              <a:buNone/>
            </a:pPr>
            <a:r>
              <a:rPr lang="hu-HU" sz="1800" dirty="0"/>
              <a:t>data[['three', 'one’]]</a:t>
            </a:r>
          </a:p>
          <a:p>
            <a:pPr marL="0" indent="0">
              <a:buNone/>
            </a:pPr>
            <a:r>
              <a:rPr lang="hu-HU" sz="1800" dirty="0"/>
              <a:t>data[:2]</a:t>
            </a:r>
          </a:p>
          <a:p>
            <a:pPr marL="0" indent="0">
              <a:buNone/>
            </a:pPr>
            <a:r>
              <a:rPr lang="hu-HU" sz="1800" dirty="0"/>
              <a:t>data &lt; 5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dirty="0"/>
              <a:t> </a:t>
            </a:r>
            <a:endParaRPr lang="hu-HU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9B98924-4F9C-4A22-AD54-B56E6C6FC9AB}"/>
              </a:ext>
            </a:extLst>
          </p:cNvPr>
          <p:cNvSpPr txBox="1">
            <a:spLocks/>
          </p:cNvSpPr>
          <p:nvPr/>
        </p:nvSpPr>
        <p:spPr>
          <a:xfrm>
            <a:off x="5139397" y="1400371"/>
            <a:ext cx="5889674" cy="470852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u="sng" dirty="0"/>
              <a:t>Arithmetic and data alignment </a:t>
            </a:r>
            <a:r>
              <a:rPr lang="hu-HU" sz="1800" dirty="0"/>
              <a:t>: </a:t>
            </a:r>
          </a:p>
          <a:p>
            <a:pPr marL="0" indent="0">
              <a:buNone/>
            </a:pPr>
            <a:r>
              <a:rPr lang="en-US" sz="1800" dirty="0"/>
              <a:t>s1 = Series([7.3, -2.5, 3.4, 1.5], index=['a', 'c', 'd', 'e'])</a:t>
            </a:r>
            <a:endParaRPr lang="hu-HU" sz="1800" dirty="0"/>
          </a:p>
          <a:p>
            <a:pPr marL="0" indent="0">
              <a:buNone/>
            </a:pPr>
            <a:r>
              <a:rPr lang="en-US" sz="1800" dirty="0"/>
              <a:t>s2 = Series([-2.1, 3.6, -1.5, 4, 3.1], index=['a', 'c', 'e', 'f', 'g’])</a:t>
            </a:r>
            <a:endParaRPr lang="hu-HU" sz="1800" dirty="0"/>
          </a:p>
          <a:p>
            <a:pPr marL="0" indent="0">
              <a:buNone/>
            </a:pPr>
            <a:r>
              <a:rPr lang="hu-HU" sz="1800" dirty="0"/>
              <a:t>s1 + s2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sz="1800" dirty="0"/>
              <a:t>df1 = DataFrame(np.arange(9.).reshape((3, 3)), columns=list('bcd'), index=['Ohio', 'Texas', 'Colorado’])</a:t>
            </a:r>
          </a:p>
          <a:p>
            <a:pPr marL="0" indent="0">
              <a:buNone/>
            </a:pPr>
            <a:r>
              <a:rPr lang="hu-HU" sz="1800" dirty="0"/>
              <a:t>df2 = DataFrame(np.arange(12.).reshape((4, 3)), columns=list('bde'), index=['Utah', 'Ohio', 'Texas', 'Oregon’])</a:t>
            </a:r>
          </a:p>
          <a:p>
            <a:pPr marL="0" indent="0">
              <a:buNone/>
            </a:pPr>
            <a:r>
              <a:rPr lang="hu-HU" sz="1800" dirty="0"/>
              <a:t>df1 + df2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241061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pandas Data Structures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5214425" cy="4708527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hu-HU" b="1" dirty="0"/>
              <a:t>Essential Functionality: </a:t>
            </a:r>
          </a:p>
          <a:p>
            <a:r>
              <a:rPr lang="en-US" sz="1800" u="sng" dirty="0"/>
              <a:t>Arithmetic methods with fill values</a:t>
            </a:r>
            <a:r>
              <a:rPr lang="hu-HU" sz="1800" dirty="0"/>
              <a:t>:</a:t>
            </a:r>
          </a:p>
          <a:p>
            <a:pPr marL="0" indent="0">
              <a:buNone/>
            </a:pPr>
            <a:r>
              <a:rPr lang="hu-HU" sz="1800" dirty="0"/>
              <a:t>df1 = DataFrame(np.arange(12.).reshape((3, 4)), columns=list('abcd’))</a:t>
            </a:r>
          </a:p>
          <a:p>
            <a:pPr marL="0" indent="0">
              <a:buNone/>
            </a:pPr>
            <a:r>
              <a:rPr lang="hu-HU" sz="1800" dirty="0"/>
              <a:t>df2 = DataFrame(np.arange(20.).reshape((4, 5)), columns=list('abcde’))</a:t>
            </a:r>
          </a:p>
          <a:p>
            <a:pPr marL="0" indent="0">
              <a:buNone/>
            </a:pPr>
            <a:r>
              <a:rPr lang="hu-HU" sz="1800" dirty="0"/>
              <a:t>df1 + df2</a:t>
            </a:r>
          </a:p>
          <a:p>
            <a:pPr marL="0" indent="0">
              <a:buNone/>
            </a:pPr>
            <a:r>
              <a:rPr lang="en-US" sz="1800" dirty="0"/>
              <a:t>df1.add(df2, </a:t>
            </a:r>
            <a:r>
              <a:rPr lang="en-US" sz="1800" dirty="0" err="1"/>
              <a:t>fill_value</a:t>
            </a:r>
            <a:r>
              <a:rPr lang="en-US" sz="1800" dirty="0"/>
              <a:t>=0)</a:t>
            </a:r>
            <a:endParaRPr lang="hu-HU" sz="1800" dirty="0"/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en-US" sz="1800" u="sng" dirty="0"/>
              <a:t>Operations between </a:t>
            </a:r>
            <a:r>
              <a:rPr lang="en-US" sz="1800" u="sng" dirty="0" err="1"/>
              <a:t>DataFrame</a:t>
            </a:r>
            <a:r>
              <a:rPr lang="en-US" sz="1800" u="sng" dirty="0"/>
              <a:t> and Series:</a:t>
            </a:r>
          </a:p>
          <a:p>
            <a:pPr marL="0" indent="0">
              <a:buNone/>
            </a:pPr>
            <a:r>
              <a:rPr lang="en-US" sz="1800" dirty="0" err="1"/>
              <a:t>arr</a:t>
            </a:r>
            <a:r>
              <a:rPr lang="en-US" sz="1800" dirty="0"/>
              <a:t> = </a:t>
            </a:r>
            <a:r>
              <a:rPr lang="en-US" sz="1800" dirty="0" err="1"/>
              <a:t>np.arange</a:t>
            </a:r>
            <a:r>
              <a:rPr lang="en-US" sz="1800" dirty="0"/>
              <a:t>(12.).reshape((3, 4))</a:t>
            </a:r>
          </a:p>
          <a:p>
            <a:pPr marL="0" indent="0">
              <a:buNone/>
            </a:pPr>
            <a:r>
              <a:rPr lang="en-US" sz="1800" dirty="0" err="1"/>
              <a:t>arr</a:t>
            </a:r>
            <a:r>
              <a:rPr lang="en-US" sz="1800" dirty="0"/>
              <a:t>[0]</a:t>
            </a:r>
          </a:p>
          <a:p>
            <a:pPr marL="0" indent="0">
              <a:buNone/>
            </a:pPr>
            <a:r>
              <a:rPr lang="en-US" sz="1800" dirty="0" err="1"/>
              <a:t>arr</a:t>
            </a:r>
            <a:r>
              <a:rPr lang="en-US" sz="1800" dirty="0"/>
              <a:t> - </a:t>
            </a:r>
            <a:r>
              <a:rPr lang="en-US" sz="1800" dirty="0" err="1"/>
              <a:t>arr</a:t>
            </a:r>
            <a:r>
              <a:rPr lang="en-US" sz="1800" dirty="0"/>
              <a:t>[0]</a:t>
            </a:r>
          </a:p>
          <a:p>
            <a:pPr marL="0" indent="0">
              <a:buNone/>
            </a:pPr>
            <a:endParaRPr lang="hu-HU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FD6F7A10-5E8D-4581-8858-95C605A382C9}"/>
              </a:ext>
            </a:extLst>
          </p:cNvPr>
          <p:cNvSpPr txBox="1">
            <a:spLocks/>
          </p:cNvSpPr>
          <p:nvPr/>
        </p:nvSpPr>
        <p:spPr>
          <a:xfrm>
            <a:off x="6096000" y="1417637"/>
            <a:ext cx="5214425" cy="470852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20123C9-71A9-4EC8-AC8F-96B362465DE1}"/>
              </a:ext>
            </a:extLst>
          </p:cNvPr>
          <p:cNvSpPr txBox="1">
            <a:spLocks/>
          </p:cNvSpPr>
          <p:nvPr/>
        </p:nvSpPr>
        <p:spPr>
          <a:xfrm>
            <a:off x="6206197" y="1417636"/>
            <a:ext cx="5214425" cy="470852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u="sng" dirty="0"/>
              <a:t>Operations between </a:t>
            </a:r>
            <a:r>
              <a:rPr lang="en-US" sz="1800" u="sng" dirty="0" err="1"/>
              <a:t>DataFrame</a:t>
            </a:r>
            <a:r>
              <a:rPr lang="en-US" sz="1800" u="sng" dirty="0"/>
              <a:t> and Series:</a:t>
            </a:r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frame = DataFrame(np.arange(12.).reshape((4, 3)), columns=list('bde'), index=['Utah', 'Ohio', 'Texas', 'Oregon’])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series2 = Series(range(3), index=['b', 'e', 'f’])</a:t>
            </a:r>
            <a:endParaRPr lang="hu-HU" sz="1800" dirty="0"/>
          </a:p>
          <a:p>
            <a:pPr marL="0" indent="0">
              <a:buFont typeface="Arial" pitchFamily="34" charset="0"/>
              <a:buNone/>
            </a:pPr>
            <a:endParaRPr lang="hu-HU" sz="1800" dirty="0"/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frame + series2</a:t>
            </a:r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frame - series2</a:t>
            </a:r>
          </a:p>
          <a:p>
            <a:pPr marL="0" indent="0">
              <a:buFont typeface="Arial" pitchFamily="34" charset="0"/>
              <a:buNone/>
            </a:pPr>
            <a:endParaRPr lang="hu-HU" sz="1800" dirty="0"/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series3 = frame['d']</a:t>
            </a:r>
          </a:p>
        </p:txBody>
      </p:sp>
    </p:spTree>
    <p:extLst>
      <p:ext uri="{BB962C8B-B14F-4D97-AF65-F5344CB8AC3E}">
        <p14:creationId xmlns:p14="http://schemas.microsoft.com/office/powerpoint/2010/main" val="114748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pandas Data Structures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5214425" cy="4708527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hu-HU" b="1" dirty="0"/>
              <a:t>Essential Functionality: </a:t>
            </a:r>
          </a:p>
          <a:p>
            <a:pPr marL="0" indent="0">
              <a:buNone/>
            </a:pPr>
            <a:r>
              <a:rPr lang="en-US" sz="1800" u="sng" dirty="0"/>
              <a:t>Function application and mapping</a:t>
            </a:r>
            <a:endParaRPr lang="hu-HU" sz="1800" u="sng" dirty="0"/>
          </a:p>
          <a:p>
            <a:pPr marL="0" indent="0">
              <a:buNone/>
            </a:pPr>
            <a:r>
              <a:rPr lang="hu-HU" sz="1800" dirty="0"/>
              <a:t>frame = DataFrame(np.random.randn(4, 3), columns=list('bde'), index=['Utah', 'Ohio', 'Texas', 'Oregon'])</a:t>
            </a:r>
          </a:p>
          <a:p>
            <a:pPr marL="0" indent="0">
              <a:buNone/>
            </a:pPr>
            <a:r>
              <a:rPr lang="hu-HU" sz="1800" dirty="0"/>
              <a:t>np.abs(frame)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sz="1800" dirty="0"/>
              <a:t>format = lambda x: '%.2f' % x</a:t>
            </a:r>
          </a:p>
          <a:p>
            <a:pPr marL="0" indent="0">
              <a:buNone/>
            </a:pPr>
            <a:r>
              <a:rPr lang="hu-HU" sz="1800" dirty="0"/>
              <a:t>frame.applymap(format)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FD6F7A10-5E8D-4581-8858-95C605A382C9}"/>
              </a:ext>
            </a:extLst>
          </p:cNvPr>
          <p:cNvSpPr txBox="1">
            <a:spLocks/>
          </p:cNvSpPr>
          <p:nvPr/>
        </p:nvSpPr>
        <p:spPr>
          <a:xfrm>
            <a:off x="6096000" y="1417637"/>
            <a:ext cx="5214425" cy="470852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20123C9-71A9-4EC8-AC8F-96B362465DE1}"/>
              </a:ext>
            </a:extLst>
          </p:cNvPr>
          <p:cNvSpPr txBox="1">
            <a:spLocks/>
          </p:cNvSpPr>
          <p:nvPr/>
        </p:nvSpPr>
        <p:spPr>
          <a:xfrm>
            <a:off x="6206197" y="1417636"/>
            <a:ext cx="5214425" cy="470852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u="sng" dirty="0"/>
              <a:t>Sorting </a:t>
            </a:r>
            <a:endParaRPr lang="hu-HU" sz="1800" u="sng" dirty="0"/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obj = Series(range(4), index=['d', 'a', 'b', 'c’])</a:t>
            </a:r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obj.sort_index()</a:t>
            </a:r>
          </a:p>
          <a:p>
            <a:pPr marL="0" indent="0">
              <a:buFont typeface="Arial" pitchFamily="34" charset="0"/>
              <a:buNone/>
            </a:pPr>
            <a:endParaRPr lang="hu-HU" sz="1800" dirty="0"/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frame = DataFrame(np.arange(8).reshape((2, 4)), index=['three', 'one'],columns=['d', 'a', 'b', 'c’])</a:t>
            </a:r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frame.sort_index()</a:t>
            </a:r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frame.sort_index(axis=1)</a:t>
            </a:r>
          </a:p>
          <a:p>
            <a:pPr marL="0" indent="0">
              <a:buFont typeface="Arial" pitchFamily="34" charset="0"/>
              <a:buNone/>
            </a:pPr>
            <a:endParaRPr lang="hu-HU" sz="1800" dirty="0"/>
          </a:p>
          <a:p>
            <a:pPr marL="0" indent="0">
              <a:buFont typeface="Arial" pitchFamily="34" charset="0"/>
              <a:buNone/>
            </a:pP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27915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20666</TotalTime>
  <Words>1167</Words>
  <Application>Microsoft Office PowerPoint</Application>
  <PresentationFormat>Custom</PresentationFormat>
  <Paragraphs>183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1_Office Theme</vt:lpstr>
      <vt:lpstr>Python for Data Science</vt:lpstr>
      <vt:lpstr>Lecture Objectives</vt:lpstr>
      <vt:lpstr>Topics</vt:lpstr>
      <vt:lpstr>IPython Terminal   </vt:lpstr>
      <vt:lpstr>Introduction to pandas Data Structures   </vt:lpstr>
      <vt:lpstr>Introduction to pandas Data Structures   </vt:lpstr>
      <vt:lpstr>Introduction to pandas Data Structures   </vt:lpstr>
      <vt:lpstr>Introduction to pandas Data Structures   </vt:lpstr>
      <vt:lpstr>Introduction to pandas Data Structures   </vt:lpstr>
      <vt:lpstr>Introduction to pandas Data Structures   </vt:lpstr>
      <vt:lpstr>Introduction to pandas Data Structures   </vt:lpstr>
      <vt:lpstr>Introduction to pandas Data Structures   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DELL</cp:lastModifiedBy>
  <cp:revision>719</cp:revision>
  <dcterms:created xsi:type="dcterms:W3CDTF">2015-10-21T06:04:19Z</dcterms:created>
  <dcterms:modified xsi:type="dcterms:W3CDTF">2021-10-07T03:20:28Z</dcterms:modified>
</cp:coreProperties>
</file>