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0" r:id="rId3"/>
    <p:sldId id="342" r:id="rId4"/>
    <p:sldId id="339" r:id="rId5"/>
    <p:sldId id="330" r:id="rId6"/>
    <p:sldId id="333" r:id="rId7"/>
    <p:sldId id="348" r:id="rId8"/>
    <p:sldId id="349" r:id="rId9"/>
    <p:sldId id="343" r:id="rId10"/>
    <p:sldId id="350" r:id="rId11"/>
    <p:sldId id="335" r:id="rId12"/>
    <p:sldId id="351" r:id="rId13"/>
    <p:sldId id="352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4C9B7-A0BD-4BB5-A1C7-8035AEC23E8C}" v="8" dt="2021-09-10T11:41:12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tish Bathla" userId="21f053927542cbb0" providerId="Windows Live" clId="Web-{A234C9B7-A0BD-4BB5-A1C7-8035AEC23E8C}"/>
    <pc:docChg chg="modSld">
      <pc:chgData name="Yatish Bathla" userId="21f053927542cbb0" providerId="Windows Live" clId="Web-{A234C9B7-A0BD-4BB5-A1C7-8035AEC23E8C}" dt="2021-09-10T11:41:12.608" v="7" actId="20577"/>
      <pc:docMkLst>
        <pc:docMk/>
      </pc:docMkLst>
      <pc:sldChg chg="modSp">
        <pc:chgData name="Yatish Bathla" userId="21f053927542cbb0" providerId="Windows Live" clId="Web-{A234C9B7-A0BD-4BB5-A1C7-8035AEC23E8C}" dt="2021-09-10T11:41:12.608" v="7" actId="20577"/>
        <pc:sldMkLst>
          <pc:docMk/>
          <pc:sldMk cId="1279943855" sldId="352"/>
        </pc:sldMkLst>
        <pc:spChg chg="mod">
          <ac:chgData name="Yatish Bathla" userId="21f053927542cbb0" providerId="Windows Live" clId="Web-{A234C9B7-A0BD-4BB5-A1C7-8035AEC23E8C}" dt="2021-09-10T11:41:12.608" v="7" actId="20577"/>
          <ac:spMkLst>
            <pc:docMk/>
            <pc:sldMk cId="1279943855" sldId="352"/>
            <ac:spMk id="5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</a:t>
            </a:r>
            <a:r>
              <a:rPr lang="hu-HU"/>
              <a:t>Lecture 4</a:t>
            </a:r>
            <a:r>
              <a:rPr lang="en-US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Standard Libraries of Python in Data Science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29194"/>
            <a:ext cx="10972800" cy="4896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NumPy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F</a:t>
            </a:r>
            <a:r>
              <a:rPr lang="en-US" dirty="0" err="1"/>
              <a:t>oundational</a:t>
            </a:r>
            <a:r>
              <a:rPr lang="en-US" dirty="0"/>
              <a:t> package for scientific computing</a:t>
            </a:r>
            <a:r>
              <a:rPr lang="hu-HU" dirty="0"/>
              <a:t> </a:t>
            </a:r>
            <a:r>
              <a:rPr lang="en-US" dirty="0"/>
              <a:t>in Python.</a:t>
            </a:r>
            <a:endParaRPr lang="hu-HU" dirty="0"/>
          </a:p>
          <a:p>
            <a:r>
              <a:rPr lang="en-US" dirty="0"/>
              <a:t>A fast and efficient multidimensional array object </a:t>
            </a:r>
            <a:r>
              <a:rPr lang="en-US" dirty="0" err="1"/>
              <a:t>ndarray</a:t>
            </a:r>
            <a:endParaRPr lang="hu-HU" dirty="0"/>
          </a:p>
          <a:p>
            <a:r>
              <a:rPr lang="en-US" dirty="0"/>
              <a:t>Functions for performing element-wise computations with arrays or mathematical</a:t>
            </a:r>
            <a:r>
              <a:rPr lang="hu-HU" dirty="0"/>
              <a:t> </a:t>
            </a:r>
            <a:r>
              <a:rPr lang="en-US" dirty="0"/>
              <a:t>operations between arrays</a:t>
            </a:r>
            <a:r>
              <a:rPr lang="hu-HU" dirty="0"/>
              <a:t> </a:t>
            </a:r>
          </a:p>
          <a:p>
            <a:r>
              <a:rPr lang="en-US" dirty="0"/>
              <a:t>Tools for reading and writing array-based data sets to disk</a:t>
            </a:r>
            <a:endParaRPr lang="hu-HU" dirty="0"/>
          </a:p>
          <a:p>
            <a:r>
              <a:rPr lang="en-US" dirty="0"/>
              <a:t>Linear algebra operations, Fourier transform, and random number generation</a:t>
            </a:r>
            <a:endParaRPr lang="hu-HU" dirty="0"/>
          </a:p>
          <a:p>
            <a:r>
              <a:rPr lang="en-US" dirty="0"/>
              <a:t>Tools for integrating connecting C, C++, and Fortran code to Python</a:t>
            </a:r>
            <a:endParaRPr lang="hu-HU" dirty="0"/>
          </a:p>
          <a:p>
            <a:r>
              <a:rPr lang="en-US" dirty="0"/>
              <a:t>For numerical data, NumPy arrays are a much more</a:t>
            </a:r>
            <a:r>
              <a:rPr lang="hu-HU" dirty="0"/>
              <a:t> </a:t>
            </a:r>
            <a:r>
              <a:rPr lang="en-US" dirty="0"/>
              <a:t>efficient way of storing and manipulating data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48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Standard Libraries of Python in Data Science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92369" y="956603"/>
            <a:ext cx="11090031" cy="5169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p</a:t>
            </a:r>
            <a:r>
              <a:rPr lang="en-US" b="1" dirty="0" err="1"/>
              <a:t>andas</a:t>
            </a:r>
            <a:endParaRPr lang="hu-HU" b="1" dirty="0"/>
          </a:p>
          <a:p>
            <a:r>
              <a:rPr lang="en-US" dirty="0"/>
              <a:t>structured data fast, easy, and expressive.</a:t>
            </a:r>
            <a:endParaRPr lang="hu-HU" dirty="0"/>
          </a:p>
          <a:p>
            <a:r>
              <a:rPr lang="en-US" dirty="0"/>
              <a:t>powerful and productive data analysis environment.</a:t>
            </a:r>
            <a:endParaRPr lang="hu-HU" dirty="0"/>
          </a:p>
          <a:p>
            <a:r>
              <a:rPr lang="en-US" dirty="0"/>
              <a:t>primary object in pandas</a:t>
            </a:r>
            <a:r>
              <a:rPr lang="hu-HU" dirty="0"/>
              <a:t> </a:t>
            </a:r>
            <a:r>
              <a:rPr lang="en-US" dirty="0"/>
              <a:t>is the </a:t>
            </a:r>
            <a:r>
              <a:rPr lang="en-US" dirty="0" err="1"/>
              <a:t>DataFrame</a:t>
            </a:r>
            <a:r>
              <a:rPr lang="en-US" dirty="0"/>
              <a:t>, a two</a:t>
            </a:r>
            <a:r>
              <a:rPr lang="hu-HU" dirty="0"/>
              <a:t> </a:t>
            </a:r>
            <a:r>
              <a:rPr lang="en-US" dirty="0"/>
              <a:t>dimensional</a:t>
            </a:r>
            <a:r>
              <a:rPr lang="hu-HU" dirty="0"/>
              <a:t> </a:t>
            </a:r>
            <a:r>
              <a:rPr lang="en-US" dirty="0"/>
              <a:t>tabular, column-oriented data structure with both row and column labels</a:t>
            </a:r>
            <a:endParaRPr lang="hu-HU" dirty="0"/>
          </a:p>
          <a:p>
            <a:r>
              <a:rPr lang="en-US" dirty="0"/>
              <a:t>It provides sophisticated indexing functionality to make it easy to reshape,</a:t>
            </a:r>
            <a:r>
              <a:rPr lang="hu-HU" dirty="0"/>
              <a:t> </a:t>
            </a:r>
            <a:r>
              <a:rPr lang="en-US" dirty="0"/>
              <a:t>slice and dice, perform aggregations, and select subsets of data.</a:t>
            </a:r>
            <a:endParaRPr lang="hu-HU" dirty="0"/>
          </a:p>
          <a:p>
            <a:r>
              <a:rPr lang="en-US" dirty="0"/>
              <a:t>ideal tool for financial data analysis applications</a:t>
            </a:r>
            <a:r>
              <a:rPr lang="hu-HU" dirty="0"/>
              <a:t>, statistical computing</a:t>
            </a:r>
          </a:p>
          <a:p>
            <a:pPr marL="0" indent="0">
              <a:buNone/>
            </a:pPr>
            <a:r>
              <a:rPr lang="en-US" b="1" dirty="0"/>
              <a:t>Matplotlib</a:t>
            </a:r>
          </a:p>
          <a:p>
            <a:r>
              <a:rPr lang="en-US" dirty="0"/>
              <a:t>most popular Python library for producing plots and other 2D data</a:t>
            </a:r>
            <a:endParaRPr lang="hu-HU" dirty="0"/>
          </a:p>
          <a:p>
            <a:r>
              <a:rPr lang="en-US" dirty="0"/>
              <a:t>It integrates well with </a:t>
            </a:r>
            <a:r>
              <a:rPr lang="en-US" dirty="0" err="1"/>
              <a:t>IPython</a:t>
            </a:r>
            <a:r>
              <a:rPr lang="en-US" dirty="0"/>
              <a:t> (see below), thus providing a comfortable interactive environment for plotting and exploring data.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963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Standard Libraries of Python in Data Science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70671"/>
            <a:ext cx="10972800" cy="5155495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b="1" dirty="0" err="1"/>
              <a:t>IPython</a:t>
            </a:r>
            <a:endParaRPr lang="en-US" b="1" dirty="0"/>
          </a:p>
          <a:p>
            <a:r>
              <a:rPr lang="en-US" dirty="0"/>
              <a:t>a robust and productive environment for interactive and exploratory</a:t>
            </a:r>
            <a:r>
              <a:rPr lang="hu-HU" dirty="0"/>
              <a:t> </a:t>
            </a:r>
            <a:r>
              <a:rPr lang="en-US" dirty="0"/>
              <a:t>computing.</a:t>
            </a:r>
            <a:endParaRPr lang="hu-HU" dirty="0"/>
          </a:p>
          <a:p>
            <a:r>
              <a:rPr lang="en-US" dirty="0"/>
              <a:t>enhanced Python shell designed to accelerate the writing,</a:t>
            </a:r>
            <a:r>
              <a:rPr lang="hu-HU" dirty="0"/>
              <a:t> </a:t>
            </a:r>
            <a:r>
              <a:rPr lang="en-US" dirty="0"/>
              <a:t>testing, and debugging of Python code.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SciPy</a:t>
            </a:r>
          </a:p>
          <a:p>
            <a:r>
              <a:rPr lang="en-US" dirty="0"/>
              <a:t>collection of packages addressing a number of different standard problem</a:t>
            </a:r>
            <a:r>
              <a:rPr lang="hu-HU" dirty="0"/>
              <a:t> </a:t>
            </a:r>
            <a:r>
              <a:rPr lang="en-US" dirty="0"/>
              <a:t>domains in scientific computing.</a:t>
            </a:r>
            <a:endParaRPr lang="hu-HU" dirty="0"/>
          </a:p>
          <a:p>
            <a:r>
              <a:rPr lang="en-US" dirty="0"/>
              <a:t>NumPy and SciPy form a reasonably complete computational replacement</a:t>
            </a:r>
            <a:r>
              <a:rPr lang="hu-HU" dirty="0"/>
              <a:t> </a:t>
            </a:r>
            <a:r>
              <a:rPr lang="en-US" dirty="0"/>
              <a:t>for much of MATLAB along with some of its add-on toolboxes.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994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Basic concepts of </a:t>
            </a:r>
            <a:r>
              <a:rPr lang="en-US" sz="2400" dirty="0"/>
              <a:t>syntax and core constructs</a:t>
            </a:r>
            <a:r>
              <a:rPr lang="hu-HU" sz="2400" dirty="0"/>
              <a:t>: Keywords, Built-Ins, Variable Declarations, Memory allocation, Garbage collection</a:t>
            </a:r>
            <a:endParaRPr lang="en-US" sz="2400" dirty="0"/>
          </a:p>
          <a:p>
            <a:pPr marL="0" indent="0">
              <a:buNone/>
            </a:pPr>
            <a:endParaRPr lang="hu-HU" dirty="0"/>
          </a:p>
          <a:p>
            <a:r>
              <a:rPr lang="hu-HU" sz="2400" dirty="0"/>
              <a:t>Namespace and Variable scope and difference between the two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/>
              <a:t>Overview methodology of Python for Data Science, its Advantage and Disadvantage</a:t>
            </a:r>
          </a:p>
          <a:p>
            <a:endParaRPr lang="hu-HU" dirty="0"/>
          </a:p>
          <a:p>
            <a:r>
              <a:rPr lang="hu-HU" sz="2400" dirty="0"/>
              <a:t>Standard Libraries of Python in Data Science: </a:t>
            </a:r>
            <a:r>
              <a:rPr lang="en-US" dirty="0"/>
              <a:t>NumPy</a:t>
            </a:r>
            <a:r>
              <a:rPr lang="hu-HU" dirty="0"/>
              <a:t>, p</a:t>
            </a:r>
            <a:r>
              <a:rPr lang="en-US" dirty="0" err="1"/>
              <a:t>andas</a:t>
            </a:r>
            <a:r>
              <a:rPr lang="hu-HU" dirty="0"/>
              <a:t>, </a:t>
            </a:r>
            <a:r>
              <a:rPr lang="en-US" dirty="0"/>
              <a:t>Matplotlib</a:t>
            </a:r>
            <a:r>
              <a:rPr lang="hu-HU" dirty="0"/>
              <a:t>, </a:t>
            </a:r>
            <a:r>
              <a:rPr lang="en-US" dirty="0"/>
              <a:t>I</a:t>
            </a:r>
            <a:r>
              <a:rPr lang="hu-HU" dirty="0"/>
              <a:t>P</a:t>
            </a:r>
            <a:r>
              <a:rPr lang="en-US" dirty="0" err="1"/>
              <a:t>ython</a:t>
            </a:r>
            <a:r>
              <a:rPr lang="hu-HU" dirty="0"/>
              <a:t> &amp; SciPy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en-US" dirty="0"/>
              <a:t>Review of syntax and core constructs</a:t>
            </a:r>
            <a:endParaRPr lang="hu-HU" dirty="0"/>
          </a:p>
          <a:p>
            <a:pPr lvl="1"/>
            <a:r>
              <a:rPr lang="hu-HU" dirty="0"/>
              <a:t>Namespace and Variable Scope</a:t>
            </a:r>
          </a:p>
          <a:p>
            <a:pPr lvl="1"/>
            <a:r>
              <a:rPr lang="hu-HU" dirty="0"/>
              <a:t>Overview of Python for Data Science and its Advantages</a:t>
            </a:r>
          </a:p>
          <a:p>
            <a:pPr lvl="1"/>
            <a:r>
              <a:rPr lang="hu-HU" dirty="0"/>
              <a:t>Standard Libraries for Python in Data Science</a:t>
            </a:r>
          </a:p>
          <a:p>
            <a:pPr lvl="1"/>
            <a:endParaRPr lang="hu-HU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Syntax and Core constructs</a:t>
            </a:r>
          </a:p>
          <a:p>
            <a:pPr lvl="1"/>
            <a:r>
              <a:rPr lang="hu-HU" sz="2400" dirty="0"/>
              <a:t>Namespace and Variable Scope</a:t>
            </a:r>
          </a:p>
          <a:p>
            <a:pPr lvl="1"/>
            <a:r>
              <a:rPr lang="en-US" sz="2400" dirty="0"/>
              <a:t>Python for Data Science</a:t>
            </a:r>
            <a:endParaRPr lang="hu-HU" sz="2400" dirty="0"/>
          </a:p>
          <a:p>
            <a:pPr lvl="1"/>
            <a:r>
              <a:rPr lang="hu-HU" sz="2400" dirty="0"/>
              <a:t>Standard Libraries</a:t>
            </a:r>
          </a:p>
          <a:p>
            <a:pPr lvl="1"/>
            <a:endParaRPr lang="hu-HU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Core constructs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hu-HU" b="1" dirty="0"/>
              <a:t>Keywords</a:t>
            </a:r>
          </a:p>
          <a:p>
            <a:pPr marL="0" indent="0">
              <a:buNone/>
            </a:pPr>
            <a:r>
              <a:rPr lang="en-US" dirty="0"/>
              <a:t>Python currently has twenty-eight keywords.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A2916C4-16F6-4A46-939A-395A2650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99" y="2712832"/>
            <a:ext cx="7768194" cy="27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Syntax and Core constructs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972800" cy="4448590"/>
          </a:xfrm>
        </p:spPr>
        <p:txBody>
          <a:bodyPr/>
          <a:lstStyle/>
          <a:p>
            <a:r>
              <a:rPr lang="en-US" b="1" dirty="0"/>
              <a:t>Built-ins</a:t>
            </a:r>
            <a:endParaRPr lang="hu-HU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dirty="0"/>
              <a:t>Python has a set of "built-in„</a:t>
            </a:r>
            <a:r>
              <a:rPr lang="hu-HU" dirty="0"/>
              <a:t> </a:t>
            </a:r>
            <a:r>
              <a:rPr lang="en-US" dirty="0"/>
              <a:t>names which are used by the interpreter that are</a:t>
            </a:r>
            <a:r>
              <a:rPr lang="hu-HU" dirty="0"/>
              <a:t> </a:t>
            </a:r>
            <a:r>
              <a:rPr lang="en-US" dirty="0"/>
              <a:t>available at any level of Python code.</a:t>
            </a:r>
            <a:endParaRPr lang="hu-HU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dirty="0"/>
              <a:t>"reserved for the system" and not used for any</a:t>
            </a:r>
            <a:r>
              <a:rPr lang="hu-HU" dirty="0"/>
              <a:t> </a:t>
            </a:r>
            <a:r>
              <a:rPr lang="en-US" dirty="0"/>
              <a:t>other purpose.</a:t>
            </a:r>
            <a:endParaRPr lang="hu-HU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/>
              <a:t>Underscore</a:t>
            </a:r>
            <a:r>
              <a:rPr lang="hu-HU" dirty="0"/>
              <a:t>: It is </a:t>
            </a:r>
            <a:r>
              <a:rPr lang="en-US" dirty="0"/>
              <a:t>usage in Python system, interpreter, and built-in identifiers; </a:t>
            </a:r>
            <a:r>
              <a:rPr lang="hu-HU" dirty="0"/>
              <a:t>therefore,</a:t>
            </a:r>
            <a:r>
              <a:rPr lang="en-US" dirty="0"/>
              <a:t> programmer avoid the use of beginning variable names with the</a:t>
            </a:r>
            <a:r>
              <a:rPr lang="hu-HU" dirty="0"/>
              <a:t> </a:t>
            </a:r>
            <a:r>
              <a:rPr lang="en-US" dirty="0"/>
              <a:t>underscore.</a:t>
            </a:r>
          </a:p>
        </p:txBody>
      </p:sp>
    </p:spTree>
    <p:extLst>
      <p:ext uri="{BB962C8B-B14F-4D97-AF65-F5344CB8AC3E}">
        <p14:creationId xmlns:p14="http://schemas.microsoft.com/office/powerpoint/2010/main" val="143636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Syntax and Core constructs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972800" cy="4448590"/>
          </a:xfrm>
        </p:spPr>
        <p:txBody>
          <a:bodyPr/>
          <a:lstStyle/>
          <a:p>
            <a:r>
              <a:rPr lang="en-US" b="1" dirty="0"/>
              <a:t>Variable Declarations</a:t>
            </a:r>
            <a:r>
              <a:rPr lang="hu-HU" b="1" dirty="0"/>
              <a:t>: </a:t>
            </a:r>
            <a:r>
              <a:rPr lang="en-US" dirty="0"/>
              <a:t>In Python, there are</a:t>
            </a:r>
            <a:r>
              <a:rPr lang="hu-HU" dirty="0"/>
              <a:t> </a:t>
            </a:r>
            <a:r>
              <a:rPr lang="en-US" dirty="0"/>
              <a:t>no explicit variable declarations. Variables are "declared" on first assignment.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spcBef>
                <a:spcPct val="0"/>
              </a:spcBef>
            </a:pPr>
            <a:r>
              <a:rPr lang="en-US" b="1" dirty="0"/>
              <a:t>Memory Allocation</a:t>
            </a:r>
            <a:r>
              <a:rPr lang="hu-HU" b="1" dirty="0"/>
              <a:t>: </a:t>
            </a:r>
            <a:r>
              <a:rPr lang="en-US" dirty="0"/>
              <a:t>not only do we not have to explicitly</a:t>
            </a:r>
            <a:r>
              <a:rPr lang="hu-HU" dirty="0"/>
              <a:t> </a:t>
            </a:r>
            <a:r>
              <a:rPr lang="en-US" dirty="0"/>
              <a:t>allocate the memory, but we also don't have to deallocate it either</a:t>
            </a:r>
            <a:endParaRPr lang="hu-HU" dirty="0"/>
          </a:p>
          <a:p>
            <a:pPr marL="0" indent="0">
              <a:spcBef>
                <a:spcPct val="0"/>
              </a:spcBef>
              <a:buNone/>
            </a:pPr>
            <a:endParaRPr lang="hu-HU" dirty="0"/>
          </a:p>
          <a:p>
            <a:pPr>
              <a:spcBef>
                <a:spcPct val="0"/>
              </a:spcBef>
            </a:pPr>
            <a:r>
              <a:rPr lang="hu-HU" b="1" dirty="0"/>
              <a:t>Garbage Collection: </a:t>
            </a:r>
            <a:r>
              <a:rPr lang="en-US" dirty="0"/>
              <a:t>Python's garbage collector will automatically deallocate a data</a:t>
            </a:r>
            <a:r>
              <a:rPr lang="hu-HU" dirty="0"/>
              <a:t> </a:t>
            </a:r>
            <a:r>
              <a:rPr lang="en-US" dirty="0"/>
              <a:t>object once is it no longer needed, all without requiring any management on the</a:t>
            </a:r>
            <a:r>
              <a:rPr lang="hu-HU" dirty="0"/>
              <a:t> </a:t>
            </a:r>
            <a:r>
              <a:rPr lang="en-US" dirty="0"/>
              <a:t>programmer's part</a:t>
            </a:r>
          </a:p>
        </p:txBody>
      </p:sp>
    </p:spTree>
    <p:extLst>
      <p:ext uri="{BB962C8B-B14F-4D97-AF65-F5344CB8AC3E}">
        <p14:creationId xmlns:p14="http://schemas.microsoft.com/office/powerpoint/2010/main" val="35786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hu-HU" dirty="0"/>
              <a:t>Variable Scope &amp; Namespaces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/>
              <a:t>Variable Scope</a:t>
            </a:r>
            <a:r>
              <a:rPr lang="hu-HU" sz="2400" b="1" dirty="0"/>
              <a:t>: </a:t>
            </a:r>
            <a:r>
              <a:rPr lang="en-US" sz="2400" dirty="0"/>
              <a:t>refer to as "variable visibility.</a:t>
            </a:r>
            <a:r>
              <a:rPr lang="hu-HU" sz="2400" dirty="0"/>
              <a:t> </a:t>
            </a:r>
            <a:r>
              <a:rPr lang="en-US" sz="2400" dirty="0"/>
              <a:t>Variables either have local or global scope.</a:t>
            </a:r>
            <a:endParaRPr lang="hu-HU" sz="2400" dirty="0"/>
          </a:p>
          <a:p>
            <a:pPr marL="0" indent="0" algn="just">
              <a:lnSpc>
                <a:spcPct val="90000"/>
              </a:lnSpc>
              <a:buNone/>
            </a:pPr>
            <a:endParaRPr lang="hu-HU" sz="24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400" b="1" dirty="0"/>
              <a:t>Namespaces</a:t>
            </a:r>
            <a:r>
              <a:rPr lang="hu-HU" sz="2400" b="1" dirty="0"/>
              <a:t>: </a:t>
            </a:r>
            <a:r>
              <a:rPr lang="en-US" sz="2400" dirty="0"/>
              <a:t>From within a function, the local scope</a:t>
            </a:r>
            <a:r>
              <a:rPr lang="hu-HU" sz="2400" dirty="0"/>
              <a:t> </a:t>
            </a:r>
            <a:r>
              <a:rPr lang="en-US" sz="2400" dirty="0"/>
              <a:t>encompasses the local namespace, the first place a name is searched for.</a:t>
            </a:r>
            <a:r>
              <a:rPr lang="hu-HU" sz="2400" dirty="0"/>
              <a:t> </a:t>
            </a:r>
            <a:r>
              <a:rPr lang="en-US" sz="2400" dirty="0"/>
              <a:t>From the global scope (outside of any function), a name lookup begins with the global</a:t>
            </a:r>
            <a:r>
              <a:rPr lang="hu-HU" sz="2400" dirty="0"/>
              <a:t> </a:t>
            </a:r>
            <a:r>
              <a:rPr lang="en-US" sz="2400" dirty="0"/>
              <a:t>namespace. If no match is found, the search proceeds to the built-in namespace.</a:t>
            </a:r>
            <a:endParaRPr lang="hu-HU" sz="2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hu-HU" sz="24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4042B6E-33F7-4100-B4FB-AF8B613C6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341978"/>
            <a:ext cx="5384800" cy="3042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3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for Data Science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833891" cy="4525963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Advantage</a:t>
            </a:r>
          </a:p>
          <a:p>
            <a:r>
              <a:rPr lang="hu-HU" dirty="0"/>
              <a:t>M</a:t>
            </a:r>
            <a:r>
              <a:rPr lang="en-US" dirty="0" err="1"/>
              <a:t>ost</a:t>
            </a:r>
            <a:r>
              <a:rPr lang="en-US" dirty="0"/>
              <a:t> popular dynamic,</a:t>
            </a:r>
            <a:r>
              <a:rPr lang="hu-HU" dirty="0"/>
              <a:t> </a:t>
            </a:r>
            <a:r>
              <a:rPr lang="en-US" dirty="0"/>
              <a:t>programming languages, along with Perl, Ruby, and others. </a:t>
            </a:r>
            <a:endParaRPr lang="hu-HU" dirty="0"/>
          </a:p>
          <a:p>
            <a:r>
              <a:rPr lang="en-US" dirty="0"/>
              <a:t>Python is distinguished by its large and active scientific computing community.</a:t>
            </a:r>
            <a:endParaRPr lang="hu-HU" dirty="0"/>
          </a:p>
          <a:p>
            <a:r>
              <a:rPr lang="en-US" dirty="0"/>
              <a:t>For data analysis and interactive, exploratory computing and data visualization, Python</a:t>
            </a:r>
            <a:r>
              <a:rPr lang="hu-HU" dirty="0"/>
              <a:t> being compared with </a:t>
            </a:r>
            <a:r>
              <a:rPr lang="en-US" dirty="0"/>
              <a:t>R, MATLAB,</a:t>
            </a:r>
            <a:r>
              <a:rPr lang="hu-HU" dirty="0"/>
              <a:t> </a:t>
            </a:r>
            <a:r>
              <a:rPr lang="en-US" dirty="0"/>
              <a:t>SAS, Stata, and others.</a:t>
            </a:r>
            <a:endParaRPr lang="hu-HU" dirty="0"/>
          </a:p>
          <a:p>
            <a:r>
              <a:rPr lang="en-US" dirty="0"/>
              <a:t>Python’s improved library support (primarily</a:t>
            </a:r>
            <a:r>
              <a:rPr lang="hu-HU" dirty="0"/>
              <a:t> </a:t>
            </a:r>
            <a:r>
              <a:rPr lang="en-US" dirty="0"/>
              <a:t>pandas) has made it a strong alternative for data manipulation tasks.</a:t>
            </a:r>
            <a:endParaRPr lang="hu-HU" dirty="0"/>
          </a:p>
          <a:p>
            <a:r>
              <a:rPr lang="hu-HU" dirty="0"/>
              <a:t>E</a:t>
            </a:r>
            <a:r>
              <a:rPr lang="en-US" dirty="0" err="1"/>
              <a:t>xcellent</a:t>
            </a:r>
            <a:r>
              <a:rPr lang="en-US" dirty="0"/>
              <a:t> choice as a single</a:t>
            </a:r>
            <a:r>
              <a:rPr lang="hu-HU" dirty="0"/>
              <a:t> </a:t>
            </a:r>
            <a:r>
              <a:rPr lang="en-US" dirty="0"/>
              <a:t>language for building data-centric applications.</a:t>
            </a:r>
            <a:endParaRPr lang="hu-HU" dirty="0"/>
          </a:p>
          <a:p>
            <a:r>
              <a:rPr lang="hu-HU" dirty="0"/>
              <a:t>E</a:t>
            </a:r>
            <a:r>
              <a:rPr lang="en-US" dirty="0" err="1"/>
              <a:t>ase</a:t>
            </a:r>
            <a:r>
              <a:rPr lang="en-US" dirty="0"/>
              <a:t> of integrating C,</a:t>
            </a:r>
            <a:r>
              <a:rPr lang="hu-HU" dirty="0"/>
              <a:t> </a:t>
            </a:r>
            <a:r>
              <a:rPr lang="en-US" dirty="0"/>
              <a:t>C++, and FORTRAN code</a:t>
            </a:r>
            <a:endParaRPr lang="hu-HU" dirty="0"/>
          </a:p>
          <a:p>
            <a:r>
              <a:rPr lang="en-US" dirty="0"/>
              <a:t>Python is a suitable language not only for doing</a:t>
            </a:r>
            <a:r>
              <a:rPr lang="hu-HU" dirty="0"/>
              <a:t> </a:t>
            </a:r>
            <a:r>
              <a:rPr lang="en-US" dirty="0"/>
              <a:t>research and prototyping but also building the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84862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for Data Science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833891" cy="4525963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Disadvantage</a:t>
            </a:r>
          </a:p>
          <a:p>
            <a:r>
              <a:rPr lang="en-US" dirty="0"/>
              <a:t>Python code will</a:t>
            </a:r>
            <a:r>
              <a:rPr lang="hu-HU" dirty="0"/>
              <a:t> </a:t>
            </a:r>
            <a:r>
              <a:rPr lang="en-US" dirty="0"/>
              <a:t>run substantially slower than code written in a compiled language like Java or C++.</a:t>
            </a:r>
            <a:endParaRPr lang="hu-HU" dirty="0"/>
          </a:p>
          <a:p>
            <a:r>
              <a:rPr lang="hu-HU" dirty="0"/>
              <a:t>N</a:t>
            </a:r>
            <a:r>
              <a:rPr lang="en-US" dirty="0" err="1"/>
              <a:t>ot</a:t>
            </a:r>
            <a:r>
              <a:rPr lang="en-US" dirty="0"/>
              <a:t> an ideal language for highly concurrent, multithreaded applications, particularly</a:t>
            </a:r>
            <a:r>
              <a:rPr lang="hu-HU" dirty="0"/>
              <a:t> </a:t>
            </a:r>
            <a:r>
              <a:rPr lang="en-US" dirty="0"/>
              <a:t>applications with many CPU-bound threads.</a:t>
            </a:r>
          </a:p>
        </p:txBody>
      </p:sp>
    </p:spTree>
    <p:extLst>
      <p:ext uri="{BB962C8B-B14F-4D97-AF65-F5344CB8AC3E}">
        <p14:creationId xmlns:p14="http://schemas.microsoft.com/office/powerpoint/2010/main" val="49928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856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Python for Data Science</vt:lpstr>
      <vt:lpstr>Lecture Objectives</vt:lpstr>
      <vt:lpstr>Topics</vt:lpstr>
      <vt:lpstr>Syntax and Core constructs   </vt:lpstr>
      <vt:lpstr>Syntax and Core constructs</vt:lpstr>
      <vt:lpstr>Syntax and Core constructs</vt:lpstr>
      <vt:lpstr>Variable Scope &amp; Namespaces</vt:lpstr>
      <vt:lpstr>Python for Data Science</vt:lpstr>
      <vt:lpstr>Python for Data Science</vt:lpstr>
      <vt:lpstr>Standard Libraries of Python in Data Science  </vt:lpstr>
      <vt:lpstr>Standard Libraries of Python in Data Science  </vt:lpstr>
      <vt:lpstr>Standard Libraries of Python in Data Science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308</cp:revision>
  <dcterms:created xsi:type="dcterms:W3CDTF">2015-10-21T06:04:19Z</dcterms:created>
  <dcterms:modified xsi:type="dcterms:W3CDTF">2021-09-10T11:41:16Z</dcterms:modified>
</cp:coreProperties>
</file>