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906000" cy="6858000" type="A4"/>
  <p:notesSz cx="6761163" cy="99425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6B6653-2FC2-4C85-8C5A-8366117577C6}">
  <a:tblStyle styleId="{1C6B6653-2FC2-4C85-8C5A-8366117577C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6AEC685-BD59-41DE-ABF1-2CDC7A9D155C}"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306" y="48"/>
      </p:cViewPr>
      <p:guideLst>
        <p:guide orient="horz" pos="2160"/>
        <p:guide pos="31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32"/>
        <p:guide pos="213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29837" cy="49712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29761" y="0"/>
            <a:ext cx="2929837" cy="497126"/>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43662"/>
            <a:ext cx="2929837" cy="497126"/>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76117" y="4722694"/>
            <a:ext cx="5408930" cy="447413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de5ae5034_0_38:notes"/>
          <p:cNvSpPr txBox="1">
            <a:spLocks noGrp="1"/>
          </p:cNvSpPr>
          <p:nvPr>
            <p:ph type="body" idx="1"/>
          </p:nvPr>
        </p:nvSpPr>
        <p:spPr>
          <a:xfrm>
            <a:off x="676117" y="4722694"/>
            <a:ext cx="5409000" cy="447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ede5ae5034_0_38: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ede5ae5034_0_43:notes"/>
          <p:cNvSpPr txBox="1">
            <a:spLocks noGrp="1"/>
          </p:cNvSpPr>
          <p:nvPr>
            <p:ph type="body" idx="1"/>
          </p:nvPr>
        </p:nvSpPr>
        <p:spPr>
          <a:xfrm>
            <a:off x="676117" y="4722694"/>
            <a:ext cx="5409000" cy="447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ede5ae5034_0_43:notes"/>
          <p:cNvSpPr>
            <a:spLocks noGrp="1" noRot="1" noChangeAspect="1"/>
          </p:cNvSpPr>
          <p:nvPr>
            <p:ph type="sldImg" idx="2"/>
          </p:nvPr>
        </p:nvSpPr>
        <p:spPr>
          <a:xfrm>
            <a:off x="688975" y="746125"/>
            <a:ext cx="5383200" cy="3727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de5ae5034_0_6:notes"/>
          <p:cNvSpPr txBox="1">
            <a:spLocks noGrp="1"/>
          </p:cNvSpPr>
          <p:nvPr>
            <p:ph type="body" idx="1"/>
          </p:nvPr>
        </p:nvSpPr>
        <p:spPr>
          <a:xfrm>
            <a:off x="676117" y="4722694"/>
            <a:ext cx="5409000" cy="447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ede5ae5034_0_6:notes"/>
          <p:cNvSpPr>
            <a:spLocks noGrp="1" noRot="1" noChangeAspect="1"/>
          </p:cNvSpPr>
          <p:nvPr>
            <p:ph type="sldImg" idx="2"/>
          </p:nvPr>
        </p:nvSpPr>
        <p:spPr>
          <a:xfrm>
            <a:off x="688975" y="746125"/>
            <a:ext cx="5383200" cy="3727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76117" y="4722694"/>
            <a:ext cx="5408930" cy="447413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76117" y="4722694"/>
            <a:ext cx="5408930" cy="447413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76117" y="4722694"/>
            <a:ext cx="5408930" cy="447413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676117" y="4722694"/>
            <a:ext cx="5408930" cy="447413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12: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2: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76117" y="4722694"/>
            <a:ext cx="5408930" cy="447413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txBox="1">
            <a:spLocks noGrp="1"/>
          </p:cNvSpPr>
          <p:nvPr>
            <p:ph type="body" idx="1"/>
          </p:nvPr>
        </p:nvSpPr>
        <p:spPr>
          <a:xfrm>
            <a:off x="676117" y="4722694"/>
            <a:ext cx="5408930" cy="447413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4: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76117" y="4722694"/>
            <a:ext cx="5408930" cy="447413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76117" y="4722694"/>
            <a:ext cx="5408930" cy="447413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76117" y="4722694"/>
            <a:ext cx="5408930" cy="447413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76117" y="4722694"/>
            <a:ext cx="5408930" cy="447413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76117" y="4722694"/>
            <a:ext cx="5408930" cy="447413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de5ae5034_0_21:notes"/>
          <p:cNvSpPr txBox="1">
            <a:spLocks noGrp="1"/>
          </p:cNvSpPr>
          <p:nvPr>
            <p:ph type="body" idx="1"/>
          </p:nvPr>
        </p:nvSpPr>
        <p:spPr>
          <a:xfrm>
            <a:off x="676117" y="4722694"/>
            <a:ext cx="5409000" cy="447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ede5ae5034_0_21:notes"/>
          <p:cNvSpPr>
            <a:spLocks noGrp="1" noRot="1" noChangeAspect="1"/>
          </p:cNvSpPr>
          <p:nvPr>
            <p:ph type="sldImg" idx="2"/>
          </p:nvPr>
        </p:nvSpPr>
        <p:spPr>
          <a:xfrm>
            <a:off x="688975" y="746125"/>
            <a:ext cx="5383200" cy="3727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de5ae5034_0_28:notes"/>
          <p:cNvSpPr txBox="1">
            <a:spLocks noGrp="1"/>
          </p:cNvSpPr>
          <p:nvPr>
            <p:ph type="body" idx="1"/>
          </p:nvPr>
        </p:nvSpPr>
        <p:spPr>
          <a:xfrm>
            <a:off x="676117" y="4722694"/>
            <a:ext cx="5409000" cy="447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ede5ae5034_0_28:notes"/>
          <p:cNvSpPr>
            <a:spLocks noGrp="1" noRot="1" noChangeAspect="1"/>
          </p:cNvSpPr>
          <p:nvPr>
            <p:ph type="sldImg" idx="2"/>
          </p:nvPr>
        </p:nvSpPr>
        <p:spPr>
          <a:xfrm>
            <a:off x="688975" y="746125"/>
            <a:ext cx="5383200" cy="3727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ede5ae5034_0_33:notes"/>
          <p:cNvSpPr txBox="1">
            <a:spLocks noGrp="1"/>
          </p:cNvSpPr>
          <p:nvPr>
            <p:ph type="body" idx="1"/>
          </p:nvPr>
        </p:nvSpPr>
        <p:spPr>
          <a:xfrm>
            <a:off x="676117" y="4722694"/>
            <a:ext cx="5409000" cy="447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ede5ae5034_0_33: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742950" y="2130426"/>
            <a:ext cx="8420100" cy="14700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2"/>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9" name="Google Shape;19;p2"/>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9" name="Google Shape;79;p11"/>
          <p:cNvSpPr txBox="1">
            <a:spLocks noGrp="1"/>
          </p:cNvSpPr>
          <p:nvPr>
            <p:ph type="body" idx="1"/>
          </p:nvPr>
        </p:nvSpPr>
        <p:spPr>
          <a:xfrm rot="5400000">
            <a:off x="2690018" y="-594518"/>
            <a:ext cx="4525963" cy="8915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0" name="Google Shape;80;p11"/>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11"/>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1"/>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rot="5400000">
            <a:off x="5370512" y="2085976"/>
            <a:ext cx="5851525" cy="22288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5" name="Google Shape;85;p12"/>
          <p:cNvSpPr txBox="1">
            <a:spLocks noGrp="1"/>
          </p:cNvSpPr>
          <p:nvPr>
            <p:ph type="body" idx="1"/>
          </p:nvPr>
        </p:nvSpPr>
        <p:spPr>
          <a:xfrm rot="5400000">
            <a:off x="830262" y="-60323"/>
            <a:ext cx="5851525" cy="652145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6" name="Google Shape;86;p12"/>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12"/>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2"/>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3"/>
          <p:cNvSpPr txBox="1">
            <a:spLocks noGrp="1"/>
          </p:cNvSpPr>
          <p:nvPr>
            <p:ph type="body" idx="1"/>
          </p:nvPr>
        </p:nvSpPr>
        <p:spPr>
          <a:xfrm>
            <a:off x="495300" y="1600201"/>
            <a:ext cx="89154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dt" idx="10"/>
          </p:nvPr>
        </p:nvSpPr>
        <p:spPr>
          <a:xfrm>
            <a:off x="519336" y="6308727"/>
            <a:ext cx="2311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28" name="Google Shape;28;p3"/>
          <p:cNvSpPr/>
          <p:nvPr/>
        </p:nvSpPr>
        <p:spPr>
          <a:xfrm>
            <a:off x="200472" y="6721476"/>
            <a:ext cx="294828" cy="91900"/>
          </a:xfrm>
          <a:prstGeom prst="rect">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9" name="Google Shape;29;p3"/>
          <p:cNvPicPr preferRelativeResize="0"/>
          <p:nvPr/>
        </p:nvPicPr>
        <p:blipFill rotWithShape="1">
          <a:blip r:embed="rId2">
            <a:alphaModFix/>
          </a:blip>
          <a:srcRect/>
          <a:stretch/>
        </p:blipFill>
        <p:spPr>
          <a:xfrm>
            <a:off x="272480" y="6705906"/>
            <a:ext cx="2416616" cy="15209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782506" y="4406901"/>
            <a:ext cx="84201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782506" y="2906713"/>
            <a:ext cx="84201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5"/>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495300" y="1600201"/>
            <a:ext cx="437515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5035550" y="1600201"/>
            <a:ext cx="437515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1280592" y="6356351"/>
            <a:ext cx="26575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495300" y="1535113"/>
            <a:ext cx="4376870"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495300" y="2174875"/>
            <a:ext cx="4376870"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5032111" y="1535113"/>
            <a:ext cx="4378590"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5032111" y="2174875"/>
            <a:ext cx="4378590"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7"/>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7"/>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7"/>
        <p:cNvGrpSpPr/>
        <p:nvPr/>
      </p:nvGrpSpPr>
      <p:grpSpPr>
        <a:xfrm>
          <a:off x="0" y="0"/>
          <a:ext cx="0" cy="0"/>
          <a:chOff x="0" y="0"/>
          <a:chExt cx="0" cy="0"/>
        </a:xfrm>
      </p:grpSpPr>
      <p:sp>
        <p:nvSpPr>
          <p:cNvPr id="58" name="Google Shape;58;p8"/>
          <p:cNvSpPr/>
          <p:nvPr/>
        </p:nvSpPr>
        <p:spPr>
          <a:xfrm>
            <a:off x="0" y="0"/>
            <a:ext cx="9906000" cy="152400"/>
          </a:xfrm>
          <a:prstGeom prst="rect">
            <a:avLst/>
          </a:prstGeom>
          <a:solidFill>
            <a:srgbClr val="00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 name="Google Shape;59;p8"/>
          <p:cNvSpPr/>
          <p:nvPr/>
        </p:nvSpPr>
        <p:spPr>
          <a:xfrm>
            <a:off x="0" y="6705600"/>
            <a:ext cx="9906000" cy="152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 name="Google Shape;60;p8"/>
          <p:cNvSpPr txBox="1"/>
          <p:nvPr/>
        </p:nvSpPr>
        <p:spPr>
          <a:xfrm>
            <a:off x="0" y="6654842"/>
            <a:ext cx="274786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lt1"/>
                </a:solidFill>
                <a:latin typeface="Calibri"/>
                <a:ea typeface="Calibri"/>
                <a:cs typeface="Calibri"/>
                <a:sym typeface="Calibri"/>
              </a:rPr>
              <a:t>©M. S. Ramaiah University of Applied Sciences</a:t>
            </a:r>
            <a:endParaRPr sz="1050">
              <a:solidFill>
                <a:schemeClr val="lt1"/>
              </a:solidFill>
              <a:latin typeface="Calibri"/>
              <a:ea typeface="Calibri"/>
              <a:cs typeface="Calibri"/>
              <a:sym typeface="Calibri"/>
            </a:endParaRPr>
          </a:p>
        </p:txBody>
      </p:sp>
      <p:sp>
        <p:nvSpPr>
          <p:cNvPr id="61" name="Google Shape;61;p8"/>
          <p:cNvSpPr/>
          <p:nvPr/>
        </p:nvSpPr>
        <p:spPr>
          <a:xfrm>
            <a:off x="9525000" y="6324600"/>
            <a:ext cx="381000" cy="533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 name="Google Shape;62;p8"/>
          <p:cNvSpPr/>
          <p:nvPr/>
        </p:nvSpPr>
        <p:spPr>
          <a:xfrm>
            <a:off x="9505750" y="6324600"/>
            <a:ext cx="45717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495300" y="273050"/>
            <a:ext cx="3259006" cy="1162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9"/>
          <p:cNvSpPr txBox="1">
            <a:spLocks noGrp="1"/>
          </p:cNvSpPr>
          <p:nvPr>
            <p:ph type="body" idx="1"/>
          </p:nvPr>
        </p:nvSpPr>
        <p:spPr>
          <a:xfrm>
            <a:off x="3872971" y="273051"/>
            <a:ext cx="5537729" cy="585311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9"/>
          <p:cNvSpPr txBox="1">
            <a:spLocks noGrp="1"/>
          </p:cNvSpPr>
          <p:nvPr>
            <p:ph type="body" idx="2"/>
          </p:nvPr>
        </p:nvSpPr>
        <p:spPr>
          <a:xfrm>
            <a:off x="495300" y="1435101"/>
            <a:ext cx="3259006"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7" name="Google Shape;67;p9"/>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9"/>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9"/>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1941645" y="4800600"/>
            <a:ext cx="59436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10"/>
          <p:cNvSpPr>
            <a:spLocks noGrp="1"/>
          </p:cNvSpPr>
          <p:nvPr>
            <p:ph type="pic" idx="2"/>
          </p:nvPr>
        </p:nvSpPr>
        <p:spPr>
          <a:xfrm>
            <a:off x="1941645" y="612775"/>
            <a:ext cx="5943600" cy="4114800"/>
          </a:xfrm>
          <a:prstGeom prst="rect">
            <a:avLst/>
          </a:prstGeom>
          <a:noFill/>
          <a:ln>
            <a:noFill/>
          </a:ln>
        </p:spPr>
      </p:sp>
      <p:sp>
        <p:nvSpPr>
          <p:cNvPr id="73" name="Google Shape;73;p10"/>
          <p:cNvSpPr txBox="1">
            <a:spLocks noGrp="1"/>
          </p:cNvSpPr>
          <p:nvPr>
            <p:ph type="body" idx="1"/>
          </p:nvPr>
        </p:nvSpPr>
        <p:spPr>
          <a:xfrm>
            <a:off x="1941645" y="5367338"/>
            <a:ext cx="59436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0"/>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0"/>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906000" cy="152400"/>
          </a:xfrm>
          <a:prstGeom prst="rect">
            <a:avLst/>
          </a:prstGeom>
          <a:solidFill>
            <a:srgbClr val="00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1"/>
          <p:cNvSpPr/>
          <p:nvPr/>
        </p:nvSpPr>
        <p:spPr>
          <a:xfrm>
            <a:off x="0" y="6705600"/>
            <a:ext cx="9906000" cy="152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1"/>
          <p:cNvSpPr txBox="1"/>
          <p:nvPr/>
        </p:nvSpPr>
        <p:spPr>
          <a:xfrm>
            <a:off x="6633" y="6654842"/>
            <a:ext cx="274786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0" i="0" u="none" strike="noStrike" cap="none">
                <a:solidFill>
                  <a:schemeClr val="lt1"/>
                </a:solidFill>
                <a:latin typeface="Calibri"/>
                <a:ea typeface="Calibri"/>
                <a:cs typeface="Calibri"/>
                <a:sym typeface="Calibri"/>
              </a:rPr>
              <a:t>©M. S. Ramaiah University of Applied Sciences</a:t>
            </a:r>
            <a:endParaRPr sz="1050">
              <a:solidFill>
                <a:schemeClr val="lt1"/>
              </a:solidFill>
              <a:latin typeface="Calibri"/>
              <a:ea typeface="Calibri"/>
              <a:cs typeface="Calibri"/>
              <a:sym typeface="Calibri"/>
            </a:endParaRPr>
          </a:p>
        </p:txBody>
      </p:sp>
      <p:sp>
        <p:nvSpPr>
          <p:cNvPr id="13" name="Google Shape;13;p1"/>
          <p:cNvSpPr/>
          <p:nvPr/>
        </p:nvSpPr>
        <p:spPr>
          <a:xfrm>
            <a:off x="9525000" y="6324600"/>
            <a:ext cx="381000" cy="533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4;p1"/>
          <p:cNvSpPr/>
          <p:nvPr/>
        </p:nvSpPr>
        <p:spPr>
          <a:xfrm>
            <a:off x="9505750" y="6324600"/>
            <a:ext cx="45717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pic>
        <p:nvPicPr>
          <p:cNvPr id="15" name="Google Shape;15;p1" descr="C:\Users\Paramesh\Desktop\Logo\Logo.png"/>
          <p:cNvPicPr preferRelativeResize="0"/>
          <p:nvPr/>
        </p:nvPicPr>
        <p:blipFill rotWithShape="1">
          <a:blip r:embed="rId13">
            <a:alphaModFix/>
          </a:blip>
          <a:srcRect/>
          <a:stretch/>
        </p:blipFill>
        <p:spPr>
          <a:xfrm>
            <a:off x="128464" y="6337321"/>
            <a:ext cx="262890" cy="342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ethereum.org/en/developers/doc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aws.amazon.com/blockchain/decentralization-in-blockchai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ctrTitle"/>
          </p:nvPr>
        </p:nvSpPr>
        <p:spPr>
          <a:xfrm>
            <a:off x="1280592" y="1124744"/>
            <a:ext cx="7696200" cy="24405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200"/>
              <a:buFont typeface="Calibri"/>
              <a:buNone/>
            </a:pPr>
            <a:r>
              <a:rPr lang="en-US" sz="3200" b="1" dirty="0">
                <a:solidFill>
                  <a:srgbClr val="FF0000"/>
                </a:solidFill>
              </a:rPr>
              <a:t>Pre-Project Presentation</a:t>
            </a:r>
            <a:endParaRPr sz="3200" b="1" dirty="0">
              <a:solidFill>
                <a:srgbClr val="FF0000"/>
              </a:solidFill>
            </a:endParaRPr>
          </a:p>
          <a:p>
            <a:pPr marL="0" lvl="0" indent="0" algn="ctr" rtl="0">
              <a:spcBef>
                <a:spcPts val="0"/>
              </a:spcBef>
              <a:spcAft>
                <a:spcPts val="0"/>
              </a:spcAft>
              <a:buClr>
                <a:srgbClr val="FF0000"/>
              </a:buClr>
              <a:buSzPts val="3200"/>
              <a:buFont typeface="Calibri"/>
              <a:buNone/>
            </a:pPr>
            <a:br>
              <a:rPr lang="en-US" sz="3200" b="1" dirty="0">
                <a:solidFill>
                  <a:srgbClr val="FF0000"/>
                </a:solidFill>
              </a:rPr>
            </a:br>
            <a:r>
              <a:rPr lang="en-US" sz="2900" b="1" dirty="0">
                <a:solidFill>
                  <a:srgbClr val="FF0000"/>
                </a:solidFill>
              </a:rPr>
              <a:t>Development of decentralized blockchain system for community funding</a:t>
            </a:r>
            <a:endParaRPr sz="2900" b="1" dirty="0">
              <a:solidFill>
                <a:srgbClr val="FF0000"/>
              </a:solidFill>
            </a:endParaRPr>
          </a:p>
          <a:p>
            <a:pPr marL="0" lvl="0" indent="0" algn="ctr" rtl="0">
              <a:spcBef>
                <a:spcPts val="0"/>
              </a:spcBef>
              <a:spcAft>
                <a:spcPts val="0"/>
              </a:spcAft>
              <a:buClr>
                <a:srgbClr val="FF0000"/>
              </a:buClr>
              <a:buSzPts val="3200"/>
              <a:buFont typeface="Calibri"/>
              <a:buNone/>
            </a:pPr>
            <a:br>
              <a:rPr lang="en-US" sz="2900" b="1" dirty="0">
                <a:solidFill>
                  <a:srgbClr val="002060"/>
                </a:solidFill>
              </a:rPr>
            </a:br>
            <a:r>
              <a:rPr lang="en-US" sz="2800" b="1" dirty="0" err="1">
                <a:solidFill>
                  <a:srgbClr val="002060"/>
                </a:solidFill>
              </a:rPr>
              <a:t>Programme</a:t>
            </a:r>
            <a:r>
              <a:rPr lang="en-US" sz="2800" b="1" dirty="0">
                <a:solidFill>
                  <a:srgbClr val="002060"/>
                </a:solidFill>
              </a:rPr>
              <a:t>: </a:t>
            </a:r>
            <a:r>
              <a:rPr lang="en-US" sz="2400" b="1" dirty="0">
                <a:solidFill>
                  <a:srgbClr val="002060"/>
                </a:solidFill>
              </a:rPr>
              <a:t>B. Tech</a:t>
            </a:r>
            <a:r>
              <a:rPr lang="en-US" sz="3600" b="1" dirty="0">
                <a:solidFill>
                  <a:srgbClr val="002060"/>
                </a:solidFill>
              </a:rPr>
              <a:t> </a:t>
            </a:r>
            <a:r>
              <a:rPr lang="en-US" sz="2400" b="1" dirty="0">
                <a:solidFill>
                  <a:srgbClr val="002060"/>
                </a:solidFill>
              </a:rPr>
              <a:t>in CSE</a:t>
            </a:r>
            <a:br>
              <a:rPr lang="en-US" sz="3600" b="1" dirty="0">
                <a:solidFill>
                  <a:srgbClr val="002060"/>
                </a:solidFill>
              </a:rPr>
            </a:br>
            <a:br>
              <a:rPr lang="en-US" sz="3600" b="1" dirty="0">
                <a:solidFill>
                  <a:srgbClr val="002060"/>
                </a:solidFill>
              </a:rPr>
            </a:br>
            <a:endParaRPr sz="2800" b="1" dirty="0">
              <a:solidFill>
                <a:srgbClr val="002060"/>
              </a:solidFill>
            </a:endParaRPr>
          </a:p>
        </p:txBody>
      </p:sp>
      <p:sp>
        <p:nvSpPr>
          <p:cNvPr id="94" name="Google Shape;94;p13"/>
          <p:cNvSpPr/>
          <p:nvPr/>
        </p:nvSpPr>
        <p:spPr>
          <a:xfrm>
            <a:off x="416496" y="3878762"/>
            <a:ext cx="7848600" cy="107721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b="1">
              <a:solidFill>
                <a:srgbClr val="002060"/>
              </a:solidFill>
              <a:latin typeface="Times New Roman"/>
              <a:ea typeface="Times New Roman"/>
              <a:cs typeface="Times New Roman"/>
              <a:sym typeface="Times New Roman"/>
            </a:endParaRPr>
          </a:p>
          <a:p>
            <a:pPr marL="0" marR="0" lvl="0" indent="0" algn="l" rtl="0">
              <a:spcBef>
                <a:spcPts val="0"/>
              </a:spcBef>
              <a:spcAft>
                <a:spcPts val="0"/>
              </a:spcAft>
              <a:buNone/>
            </a:pPr>
            <a:endParaRPr sz="3200">
              <a:solidFill>
                <a:srgbClr val="0070C0"/>
              </a:solidFill>
              <a:latin typeface="Times New Roman"/>
              <a:ea typeface="Times New Roman"/>
              <a:cs typeface="Times New Roman"/>
              <a:sym typeface="Times New Roman"/>
            </a:endParaRPr>
          </a:p>
        </p:txBody>
      </p:sp>
      <p:sp>
        <p:nvSpPr>
          <p:cNvPr id="95" name="Google Shape;95;p13"/>
          <p:cNvSpPr txBox="1"/>
          <p:nvPr/>
        </p:nvSpPr>
        <p:spPr>
          <a:xfrm>
            <a:off x="1136575" y="3869125"/>
            <a:ext cx="7704900" cy="198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2060"/>
              </a:buClr>
              <a:buSzPts val="2400"/>
              <a:buFont typeface="Arial"/>
              <a:buNone/>
            </a:pPr>
            <a:r>
              <a:rPr lang="en-US" sz="2400" b="1" dirty="0">
                <a:solidFill>
                  <a:srgbClr val="002060"/>
                </a:solidFill>
                <a:latin typeface="Calibri"/>
                <a:ea typeface="Calibri"/>
                <a:cs typeface="Calibri"/>
                <a:sym typeface="Calibri"/>
              </a:rPr>
              <a:t>Mentor  			: Mr. Hari Krishna S. M.</a:t>
            </a:r>
            <a:endParaRPr dirty="0"/>
          </a:p>
          <a:p>
            <a:pPr marL="0" marR="0" lvl="0" indent="0" algn="l" rtl="0">
              <a:spcBef>
                <a:spcPts val="480"/>
              </a:spcBef>
              <a:spcAft>
                <a:spcPts val="0"/>
              </a:spcAft>
              <a:buClr>
                <a:srgbClr val="002060"/>
              </a:buClr>
              <a:buSzPts val="2400"/>
              <a:buFont typeface="Arial"/>
              <a:buNone/>
            </a:pPr>
            <a:r>
              <a:rPr lang="en-US" sz="2400" b="1" dirty="0">
                <a:solidFill>
                  <a:srgbClr val="002060"/>
                </a:solidFill>
                <a:latin typeface="Calibri"/>
                <a:ea typeface="Calibri"/>
                <a:cs typeface="Calibri"/>
                <a:sym typeface="Calibri"/>
              </a:rPr>
              <a:t>Group No.			: Group XX</a:t>
            </a:r>
            <a:endParaRPr dirty="0"/>
          </a:p>
          <a:p>
            <a:pPr marL="0" marR="0" lvl="0" indent="0" algn="l" rtl="0">
              <a:spcBef>
                <a:spcPts val="480"/>
              </a:spcBef>
              <a:spcAft>
                <a:spcPts val="0"/>
              </a:spcAft>
              <a:buClr>
                <a:srgbClr val="002060"/>
              </a:buClr>
              <a:buSzPts val="2400"/>
              <a:buFont typeface="Arial"/>
              <a:buNone/>
            </a:pPr>
            <a:r>
              <a:rPr lang="en-US" sz="2400" b="1" dirty="0">
                <a:solidFill>
                  <a:srgbClr val="002060"/>
                </a:solidFill>
                <a:latin typeface="Calibri"/>
                <a:ea typeface="Calibri"/>
                <a:cs typeface="Calibri"/>
                <a:sym typeface="Calibri"/>
              </a:rPr>
              <a:t>Team Leader			: Subhendu Maji </a:t>
            </a:r>
            <a:endParaRPr dirty="0"/>
          </a:p>
          <a:p>
            <a:pPr marL="0" marR="0" lvl="0" indent="0" algn="l" rtl="0">
              <a:spcBef>
                <a:spcPts val="480"/>
              </a:spcBef>
              <a:spcAft>
                <a:spcPts val="0"/>
              </a:spcAft>
              <a:buClr>
                <a:srgbClr val="002060"/>
              </a:buClr>
              <a:buSzPts val="2400"/>
              <a:buFont typeface="Arial"/>
              <a:buNone/>
            </a:pPr>
            <a:r>
              <a:rPr lang="en-US" sz="2400" b="1" dirty="0">
                <a:solidFill>
                  <a:srgbClr val="002060"/>
                </a:solidFill>
                <a:latin typeface="Calibri"/>
                <a:ea typeface="Calibri"/>
                <a:cs typeface="Calibri"/>
                <a:sym typeface="Calibri"/>
              </a:rPr>
              <a:t>Department			: Computer Science</a:t>
            </a:r>
            <a:endParaRPr dirty="0"/>
          </a:p>
          <a:p>
            <a:pPr marL="0" marR="0" lvl="0" indent="0" algn="l" rtl="0">
              <a:spcBef>
                <a:spcPts val="640"/>
              </a:spcBef>
              <a:spcAft>
                <a:spcPts val="0"/>
              </a:spcAft>
              <a:buClr>
                <a:schemeClr val="dk1"/>
              </a:buClr>
              <a:buSzPts val="3200"/>
              <a:buFont typeface="Arial"/>
              <a:buNone/>
            </a:pPr>
            <a:r>
              <a:rPr lang="en-US" sz="3200" dirty="0">
                <a:solidFill>
                  <a:schemeClr val="dk1"/>
                </a:solidFill>
                <a:latin typeface="Calibri"/>
                <a:ea typeface="Calibri"/>
                <a:cs typeface="Calibri"/>
                <a:sym typeface="Calibri"/>
              </a:rPr>
              <a:t>					</a:t>
            </a:r>
            <a:endParaRPr sz="32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495300" y="274638"/>
            <a:ext cx="8915400" cy="850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Methods and Methodology</a:t>
            </a:r>
            <a:endParaRPr sz="3200" b="1">
              <a:solidFill>
                <a:srgbClr val="FF0000"/>
              </a:solidFill>
            </a:endParaRPr>
          </a:p>
        </p:txBody>
      </p:sp>
      <p:sp>
        <p:nvSpPr>
          <p:cNvPr id="152" name="Google Shape;152;p22"/>
          <p:cNvSpPr txBox="1"/>
          <p:nvPr/>
        </p:nvSpPr>
        <p:spPr>
          <a:xfrm>
            <a:off x="406825" y="1089725"/>
            <a:ext cx="9003900" cy="307619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None/>
            </a:pPr>
            <a:r>
              <a:rPr lang="en-US" sz="2500" dirty="0">
                <a:solidFill>
                  <a:schemeClr val="dk1"/>
                </a:solidFill>
                <a:latin typeface="Calibri"/>
                <a:ea typeface="Calibri"/>
                <a:cs typeface="Calibri"/>
                <a:sym typeface="Calibri"/>
              </a:rPr>
              <a:t>5. To develop and deploy a web3 application for facilitate user interaction.</a:t>
            </a:r>
            <a:endParaRPr sz="2500" dirty="0">
              <a:solidFill>
                <a:schemeClr val="dk1"/>
              </a:solidFill>
              <a:latin typeface="Calibri"/>
              <a:ea typeface="Calibri"/>
              <a:cs typeface="Calibri"/>
              <a:sym typeface="Calibri"/>
            </a:endParaRPr>
          </a:p>
          <a:p>
            <a:pPr marL="457200" lvl="0" indent="457200" algn="just" rtl="0">
              <a:lnSpc>
                <a:spcPct val="115000"/>
              </a:lnSpc>
              <a:spcBef>
                <a:spcPts val="600"/>
              </a:spcBef>
              <a:spcAft>
                <a:spcPts val="0"/>
              </a:spcAft>
              <a:buNone/>
            </a:pPr>
            <a:r>
              <a:rPr lang="en-US" sz="2400" dirty="0">
                <a:solidFill>
                  <a:schemeClr val="dk1"/>
                </a:solidFill>
                <a:latin typeface="Calibri"/>
                <a:ea typeface="Calibri"/>
                <a:cs typeface="Calibri"/>
                <a:sym typeface="Calibri"/>
              </a:rPr>
              <a:t>5.1 Design a User friendly frontend.</a:t>
            </a:r>
            <a:endParaRPr sz="2400" dirty="0">
              <a:solidFill>
                <a:schemeClr val="dk1"/>
              </a:solidFill>
              <a:latin typeface="Calibri"/>
              <a:ea typeface="Calibri"/>
              <a:cs typeface="Calibri"/>
              <a:sym typeface="Calibri"/>
            </a:endParaRPr>
          </a:p>
          <a:p>
            <a:pPr marL="457200" lvl="0" indent="457200" algn="just" rtl="0">
              <a:lnSpc>
                <a:spcPct val="115000"/>
              </a:lnSpc>
              <a:spcBef>
                <a:spcPts val="600"/>
              </a:spcBef>
              <a:spcAft>
                <a:spcPts val="0"/>
              </a:spcAft>
              <a:buNone/>
            </a:pPr>
            <a:r>
              <a:rPr lang="en-US" sz="2400" dirty="0">
                <a:solidFill>
                  <a:schemeClr val="dk1"/>
                </a:solidFill>
                <a:latin typeface="Calibri"/>
                <a:ea typeface="Calibri"/>
                <a:cs typeface="Calibri"/>
                <a:sym typeface="Calibri"/>
              </a:rPr>
              <a:t>5.2 Develop a ReactJS application.</a:t>
            </a:r>
            <a:endParaRPr sz="2400" dirty="0">
              <a:solidFill>
                <a:schemeClr val="dk1"/>
              </a:solidFill>
              <a:latin typeface="Calibri"/>
              <a:ea typeface="Calibri"/>
              <a:cs typeface="Calibri"/>
              <a:sym typeface="Calibri"/>
            </a:endParaRPr>
          </a:p>
          <a:p>
            <a:pPr marL="457200" lvl="0" indent="457200" algn="just" rtl="0">
              <a:lnSpc>
                <a:spcPct val="115000"/>
              </a:lnSpc>
              <a:spcBef>
                <a:spcPts val="600"/>
              </a:spcBef>
              <a:spcAft>
                <a:spcPts val="0"/>
              </a:spcAft>
              <a:buNone/>
            </a:pPr>
            <a:r>
              <a:rPr lang="en-US" sz="2400" dirty="0">
                <a:solidFill>
                  <a:schemeClr val="dk1"/>
                </a:solidFill>
                <a:latin typeface="Calibri"/>
                <a:ea typeface="Calibri"/>
                <a:cs typeface="Calibri"/>
                <a:sym typeface="Calibri"/>
              </a:rPr>
              <a:t>5.3 Make use of web3.js library to communicate with smart contract</a:t>
            </a:r>
            <a:endParaRPr sz="2400"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495300" y="274638"/>
            <a:ext cx="8915400" cy="850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Methods and Methodology </a:t>
            </a:r>
            <a:endParaRPr sz="3200" b="1">
              <a:solidFill>
                <a:srgbClr val="FF0000"/>
              </a:solidFill>
            </a:endParaRPr>
          </a:p>
        </p:txBody>
      </p:sp>
      <p:sp>
        <p:nvSpPr>
          <p:cNvPr id="158" name="Google Shape;158;p23"/>
          <p:cNvSpPr txBox="1"/>
          <p:nvPr/>
        </p:nvSpPr>
        <p:spPr>
          <a:xfrm>
            <a:off x="406825" y="1089725"/>
            <a:ext cx="9003900" cy="1498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None/>
            </a:pPr>
            <a:r>
              <a:rPr lang="en-US" sz="2500">
                <a:solidFill>
                  <a:schemeClr val="dk1"/>
                </a:solidFill>
                <a:latin typeface="Calibri"/>
                <a:ea typeface="Calibri"/>
                <a:cs typeface="Calibri"/>
                <a:sym typeface="Calibri"/>
              </a:rPr>
              <a:t>6. To deploy smart contract on Ethereum Blockchain.</a:t>
            </a:r>
            <a:endParaRPr sz="2500">
              <a:solidFill>
                <a:schemeClr val="dk1"/>
              </a:solidFill>
              <a:latin typeface="Calibri"/>
              <a:ea typeface="Calibri"/>
              <a:cs typeface="Calibri"/>
              <a:sym typeface="Calibri"/>
            </a:endParaRPr>
          </a:p>
          <a:p>
            <a:pPr marL="457200" lvl="0" indent="457200" algn="just" rtl="0">
              <a:lnSpc>
                <a:spcPct val="115000"/>
              </a:lnSpc>
              <a:spcBef>
                <a:spcPts val="600"/>
              </a:spcBef>
              <a:spcAft>
                <a:spcPts val="0"/>
              </a:spcAft>
              <a:buNone/>
            </a:pPr>
            <a:r>
              <a:rPr lang="en-US" sz="2400">
                <a:solidFill>
                  <a:schemeClr val="dk1"/>
                </a:solidFill>
                <a:latin typeface="Calibri"/>
                <a:ea typeface="Calibri"/>
                <a:cs typeface="Calibri"/>
                <a:sym typeface="Calibri"/>
              </a:rPr>
              <a:t>6.1	Deploy the smart contract to Ethereum Rinkeby Test Network for the frontend to interact.</a:t>
            </a:r>
            <a:endParaRPr sz="2400">
              <a:solidFill>
                <a:schemeClr val="dk1"/>
              </a:solidFill>
              <a:latin typeface="Calibri"/>
              <a:ea typeface="Calibri"/>
              <a:cs typeface="Calibri"/>
              <a:sym typeface="Calibri"/>
            </a:endParaRPr>
          </a:p>
        </p:txBody>
      </p:sp>
      <p:sp>
        <p:nvSpPr>
          <p:cNvPr id="159" name="Google Shape;159;p23"/>
          <p:cNvSpPr txBox="1"/>
          <p:nvPr/>
        </p:nvSpPr>
        <p:spPr>
          <a:xfrm>
            <a:off x="406825" y="3298225"/>
            <a:ext cx="9003900" cy="2493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None/>
            </a:pPr>
            <a:r>
              <a:rPr lang="en-US" sz="2500">
                <a:solidFill>
                  <a:schemeClr val="dk1"/>
                </a:solidFill>
                <a:latin typeface="Calibri"/>
                <a:ea typeface="Calibri"/>
                <a:cs typeface="Calibri"/>
                <a:sym typeface="Calibri"/>
              </a:rPr>
              <a:t>7. To document the report consolidating all relevant results.</a:t>
            </a:r>
            <a:endParaRPr sz="2500">
              <a:solidFill>
                <a:schemeClr val="dk1"/>
              </a:solidFill>
              <a:latin typeface="Calibri"/>
              <a:ea typeface="Calibri"/>
              <a:cs typeface="Calibri"/>
              <a:sym typeface="Calibri"/>
            </a:endParaRPr>
          </a:p>
          <a:p>
            <a:pPr marL="457200" lvl="0" indent="457200" algn="just" rtl="0">
              <a:lnSpc>
                <a:spcPct val="115000"/>
              </a:lnSpc>
              <a:spcBef>
                <a:spcPts val="600"/>
              </a:spcBef>
              <a:spcAft>
                <a:spcPts val="0"/>
              </a:spcAft>
              <a:buNone/>
            </a:pPr>
            <a:r>
              <a:rPr lang="en-US" sz="2500">
                <a:solidFill>
                  <a:schemeClr val="dk1"/>
                </a:solidFill>
                <a:latin typeface="Calibri"/>
                <a:ea typeface="Calibri"/>
                <a:cs typeface="Calibri"/>
                <a:sym typeface="Calibri"/>
              </a:rPr>
              <a:t>7.1	Develop a detailed scientific project report as per the    template specified.</a:t>
            </a:r>
            <a:endParaRPr sz="2500">
              <a:solidFill>
                <a:schemeClr val="dk1"/>
              </a:solidFill>
              <a:latin typeface="Calibri"/>
              <a:ea typeface="Calibri"/>
              <a:cs typeface="Calibri"/>
              <a:sym typeface="Calibri"/>
            </a:endParaRPr>
          </a:p>
          <a:p>
            <a:pPr marL="457200" lvl="0" indent="457200" algn="just" rtl="0">
              <a:lnSpc>
                <a:spcPct val="115000"/>
              </a:lnSpc>
              <a:spcBef>
                <a:spcPts val="600"/>
              </a:spcBef>
              <a:spcAft>
                <a:spcPts val="0"/>
              </a:spcAft>
              <a:buNone/>
            </a:pPr>
            <a:r>
              <a:rPr lang="en-US" sz="2500">
                <a:solidFill>
                  <a:schemeClr val="dk1"/>
                </a:solidFill>
                <a:latin typeface="Calibri"/>
                <a:ea typeface="Calibri"/>
                <a:cs typeface="Calibri"/>
                <a:sym typeface="Calibri"/>
              </a:rPr>
              <a:t>7.2 Demonstrate the working prototype of the community funding Dapp.</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495300" y="274638"/>
            <a:ext cx="8915400" cy="850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Block Diagram </a:t>
            </a:r>
            <a:endParaRPr sz="3200" b="1">
              <a:solidFill>
                <a:srgbClr val="FF0000"/>
              </a:solidFill>
            </a:endParaRPr>
          </a:p>
        </p:txBody>
      </p:sp>
      <p:pic>
        <p:nvPicPr>
          <p:cNvPr id="165" name="Google Shape;165;p24"/>
          <p:cNvPicPr preferRelativeResize="0"/>
          <p:nvPr/>
        </p:nvPicPr>
        <p:blipFill>
          <a:blip r:embed="rId3">
            <a:alphaModFix/>
          </a:blip>
          <a:stretch>
            <a:fillRect/>
          </a:stretch>
        </p:blipFill>
        <p:spPr>
          <a:xfrm>
            <a:off x="136150" y="1124750"/>
            <a:ext cx="9603226" cy="4890524"/>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495300" y="274638"/>
            <a:ext cx="8915400" cy="778098"/>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Status of the Work</a:t>
            </a:r>
            <a:endParaRPr/>
          </a:p>
        </p:txBody>
      </p:sp>
      <p:sp>
        <p:nvSpPr>
          <p:cNvPr id="171" name="Google Shape;171;p25"/>
          <p:cNvSpPr txBox="1">
            <a:spLocks noGrp="1"/>
          </p:cNvSpPr>
          <p:nvPr>
            <p:ph type="body" idx="1"/>
          </p:nvPr>
        </p:nvSpPr>
        <p:spPr>
          <a:xfrm>
            <a:off x="495300" y="1052737"/>
            <a:ext cx="8915400" cy="5073428"/>
          </a:xfrm>
          <a:prstGeom prst="rect">
            <a:avLst/>
          </a:prstGeom>
          <a:noFill/>
          <a:ln>
            <a:noFill/>
          </a:ln>
        </p:spPr>
        <p:txBody>
          <a:bodyPr spcFirstLastPara="1" wrap="square" lIns="91425" tIns="45700" rIns="91425" bIns="45700" anchor="t" anchorCtr="0">
            <a:noAutofit/>
          </a:bodyPr>
          <a:lstStyle/>
          <a:p>
            <a:pPr marL="457200" lvl="0" indent="-387350" algn="l" rtl="0">
              <a:lnSpc>
                <a:spcPct val="115000"/>
              </a:lnSpc>
              <a:spcBef>
                <a:spcPts val="600"/>
              </a:spcBef>
              <a:spcAft>
                <a:spcPts val="0"/>
              </a:spcAft>
              <a:buSzPts val="2500"/>
              <a:buFont typeface="Calibri"/>
              <a:buChar char="•"/>
            </a:pPr>
            <a:r>
              <a:rPr lang="en-US" sz="2500"/>
              <a:t>Literature review on existing community funding platforms, their working, functionality and software used from peer reviewed journals, reference books and other authentic sources is being performed.</a:t>
            </a:r>
            <a:endParaRPr sz="2500"/>
          </a:p>
          <a:p>
            <a:pPr marL="457200" lvl="0" indent="-387350" algn="just" rtl="0">
              <a:lnSpc>
                <a:spcPct val="115000"/>
              </a:lnSpc>
              <a:spcBef>
                <a:spcPts val="0"/>
              </a:spcBef>
              <a:spcAft>
                <a:spcPts val="0"/>
              </a:spcAft>
              <a:buSzPts val="2500"/>
              <a:buFont typeface="Calibri"/>
              <a:buChar char="•"/>
            </a:pPr>
            <a:r>
              <a:rPr lang="en-US" sz="2500"/>
              <a:t>Our project is focused on implementing a decentralized community funding platform.</a:t>
            </a:r>
            <a:endParaRPr sz="2500"/>
          </a:p>
          <a:p>
            <a:pPr marL="457200" lvl="0" indent="-387350" algn="l" rtl="0">
              <a:lnSpc>
                <a:spcPct val="115000"/>
              </a:lnSpc>
              <a:spcBef>
                <a:spcPts val="0"/>
              </a:spcBef>
              <a:spcAft>
                <a:spcPts val="0"/>
              </a:spcAft>
              <a:buSzPts val="2500"/>
              <a:buFont typeface="Calibri"/>
              <a:buChar char="•"/>
            </a:pPr>
            <a:r>
              <a:rPr lang="en-US" sz="2500"/>
              <a:t>Community funding is a financing method that involves funding a project with relatively modest contributions from a large group of individuals, rather than seeking substantial sums from a small number of investors.</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495300" y="274638"/>
            <a:ext cx="8915400" cy="778098"/>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Status of the Work         </a:t>
            </a:r>
            <a:r>
              <a:rPr lang="en-US" sz="2400" b="1">
                <a:solidFill>
                  <a:srgbClr val="FF0000"/>
                </a:solidFill>
              </a:rPr>
              <a:t>Contd…</a:t>
            </a:r>
            <a:endParaRPr sz="3200" b="1">
              <a:solidFill>
                <a:srgbClr val="FF0000"/>
              </a:solidFill>
            </a:endParaRPr>
          </a:p>
        </p:txBody>
      </p:sp>
      <p:sp>
        <p:nvSpPr>
          <p:cNvPr id="177" name="Google Shape;177;p26"/>
          <p:cNvSpPr txBox="1">
            <a:spLocks noGrp="1"/>
          </p:cNvSpPr>
          <p:nvPr>
            <p:ph type="body" idx="1"/>
          </p:nvPr>
        </p:nvSpPr>
        <p:spPr>
          <a:xfrm>
            <a:off x="495300" y="1052727"/>
            <a:ext cx="8915400" cy="4308600"/>
          </a:xfrm>
          <a:prstGeom prst="rect">
            <a:avLst/>
          </a:prstGeom>
          <a:noFill/>
          <a:ln>
            <a:noFill/>
          </a:ln>
        </p:spPr>
        <p:txBody>
          <a:bodyPr spcFirstLastPara="1" wrap="square" lIns="91425" tIns="45700" rIns="91425" bIns="45700" anchor="t" anchorCtr="0">
            <a:noAutofit/>
          </a:bodyPr>
          <a:lstStyle/>
          <a:p>
            <a:pPr marL="457200" lvl="0" indent="-387350" algn="l" rtl="0">
              <a:lnSpc>
                <a:spcPct val="115000"/>
              </a:lnSpc>
              <a:spcBef>
                <a:spcPts val="1200"/>
              </a:spcBef>
              <a:spcAft>
                <a:spcPts val="0"/>
              </a:spcAft>
              <a:buSzPts val="2500"/>
              <a:buChar char="•"/>
            </a:pPr>
            <a:r>
              <a:rPr lang="en-US" sz="2500"/>
              <a:t>In blockchain, decentralization refers to the transfer of control and decision-making from a centralized entity to a distributed network. </a:t>
            </a:r>
            <a:endParaRPr sz="2500"/>
          </a:p>
          <a:p>
            <a:pPr marL="457200" lvl="0" indent="-387350" algn="l" rtl="0">
              <a:lnSpc>
                <a:spcPct val="115000"/>
              </a:lnSpc>
              <a:spcBef>
                <a:spcPts val="0"/>
              </a:spcBef>
              <a:spcAft>
                <a:spcPts val="0"/>
              </a:spcAft>
              <a:buSzPts val="2500"/>
              <a:buChar char="•"/>
            </a:pPr>
            <a:r>
              <a:rPr lang="en-US" sz="2500"/>
              <a:t>Decentralized networks strive to reduce the level of trust that participants must place in one another, and deter their ability to exert authority or control over one another in ways that degrade the functionality of the network.</a:t>
            </a:r>
            <a:endParaRPr sz="2500"/>
          </a:p>
          <a:p>
            <a:pPr marL="457200" lvl="0" indent="-387350" algn="l" rtl="0">
              <a:lnSpc>
                <a:spcPct val="115000"/>
              </a:lnSpc>
              <a:spcBef>
                <a:spcPts val="0"/>
              </a:spcBef>
              <a:spcAft>
                <a:spcPts val="0"/>
              </a:spcAft>
              <a:buSzPts val="2500"/>
              <a:buChar char="•"/>
            </a:pPr>
            <a:r>
              <a:rPr lang="en-US" sz="2500"/>
              <a:t>Smart contracts are simply programs stored on a blockchain that run when predetermined conditions are met.</a:t>
            </a:r>
            <a:endParaRPr sz="2500"/>
          </a:p>
          <a:p>
            <a:pPr marL="457200" lvl="0" indent="0" algn="l" rtl="0">
              <a:lnSpc>
                <a:spcPct val="115000"/>
              </a:lnSpc>
              <a:spcBef>
                <a:spcPts val="1200"/>
              </a:spcBef>
              <a:spcAft>
                <a:spcPts val="1200"/>
              </a:spcAft>
              <a:buNone/>
            </a:pP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495300" y="274638"/>
            <a:ext cx="8915400" cy="778098"/>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Expected Outcomes</a:t>
            </a:r>
            <a:endParaRPr sz="3200" b="1">
              <a:solidFill>
                <a:srgbClr val="FF0000"/>
              </a:solidFill>
            </a:endParaRPr>
          </a:p>
        </p:txBody>
      </p:sp>
      <p:sp>
        <p:nvSpPr>
          <p:cNvPr id="183" name="Google Shape;183;p27"/>
          <p:cNvSpPr txBox="1">
            <a:spLocks noGrp="1"/>
          </p:cNvSpPr>
          <p:nvPr>
            <p:ph type="body" idx="1"/>
          </p:nvPr>
        </p:nvSpPr>
        <p:spPr>
          <a:xfrm>
            <a:off x="495300" y="1052731"/>
            <a:ext cx="8915400" cy="2376300"/>
          </a:xfrm>
          <a:prstGeom prst="rect">
            <a:avLst/>
          </a:prstGeom>
          <a:noFill/>
          <a:ln>
            <a:noFill/>
          </a:ln>
        </p:spPr>
        <p:txBody>
          <a:bodyPr spcFirstLastPara="1" wrap="square" lIns="91425" tIns="45700" rIns="91425" bIns="45700" anchor="t" anchorCtr="0">
            <a:noAutofit/>
          </a:bodyPr>
          <a:lstStyle/>
          <a:p>
            <a:pPr marL="342900" lvl="0" indent="-323850" algn="l" rtl="0">
              <a:spcBef>
                <a:spcPts val="0"/>
              </a:spcBef>
              <a:spcAft>
                <a:spcPts val="0"/>
              </a:spcAft>
              <a:buClr>
                <a:schemeClr val="dk1"/>
              </a:buClr>
              <a:buSzPts val="2500"/>
              <a:buChar char="•"/>
            </a:pPr>
            <a:r>
              <a:rPr lang="en-US" sz="2500"/>
              <a:t>Successfully deployment of smart contract on the Ethereum Rinkeby Network.</a:t>
            </a:r>
            <a:endParaRPr sz="2500"/>
          </a:p>
          <a:p>
            <a:pPr marL="342900" lvl="0" indent="-323850" algn="l" rtl="0">
              <a:spcBef>
                <a:spcPts val="0"/>
              </a:spcBef>
              <a:spcAft>
                <a:spcPts val="0"/>
              </a:spcAft>
              <a:buClr>
                <a:schemeClr val="dk1"/>
              </a:buClr>
              <a:buSzPts val="2500"/>
              <a:buChar char="•"/>
            </a:pPr>
            <a:r>
              <a:rPr lang="en-US" sz="2500"/>
              <a:t>Demonstration of working prototype of a community funding Dapp.</a:t>
            </a:r>
            <a:endParaRPr sz="2500"/>
          </a:p>
          <a:p>
            <a:pPr marL="0" lvl="0" indent="0" algn="l" rtl="0">
              <a:spcBef>
                <a:spcPts val="560"/>
              </a:spcBef>
              <a:spcAft>
                <a:spcPts val="0"/>
              </a:spcAft>
              <a:buClr>
                <a:schemeClr val="dk1"/>
              </a:buClr>
              <a:buSzPts val="2800"/>
              <a:buNone/>
            </a:pP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Cost Estimation</a:t>
            </a:r>
            <a:endParaRPr/>
          </a:p>
        </p:txBody>
      </p:sp>
      <p:graphicFrame>
        <p:nvGraphicFramePr>
          <p:cNvPr id="189" name="Google Shape;189;p28"/>
          <p:cNvGraphicFramePr/>
          <p:nvPr/>
        </p:nvGraphicFramePr>
        <p:xfrm>
          <a:off x="266502" y="1340768"/>
          <a:ext cx="9444275" cy="1982500"/>
        </p:xfrm>
        <a:graphic>
          <a:graphicData uri="http://schemas.openxmlformats.org/drawingml/2006/table">
            <a:tbl>
              <a:tblPr firstRow="1" bandRow="1">
                <a:noFill/>
                <a:tableStyleId>{1C6B6653-2FC2-4C85-8C5A-8366117577C6}</a:tableStyleId>
              </a:tblPr>
              <a:tblGrid>
                <a:gridCol w="1117925">
                  <a:extLst>
                    <a:ext uri="{9D8B030D-6E8A-4147-A177-3AD203B41FA5}">
                      <a16:colId xmlns:a16="http://schemas.microsoft.com/office/drawing/2014/main" val="20000"/>
                    </a:ext>
                  </a:extLst>
                </a:gridCol>
                <a:gridCol w="5178250">
                  <a:extLst>
                    <a:ext uri="{9D8B030D-6E8A-4147-A177-3AD203B41FA5}">
                      <a16:colId xmlns:a16="http://schemas.microsoft.com/office/drawing/2014/main" val="20001"/>
                    </a:ext>
                  </a:extLst>
                </a:gridCol>
                <a:gridCol w="3148100">
                  <a:extLst>
                    <a:ext uri="{9D8B030D-6E8A-4147-A177-3AD203B41FA5}">
                      <a16:colId xmlns:a16="http://schemas.microsoft.com/office/drawing/2014/main" val="20002"/>
                    </a:ext>
                  </a:extLst>
                </a:gridCol>
              </a:tblGrid>
              <a:tr h="495625">
                <a:tc>
                  <a:txBody>
                    <a:bodyPr/>
                    <a:lstStyle/>
                    <a:p>
                      <a:pPr marL="0" marR="0" lvl="0" indent="0" algn="l" rtl="0">
                        <a:spcBef>
                          <a:spcPts val="0"/>
                        </a:spcBef>
                        <a:spcAft>
                          <a:spcPts val="0"/>
                        </a:spcAft>
                        <a:buNone/>
                      </a:pPr>
                      <a:r>
                        <a:rPr lang="en-US" sz="2400" u="none" strike="noStrike" cap="none"/>
                        <a:t>S.No.</a:t>
                      </a:r>
                      <a:endParaRPr sz="2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a:t>Particulars/Components/Devices</a:t>
                      </a:r>
                      <a:endParaRPr sz="2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a:t>Estimated Cost</a:t>
                      </a:r>
                      <a:endParaRPr sz="2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95625">
                <a:tc>
                  <a:txBody>
                    <a:bodyPr/>
                    <a:lstStyle/>
                    <a:p>
                      <a:pPr marL="0" marR="0" lvl="0" indent="0" algn="l" rtl="0">
                        <a:spcBef>
                          <a:spcPts val="0"/>
                        </a:spcBef>
                        <a:spcAft>
                          <a:spcPts val="0"/>
                        </a:spcAft>
                        <a:buNone/>
                      </a:pPr>
                      <a:r>
                        <a:rPr lang="en-US" sz="2400"/>
                        <a:t>1</a:t>
                      </a:r>
                      <a:endParaRPr sz="2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2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2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95625">
                <a:tc>
                  <a:txBody>
                    <a:bodyPr/>
                    <a:lstStyle/>
                    <a:p>
                      <a:pPr marL="0" marR="0" lvl="0" indent="0" algn="l" rtl="0">
                        <a:spcBef>
                          <a:spcPts val="0"/>
                        </a:spcBef>
                        <a:spcAft>
                          <a:spcPts val="0"/>
                        </a:spcAft>
                        <a:buNone/>
                      </a:pPr>
                      <a:r>
                        <a:rPr lang="en-US" sz="2400"/>
                        <a:t>2</a:t>
                      </a:r>
                      <a:endParaRPr sz="2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2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2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95625">
                <a:tc>
                  <a:txBody>
                    <a:bodyPr/>
                    <a:lstStyle/>
                    <a:p>
                      <a:pPr marL="0" marR="0" lvl="0" indent="0" algn="l" rtl="0">
                        <a:spcBef>
                          <a:spcPts val="0"/>
                        </a:spcBef>
                        <a:spcAft>
                          <a:spcPts val="0"/>
                        </a:spcAft>
                        <a:buNone/>
                      </a:pPr>
                      <a:endParaRPr sz="2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spcBef>
                          <a:spcPts val="0"/>
                        </a:spcBef>
                        <a:spcAft>
                          <a:spcPts val="0"/>
                        </a:spcAft>
                        <a:buNone/>
                      </a:pPr>
                      <a:r>
                        <a:rPr lang="en-US" sz="2400" b="1"/>
                        <a:t>Total:</a:t>
                      </a:r>
                      <a:endParaRPr sz="24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24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90" name="Google Shape;190;p28"/>
          <p:cNvSpPr/>
          <p:nvPr/>
        </p:nvSpPr>
        <p:spPr>
          <a:xfrm>
            <a:off x="494556" y="4653136"/>
            <a:ext cx="8346132"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000000"/>
                </a:solidFill>
                <a:latin typeface="Calibri"/>
                <a:ea typeface="Calibri"/>
                <a:cs typeface="Calibri"/>
                <a:sym typeface="Calibri"/>
              </a:rPr>
              <a:t>Man hours:</a:t>
            </a:r>
            <a:endParaRPr/>
          </a:p>
          <a:p>
            <a:pPr marL="0" marR="0" lvl="0" indent="0" algn="l" rtl="0">
              <a:spcBef>
                <a:spcPts val="0"/>
              </a:spcBef>
              <a:spcAft>
                <a:spcPts val="0"/>
              </a:spcAft>
              <a:buNone/>
            </a:pPr>
            <a:r>
              <a:rPr lang="en-US" sz="2800">
                <a:solidFill>
                  <a:srgbClr val="000000"/>
                </a:solidFill>
                <a:latin typeface="Calibri"/>
                <a:ea typeface="Calibri"/>
                <a:cs typeface="Calibri"/>
                <a:sym typeface="Calibri"/>
              </a:rPr>
              <a:t>Man hours per week (students): 18 *4 students =72</a:t>
            </a:r>
            <a:endParaRPr/>
          </a:p>
          <a:p>
            <a:pPr marL="0" marR="0" lvl="0" indent="0" algn="l" rtl="0">
              <a:spcBef>
                <a:spcPts val="0"/>
              </a:spcBef>
              <a:spcAft>
                <a:spcPts val="0"/>
              </a:spcAft>
              <a:buNone/>
            </a:pPr>
            <a:r>
              <a:rPr lang="en-US" sz="2800">
                <a:solidFill>
                  <a:srgbClr val="000000"/>
                </a:solidFill>
                <a:latin typeface="Calibri"/>
                <a:ea typeface="Calibri"/>
                <a:cs typeface="Calibri"/>
                <a:sym typeface="Calibri"/>
              </a:rPr>
              <a:t>Man hours per week (faculty): 3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459294" y="260648"/>
            <a:ext cx="8915400" cy="562074"/>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Gantt Chart</a:t>
            </a:r>
            <a:endParaRPr sz="3200" b="1">
              <a:solidFill>
                <a:srgbClr val="FF0000"/>
              </a:solidFill>
            </a:endParaRPr>
          </a:p>
        </p:txBody>
      </p:sp>
      <p:graphicFrame>
        <p:nvGraphicFramePr>
          <p:cNvPr id="197" name="Google Shape;197;p29"/>
          <p:cNvGraphicFramePr/>
          <p:nvPr/>
        </p:nvGraphicFramePr>
        <p:xfrm>
          <a:off x="521378" y="1052736"/>
          <a:ext cx="3000000" cy="3000000"/>
        </p:xfrm>
        <a:graphic>
          <a:graphicData uri="http://schemas.openxmlformats.org/drawingml/2006/table">
            <a:tbl>
              <a:tblPr>
                <a:noFill/>
                <a:tableStyleId>{36AEC685-BD59-41DE-ABF1-2CDC7A9D155C}</a:tableStyleId>
              </a:tblPr>
              <a:tblGrid>
                <a:gridCol w="85850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500725">
                  <a:extLst>
                    <a:ext uri="{9D8B030D-6E8A-4147-A177-3AD203B41FA5}">
                      <a16:colId xmlns:a16="http://schemas.microsoft.com/office/drawing/2014/main" val="20002"/>
                    </a:ext>
                  </a:extLst>
                </a:gridCol>
                <a:gridCol w="500725">
                  <a:extLst>
                    <a:ext uri="{9D8B030D-6E8A-4147-A177-3AD203B41FA5}">
                      <a16:colId xmlns:a16="http://schemas.microsoft.com/office/drawing/2014/main" val="20003"/>
                    </a:ext>
                  </a:extLst>
                </a:gridCol>
                <a:gridCol w="500725">
                  <a:extLst>
                    <a:ext uri="{9D8B030D-6E8A-4147-A177-3AD203B41FA5}">
                      <a16:colId xmlns:a16="http://schemas.microsoft.com/office/drawing/2014/main" val="20004"/>
                    </a:ext>
                  </a:extLst>
                </a:gridCol>
                <a:gridCol w="500725">
                  <a:extLst>
                    <a:ext uri="{9D8B030D-6E8A-4147-A177-3AD203B41FA5}">
                      <a16:colId xmlns:a16="http://schemas.microsoft.com/office/drawing/2014/main" val="20005"/>
                    </a:ext>
                  </a:extLst>
                </a:gridCol>
                <a:gridCol w="500725">
                  <a:extLst>
                    <a:ext uri="{9D8B030D-6E8A-4147-A177-3AD203B41FA5}">
                      <a16:colId xmlns:a16="http://schemas.microsoft.com/office/drawing/2014/main" val="20006"/>
                    </a:ext>
                  </a:extLst>
                </a:gridCol>
                <a:gridCol w="500725">
                  <a:extLst>
                    <a:ext uri="{9D8B030D-6E8A-4147-A177-3AD203B41FA5}">
                      <a16:colId xmlns:a16="http://schemas.microsoft.com/office/drawing/2014/main" val="20007"/>
                    </a:ext>
                  </a:extLst>
                </a:gridCol>
                <a:gridCol w="500725">
                  <a:extLst>
                    <a:ext uri="{9D8B030D-6E8A-4147-A177-3AD203B41FA5}">
                      <a16:colId xmlns:a16="http://schemas.microsoft.com/office/drawing/2014/main" val="20008"/>
                    </a:ext>
                  </a:extLst>
                </a:gridCol>
                <a:gridCol w="500725">
                  <a:extLst>
                    <a:ext uri="{9D8B030D-6E8A-4147-A177-3AD203B41FA5}">
                      <a16:colId xmlns:a16="http://schemas.microsoft.com/office/drawing/2014/main" val="20009"/>
                    </a:ext>
                  </a:extLst>
                </a:gridCol>
                <a:gridCol w="500725">
                  <a:extLst>
                    <a:ext uri="{9D8B030D-6E8A-4147-A177-3AD203B41FA5}">
                      <a16:colId xmlns:a16="http://schemas.microsoft.com/office/drawing/2014/main" val="20010"/>
                    </a:ext>
                  </a:extLst>
                </a:gridCol>
                <a:gridCol w="500725">
                  <a:extLst>
                    <a:ext uri="{9D8B030D-6E8A-4147-A177-3AD203B41FA5}">
                      <a16:colId xmlns:a16="http://schemas.microsoft.com/office/drawing/2014/main" val="20011"/>
                    </a:ext>
                  </a:extLst>
                </a:gridCol>
                <a:gridCol w="500725">
                  <a:extLst>
                    <a:ext uri="{9D8B030D-6E8A-4147-A177-3AD203B41FA5}">
                      <a16:colId xmlns:a16="http://schemas.microsoft.com/office/drawing/2014/main" val="20012"/>
                    </a:ext>
                  </a:extLst>
                </a:gridCol>
                <a:gridCol w="500725">
                  <a:extLst>
                    <a:ext uri="{9D8B030D-6E8A-4147-A177-3AD203B41FA5}">
                      <a16:colId xmlns:a16="http://schemas.microsoft.com/office/drawing/2014/main" val="20013"/>
                    </a:ext>
                  </a:extLst>
                </a:gridCol>
                <a:gridCol w="500725">
                  <a:extLst>
                    <a:ext uri="{9D8B030D-6E8A-4147-A177-3AD203B41FA5}">
                      <a16:colId xmlns:a16="http://schemas.microsoft.com/office/drawing/2014/main" val="20014"/>
                    </a:ext>
                  </a:extLst>
                </a:gridCol>
                <a:gridCol w="500725">
                  <a:extLst>
                    <a:ext uri="{9D8B030D-6E8A-4147-A177-3AD203B41FA5}">
                      <a16:colId xmlns:a16="http://schemas.microsoft.com/office/drawing/2014/main" val="20015"/>
                    </a:ext>
                  </a:extLst>
                </a:gridCol>
                <a:gridCol w="500725">
                  <a:extLst>
                    <a:ext uri="{9D8B030D-6E8A-4147-A177-3AD203B41FA5}">
                      <a16:colId xmlns:a16="http://schemas.microsoft.com/office/drawing/2014/main" val="20016"/>
                    </a:ext>
                  </a:extLst>
                </a:gridCol>
              </a:tblGrid>
              <a:tr h="474675">
                <a:tc gridSpan="17">
                  <a:txBody>
                    <a:bodyPr/>
                    <a:lstStyle/>
                    <a:p>
                      <a:pPr marL="0" marR="0" lvl="0" indent="0" algn="ctr" rtl="0">
                        <a:spcBef>
                          <a:spcPts val="0"/>
                        </a:spcBef>
                        <a:spcAft>
                          <a:spcPts val="0"/>
                        </a:spcAft>
                        <a:buNone/>
                      </a:pPr>
                      <a:r>
                        <a:rPr lang="en-US" sz="1900" b="1" i="0" u="none" strike="noStrike">
                          <a:solidFill>
                            <a:srgbClr val="000000"/>
                          </a:solidFill>
                          <a:latin typeface="Calibri"/>
                          <a:ea typeface="Calibri"/>
                          <a:cs typeface="Calibri"/>
                          <a:sym typeface="Calibri"/>
                        </a:rPr>
                        <a:t> Project Work (UG) 16 weeks</a:t>
                      </a:r>
                      <a:endParaRPr sz="1900" b="1"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4950">
                <a:tc>
                  <a:txBody>
                    <a:bodyPr/>
                    <a:lstStyle/>
                    <a:p>
                      <a:pPr marL="0" marR="0" lvl="0" indent="0" algn="r" rtl="0">
                        <a:spcBef>
                          <a:spcPts val="0"/>
                        </a:spcBef>
                        <a:spcAft>
                          <a:spcPts val="0"/>
                        </a:spcAft>
                        <a:buNone/>
                      </a:pPr>
                      <a:r>
                        <a:rPr lang="en-US" sz="1300" b="1" i="0" u="none" strike="noStrike">
                          <a:solidFill>
                            <a:srgbClr val="000000"/>
                          </a:solidFill>
                          <a:latin typeface="Calibri"/>
                          <a:ea typeface="Calibri"/>
                          <a:cs typeface="Calibri"/>
                          <a:sym typeface="Calibri"/>
                        </a:rPr>
                        <a:t>Week</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spcBef>
                          <a:spcPts val="0"/>
                        </a:spcBef>
                        <a:spcAft>
                          <a:spcPts val="0"/>
                        </a:spcAft>
                        <a:buNone/>
                      </a:pPr>
                      <a:r>
                        <a:rPr lang="en-US" sz="1300" b="0" i="0" u="none" strike="noStrike">
                          <a:solidFill>
                            <a:srgbClr val="000000"/>
                          </a:solidFill>
                          <a:latin typeface="Calibri"/>
                          <a:ea typeface="Calibri"/>
                          <a:cs typeface="Calibri"/>
                          <a:sym typeface="Calibri"/>
                        </a:rPr>
                        <a:t>1</a:t>
                      </a: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spcBef>
                          <a:spcPts val="0"/>
                        </a:spcBef>
                        <a:spcAft>
                          <a:spcPts val="0"/>
                        </a:spcAft>
                        <a:buNone/>
                      </a:pPr>
                      <a:r>
                        <a:rPr lang="en-US" sz="1300" b="0" i="0" u="none" strike="noStrike">
                          <a:solidFill>
                            <a:srgbClr val="000000"/>
                          </a:solidFill>
                          <a:latin typeface="Calibri"/>
                          <a:ea typeface="Calibri"/>
                          <a:cs typeface="Calibri"/>
                          <a:sym typeface="Calibri"/>
                        </a:rPr>
                        <a:t>2</a:t>
                      </a: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spcBef>
                          <a:spcPts val="0"/>
                        </a:spcBef>
                        <a:spcAft>
                          <a:spcPts val="0"/>
                        </a:spcAft>
                        <a:buNone/>
                      </a:pPr>
                      <a:r>
                        <a:rPr lang="en-US" sz="1300" b="0" i="0" u="none" strike="noStrike">
                          <a:solidFill>
                            <a:srgbClr val="000000"/>
                          </a:solidFill>
                          <a:latin typeface="Calibri"/>
                          <a:ea typeface="Calibri"/>
                          <a:cs typeface="Calibri"/>
                          <a:sym typeface="Calibri"/>
                        </a:rPr>
                        <a:t>3</a:t>
                      </a: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spcBef>
                          <a:spcPts val="0"/>
                        </a:spcBef>
                        <a:spcAft>
                          <a:spcPts val="0"/>
                        </a:spcAft>
                        <a:buNone/>
                      </a:pPr>
                      <a:r>
                        <a:rPr lang="en-US" sz="1300" b="0" i="0" u="none" strike="noStrike">
                          <a:solidFill>
                            <a:srgbClr val="000000"/>
                          </a:solidFill>
                          <a:latin typeface="Calibri"/>
                          <a:ea typeface="Calibri"/>
                          <a:cs typeface="Calibri"/>
                          <a:sym typeface="Calibri"/>
                        </a:rPr>
                        <a:t>4</a:t>
                      </a: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spcBef>
                          <a:spcPts val="0"/>
                        </a:spcBef>
                        <a:spcAft>
                          <a:spcPts val="0"/>
                        </a:spcAft>
                        <a:buNone/>
                      </a:pPr>
                      <a:r>
                        <a:rPr lang="en-US" sz="1300" b="0" i="0" u="none" strike="noStrike">
                          <a:solidFill>
                            <a:srgbClr val="000000"/>
                          </a:solidFill>
                          <a:latin typeface="Calibri"/>
                          <a:ea typeface="Calibri"/>
                          <a:cs typeface="Calibri"/>
                          <a:sym typeface="Calibri"/>
                        </a:rPr>
                        <a:t>5</a:t>
                      </a: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spcBef>
                          <a:spcPts val="0"/>
                        </a:spcBef>
                        <a:spcAft>
                          <a:spcPts val="0"/>
                        </a:spcAft>
                        <a:buNone/>
                      </a:pPr>
                      <a:r>
                        <a:rPr lang="en-US" sz="1300" b="0" i="0" u="none" strike="noStrike">
                          <a:solidFill>
                            <a:srgbClr val="000000"/>
                          </a:solidFill>
                          <a:latin typeface="Calibri"/>
                          <a:ea typeface="Calibri"/>
                          <a:cs typeface="Calibri"/>
                          <a:sym typeface="Calibri"/>
                        </a:rPr>
                        <a:t>6</a:t>
                      </a: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spcBef>
                          <a:spcPts val="0"/>
                        </a:spcBef>
                        <a:spcAft>
                          <a:spcPts val="0"/>
                        </a:spcAft>
                        <a:buNone/>
                      </a:pPr>
                      <a:r>
                        <a:rPr lang="en-US" sz="1300" b="0" i="0" u="none" strike="noStrike">
                          <a:solidFill>
                            <a:srgbClr val="000000"/>
                          </a:solidFill>
                          <a:latin typeface="Calibri"/>
                          <a:ea typeface="Calibri"/>
                          <a:cs typeface="Calibri"/>
                          <a:sym typeface="Calibri"/>
                        </a:rPr>
                        <a:t>7</a:t>
                      </a: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spcBef>
                          <a:spcPts val="0"/>
                        </a:spcBef>
                        <a:spcAft>
                          <a:spcPts val="0"/>
                        </a:spcAft>
                        <a:buNone/>
                      </a:pPr>
                      <a:r>
                        <a:rPr lang="en-US" sz="1300" b="0" i="0" u="none" strike="noStrike">
                          <a:solidFill>
                            <a:srgbClr val="000000"/>
                          </a:solidFill>
                          <a:latin typeface="Calibri"/>
                          <a:ea typeface="Calibri"/>
                          <a:cs typeface="Calibri"/>
                          <a:sym typeface="Calibri"/>
                        </a:rPr>
                        <a:t>8</a:t>
                      </a: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spcBef>
                          <a:spcPts val="0"/>
                        </a:spcBef>
                        <a:spcAft>
                          <a:spcPts val="0"/>
                        </a:spcAft>
                        <a:buNone/>
                      </a:pPr>
                      <a:r>
                        <a:rPr lang="en-US" sz="1300" b="0" i="0" u="none" strike="noStrike">
                          <a:solidFill>
                            <a:srgbClr val="000000"/>
                          </a:solidFill>
                          <a:latin typeface="Calibri"/>
                          <a:ea typeface="Calibri"/>
                          <a:cs typeface="Calibri"/>
                          <a:sym typeface="Calibri"/>
                        </a:rPr>
                        <a:t>9</a:t>
                      </a: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spcBef>
                          <a:spcPts val="0"/>
                        </a:spcBef>
                        <a:spcAft>
                          <a:spcPts val="0"/>
                        </a:spcAft>
                        <a:buNone/>
                      </a:pPr>
                      <a:r>
                        <a:rPr lang="en-US" sz="1300" b="0" i="0" u="none" strike="noStrike">
                          <a:solidFill>
                            <a:srgbClr val="000000"/>
                          </a:solidFill>
                          <a:latin typeface="Calibri"/>
                          <a:ea typeface="Calibri"/>
                          <a:cs typeface="Calibri"/>
                          <a:sym typeface="Calibri"/>
                        </a:rPr>
                        <a:t>10</a:t>
                      </a: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spcBef>
                          <a:spcPts val="0"/>
                        </a:spcBef>
                        <a:spcAft>
                          <a:spcPts val="0"/>
                        </a:spcAft>
                        <a:buNone/>
                      </a:pPr>
                      <a:r>
                        <a:rPr lang="en-US" sz="1300" b="0" i="0" u="none" strike="noStrike">
                          <a:solidFill>
                            <a:srgbClr val="000000"/>
                          </a:solidFill>
                          <a:latin typeface="Calibri"/>
                          <a:ea typeface="Calibri"/>
                          <a:cs typeface="Calibri"/>
                          <a:sym typeface="Calibri"/>
                        </a:rPr>
                        <a:t>11</a:t>
                      </a:r>
                      <a:endParaRPr sz="1300" b="0" i="0" u="none" strike="noStrike">
                        <a:solidFill>
                          <a:srgbClr val="000000"/>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spcBef>
                          <a:spcPts val="0"/>
                        </a:spcBef>
                        <a:spcAft>
                          <a:spcPts val="0"/>
                        </a:spcAft>
                        <a:buNone/>
                      </a:pPr>
                      <a:r>
                        <a:rPr lang="en-US" sz="1300" b="0" i="0" u="none" strike="noStrike">
                          <a:solidFill>
                            <a:srgbClr val="000000"/>
                          </a:solidFill>
                          <a:latin typeface="Calibri"/>
                          <a:ea typeface="Calibri"/>
                          <a:cs typeface="Calibri"/>
                          <a:sym typeface="Calibri"/>
                        </a:rPr>
                        <a:t>12</a:t>
                      </a:r>
                      <a:endParaRPr sz="1300" b="0" i="0" u="none" strike="noStrike">
                        <a:solidFill>
                          <a:srgbClr val="000000"/>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spcBef>
                          <a:spcPts val="0"/>
                        </a:spcBef>
                        <a:spcAft>
                          <a:spcPts val="0"/>
                        </a:spcAft>
                        <a:buNone/>
                      </a:pPr>
                      <a:r>
                        <a:rPr lang="en-US" sz="1300" b="0" i="0" u="none" strike="noStrike">
                          <a:solidFill>
                            <a:srgbClr val="000000"/>
                          </a:solidFill>
                          <a:latin typeface="Calibri"/>
                          <a:ea typeface="Calibri"/>
                          <a:cs typeface="Calibri"/>
                          <a:sym typeface="Calibri"/>
                        </a:rPr>
                        <a:t>13</a:t>
                      </a:r>
                      <a:endParaRPr sz="1300" b="0" i="0" u="none" strike="noStrike">
                        <a:solidFill>
                          <a:srgbClr val="000000"/>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spcBef>
                          <a:spcPts val="0"/>
                        </a:spcBef>
                        <a:spcAft>
                          <a:spcPts val="0"/>
                        </a:spcAft>
                        <a:buNone/>
                      </a:pPr>
                      <a:r>
                        <a:rPr lang="en-US" sz="1300" b="0" i="0" u="none" strike="noStrike">
                          <a:solidFill>
                            <a:srgbClr val="000000"/>
                          </a:solidFill>
                          <a:latin typeface="Calibri"/>
                          <a:ea typeface="Calibri"/>
                          <a:cs typeface="Calibri"/>
                          <a:sym typeface="Calibri"/>
                        </a:rPr>
                        <a:t>14</a:t>
                      </a:r>
                      <a:endParaRPr sz="1300" b="0" i="0" u="none" strike="noStrike">
                        <a:solidFill>
                          <a:srgbClr val="000000"/>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r" rtl="0">
                        <a:spcBef>
                          <a:spcPts val="0"/>
                        </a:spcBef>
                        <a:spcAft>
                          <a:spcPts val="0"/>
                        </a:spcAft>
                        <a:buNone/>
                      </a:pPr>
                      <a:r>
                        <a:rPr lang="en-US" sz="1300" b="0" i="0" u="none" strike="noStrike">
                          <a:solidFill>
                            <a:srgbClr val="000000"/>
                          </a:solidFill>
                          <a:latin typeface="Calibri"/>
                          <a:ea typeface="Calibri"/>
                          <a:cs typeface="Calibri"/>
                          <a:sym typeface="Calibri"/>
                        </a:rPr>
                        <a:t>15</a:t>
                      </a: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r" rtl="0">
                        <a:spcBef>
                          <a:spcPts val="0"/>
                        </a:spcBef>
                        <a:spcAft>
                          <a:spcPts val="0"/>
                        </a:spcAft>
                        <a:buNone/>
                      </a:pPr>
                      <a:r>
                        <a:rPr lang="en-US" sz="1300" b="0" i="0" u="none" strike="noStrike">
                          <a:solidFill>
                            <a:srgbClr val="000000"/>
                          </a:solidFill>
                          <a:latin typeface="Calibri"/>
                          <a:ea typeface="Calibri"/>
                          <a:cs typeface="Calibri"/>
                          <a:sym typeface="Calibri"/>
                        </a:rPr>
                        <a:t>16</a:t>
                      </a: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extLst>
                  <a:ext uri="{0D108BD9-81ED-4DB2-BD59-A6C34878D82A}">
                    <a16:rowId xmlns:a16="http://schemas.microsoft.com/office/drawing/2014/main" val="10001"/>
                  </a:ext>
                </a:extLst>
              </a:tr>
              <a:tr h="443725">
                <a:tc>
                  <a:txBody>
                    <a:bodyPr/>
                    <a:lstStyle/>
                    <a:p>
                      <a:pPr marL="0" marR="0" lvl="0" indent="0" algn="r" rtl="0">
                        <a:spcBef>
                          <a:spcPts val="0"/>
                        </a:spcBef>
                        <a:spcAft>
                          <a:spcPts val="0"/>
                        </a:spcAft>
                        <a:buNone/>
                      </a:pPr>
                      <a:r>
                        <a:rPr lang="en-US" sz="1300" b="1" i="0" u="none" strike="noStrike">
                          <a:solidFill>
                            <a:srgbClr val="000000"/>
                          </a:solidFill>
                          <a:latin typeface="Calibri"/>
                          <a:ea typeface="Calibri"/>
                          <a:cs typeface="Calibri"/>
                          <a:sym typeface="Calibri"/>
                        </a:rPr>
                        <a:t>Major Activities</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gridSpan="10">
                  <a:txBody>
                    <a:bodyPr/>
                    <a:lstStyle/>
                    <a:p>
                      <a:pPr marL="0" marR="0" lvl="0" indent="0" algn="r"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89950">
                <a:tc>
                  <a:txBody>
                    <a:bodyPr/>
                    <a:lstStyle/>
                    <a:p>
                      <a:pPr marL="0" marR="0" lvl="0" indent="0" algn="ctr" rtl="0">
                        <a:spcBef>
                          <a:spcPts val="0"/>
                        </a:spcBef>
                        <a:spcAft>
                          <a:spcPts val="0"/>
                        </a:spcAft>
                        <a:buNone/>
                      </a:pPr>
                      <a:r>
                        <a:rPr lang="en-US" sz="1400" i="0" u="none" strike="noStrike">
                          <a:solidFill>
                            <a:schemeClr val="dk1"/>
                          </a:solidFill>
                          <a:latin typeface="Calibri"/>
                          <a:ea typeface="Calibri"/>
                          <a:cs typeface="Calibri"/>
                          <a:sym typeface="Calibri"/>
                        </a:rPr>
                        <a:t> 1.1</a:t>
                      </a:r>
                      <a:endParaRPr sz="1400" i="0" u="none" strike="noStrike">
                        <a:solidFill>
                          <a:schemeClr val="dk1"/>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800"/>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spcBef>
                          <a:spcPts val="0"/>
                        </a:spcBef>
                        <a:spcAft>
                          <a:spcPts val="0"/>
                        </a:spcAft>
                        <a:buNone/>
                      </a:pPr>
                      <a:r>
                        <a:rPr lang="en-US" sz="1800"/>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spcBef>
                          <a:spcPts val="0"/>
                        </a:spcBef>
                        <a:spcAft>
                          <a:spcPts val="0"/>
                        </a:spcAft>
                        <a:buNone/>
                      </a:pPr>
                      <a:r>
                        <a:rPr lang="en-US" sz="1800"/>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60125">
                <a:tc>
                  <a:txBody>
                    <a:bodyPr/>
                    <a:lstStyle/>
                    <a:p>
                      <a:pPr marL="0" marR="0" lvl="0" indent="0" algn="ctr" rtl="0">
                        <a:spcBef>
                          <a:spcPts val="0"/>
                        </a:spcBef>
                        <a:spcAft>
                          <a:spcPts val="0"/>
                        </a:spcAft>
                        <a:buNone/>
                      </a:pPr>
                      <a:r>
                        <a:rPr lang="en-US" sz="1400" i="0" u="none" strike="noStrike">
                          <a:solidFill>
                            <a:schemeClr val="dk1"/>
                          </a:solidFill>
                          <a:latin typeface="Calibri"/>
                          <a:ea typeface="Calibri"/>
                          <a:cs typeface="Calibri"/>
                          <a:sym typeface="Calibri"/>
                        </a:rPr>
                        <a:t> 1.2</a:t>
                      </a:r>
                      <a:endParaRPr>
                        <a:solidFill>
                          <a:schemeClr val="dk1"/>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60125">
                <a:tc>
                  <a:txBody>
                    <a:bodyPr/>
                    <a:lstStyle/>
                    <a:p>
                      <a:pPr marL="0" marR="0" lvl="0" indent="0" algn="ctr" rtl="0">
                        <a:spcBef>
                          <a:spcPts val="0"/>
                        </a:spcBef>
                        <a:spcAft>
                          <a:spcPts val="0"/>
                        </a:spcAft>
                        <a:buNone/>
                      </a:pPr>
                      <a:r>
                        <a:rPr lang="en-US" sz="1400" i="0" u="none" strike="noStrike">
                          <a:solidFill>
                            <a:schemeClr val="dk1"/>
                          </a:solidFill>
                          <a:latin typeface="Calibri"/>
                          <a:ea typeface="Calibri"/>
                          <a:cs typeface="Calibri"/>
                          <a:sym typeface="Calibri"/>
                        </a:rPr>
                        <a:t> 2.1</a:t>
                      </a:r>
                      <a:endParaRPr sz="1400" i="0" u="none" strike="noStrike">
                        <a:solidFill>
                          <a:schemeClr val="dk1"/>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60125">
                <a:tc>
                  <a:txBody>
                    <a:bodyPr/>
                    <a:lstStyle/>
                    <a:p>
                      <a:pPr marL="0" marR="0" lvl="0" indent="0" algn="ctr" rtl="0">
                        <a:spcBef>
                          <a:spcPts val="0"/>
                        </a:spcBef>
                        <a:spcAft>
                          <a:spcPts val="0"/>
                        </a:spcAft>
                        <a:buNone/>
                      </a:pPr>
                      <a:r>
                        <a:rPr lang="en-US" sz="1400" i="0" u="none" strike="noStrike">
                          <a:solidFill>
                            <a:schemeClr val="dk1"/>
                          </a:solidFill>
                          <a:latin typeface="Calibri"/>
                          <a:ea typeface="Calibri"/>
                          <a:cs typeface="Calibri"/>
                          <a:sym typeface="Calibri"/>
                        </a:rPr>
                        <a:t> 2.2</a:t>
                      </a:r>
                      <a:endParaRPr sz="1400" i="0" u="none" strike="noStrike">
                        <a:solidFill>
                          <a:schemeClr val="dk1"/>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60125">
                <a:tc>
                  <a:txBody>
                    <a:bodyPr/>
                    <a:lstStyle/>
                    <a:p>
                      <a:pPr marL="0" marR="0" lvl="0" indent="0" algn="ctr" rtl="0">
                        <a:spcBef>
                          <a:spcPts val="0"/>
                        </a:spcBef>
                        <a:spcAft>
                          <a:spcPts val="0"/>
                        </a:spcAft>
                        <a:buNone/>
                      </a:pPr>
                      <a:r>
                        <a:rPr lang="en-US" sz="1400" i="0" u="none" strike="noStrike">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3.1</a:t>
                      </a:r>
                      <a:endParaRPr sz="1400" i="0" u="none" strike="noStrike">
                        <a:solidFill>
                          <a:schemeClr val="dk1"/>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60125">
                <a:tc>
                  <a:txBody>
                    <a:bodyPr/>
                    <a:lstStyle/>
                    <a:p>
                      <a:pPr marL="0" marR="0" lvl="0" indent="0" algn="ctr" rtl="0">
                        <a:spcBef>
                          <a:spcPts val="0"/>
                        </a:spcBef>
                        <a:spcAft>
                          <a:spcPts val="0"/>
                        </a:spcAft>
                        <a:buNone/>
                      </a:pPr>
                      <a:r>
                        <a:rPr lang="en-US" sz="1400" i="0" u="none" strike="noStrike">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3.2</a:t>
                      </a:r>
                      <a:r>
                        <a:rPr lang="en-US" sz="1400" i="0" u="none" strike="noStrike">
                          <a:solidFill>
                            <a:schemeClr val="dk1"/>
                          </a:solidFill>
                          <a:latin typeface="Calibri"/>
                          <a:ea typeface="Calibri"/>
                          <a:cs typeface="Calibri"/>
                          <a:sym typeface="Calibri"/>
                        </a:rPr>
                        <a:t> </a:t>
                      </a:r>
                      <a:endParaRPr sz="1400" i="0" u="none" strike="noStrike">
                        <a:solidFill>
                          <a:schemeClr val="dk1"/>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60125">
                <a:tc>
                  <a:txBody>
                    <a:bodyPr/>
                    <a:lstStyle/>
                    <a:p>
                      <a:pPr marL="0" marR="0" lvl="0" indent="0" algn="ctr" rtl="0">
                        <a:spcBef>
                          <a:spcPts val="0"/>
                        </a:spcBef>
                        <a:spcAft>
                          <a:spcPts val="0"/>
                        </a:spcAft>
                        <a:buNone/>
                      </a:pPr>
                      <a:r>
                        <a:rPr lang="en-US" sz="1400" i="0" u="none" strike="noStrike">
                          <a:solidFill>
                            <a:schemeClr val="dk1"/>
                          </a:solidFill>
                          <a:latin typeface="Calibri"/>
                          <a:ea typeface="Calibri"/>
                          <a:cs typeface="Calibri"/>
                          <a:sym typeface="Calibri"/>
                        </a:rPr>
                        <a:t> 3.</a:t>
                      </a:r>
                      <a:r>
                        <a:rPr lang="en-US">
                          <a:solidFill>
                            <a:schemeClr val="dk1"/>
                          </a:solidFill>
                          <a:latin typeface="Calibri"/>
                          <a:ea typeface="Calibri"/>
                          <a:cs typeface="Calibri"/>
                          <a:sym typeface="Calibri"/>
                        </a:rPr>
                        <a:t>3</a:t>
                      </a:r>
                      <a:endParaRPr sz="1400" i="0" u="none" strike="noStrike">
                        <a:solidFill>
                          <a:schemeClr val="dk1"/>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289950">
                <a:tc>
                  <a:txBody>
                    <a:bodyPr/>
                    <a:lstStyle/>
                    <a:p>
                      <a:pPr marL="0" marR="0" lvl="0" indent="0" algn="ctr" rtl="0">
                        <a:spcBef>
                          <a:spcPts val="0"/>
                        </a:spcBef>
                        <a:spcAft>
                          <a:spcPts val="0"/>
                        </a:spcAft>
                        <a:buNone/>
                      </a:pPr>
                      <a:r>
                        <a:rPr lang="en-US" sz="1400" i="0" u="none" strike="noStrike">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4.1</a:t>
                      </a:r>
                      <a:endParaRPr sz="1400" i="0" u="none" strike="noStrike">
                        <a:solidFill>
                          <a:schemeClr val="dk1"/>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60125">
                <a:tc>
                  <a:txBody>
                    <a:bodyPr/>
                    <a:lstStyle/>
                    <a:p>
                      <a:pPr marL="0" marR="0" lvl="0" indent="0" algn="ctr" rtl="0">
                        <a:spcBef>
                          <a:spcPts val="0"/>
                        </a:spcBef>
                        <a:spcAft>
                          <a:spcPts val="0"/>
                        </a:spcAft>
                        <a:buNone/>
                      </a:pPr>
                      <a:r>
                        <a:rPr lang="en-US" sz="1400" i="0" u="none" strike="noStrike">
                          <a:solidFill>
                            <a:schemeClr val="dk1"/>
                          </a:solidFill>
                          <a:latin typeface="Calibri"/>
                          <a:ea typeface="Calibri"/>
                          <a:cs typeface="Calibri"/>
                          <a:sym typeface="Calibri"/>
                        </a:rPr>
                        <a:t> 4.</a:t>
                      </a:r>
                      <a:r>
                        <a:rPr lang="en-US">
                          <a:solidFill>
                            <a:schemeClr val="dk1"/>
                          </a:solidFill>
                          <a:latin typeface="Calibri"/>
                          <a:ea typeface="Calibri"/>
                          <a:cs typeface="Calibri"/>
                          <a:sym typeface="Calibri"/>
                        </a:rPr>
                        <a:t>2</a:t>
                      </a:r>
                      <a:endParaRPr sz="1400" i="0" u="none" strike="noStrike">
                        <a:solidFill>
                          <a:schemeClr val="dk1"/>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60125">
                <a:tc>
                  <a:txBody>
                    <a:bodyPr/>
                    <a:lstStyle/>
                    <a:p>
                      <a:pPr marL="0" marR="0" lvl="0" indent="0" algn="ctr" rtl="0">
                        <a:spcBef>
                          <a:spcPts val="0"/>
                        </a:spcBef>
                        <a:spcAft>
                          <a:spcPts val="0"/>
                        </a:spcAft>
                        <a:buNone/>
                      </a:pPr>
                      <a:r>
                        <a:rPr lang="en-US" sz="1400" i="0" u="none" strike="noStrike">
                          <a:solidFill>
                            <a:schemeClr val="dk1"/>
                          </a:solidFill>
                          <a:latin typeface="Calibri"/>
                          <a:ea typeface="Calibri"/>
                          <a:cs typeface="Calibri"/>
                          <a:sym typeface="Calibri"/>
                        </a:rPr>
                        <a:t> 4.</a:t>
                      </a:r>
                      <a:r>
                        <a:rPr lang="en-US">
                          <a:solidFill>
                            <a:schemeClr val="dk1"/>
                          </a:solidFill>
                          <a:latin typeface="Calibri"/>
                          <a:ea typeface="Calibri"/>
                          <a:cs typeface="Calibri"/>
                          <a:sym typeface="Calibri"/>
                        </a:rPr>
                        <a:t>3</a:t>
                      </a:r>
                      <a:endParaRPr sz="1400" i="0" u="none" strike="noStrike">
                        <a:solidFill>
                          <a:schemeClr val="dk1"/>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260125">
                <a:tc>
                  <a:txBody>
                    <a:bodyPr/>
                    <a:lstStyle/>
                    <a:p>
                      <a:pPr marL="0" marR="0" lvl="0" indent="0" algn="ctr" rtl="0">
                        <a:spcBef>
                          <a:spcPts val="0"/>
                        </a:spcBef>
                        <a:spcAft>
                          <a:spcPts val="0"/>
                        </a:spcAft>
                        <a:buNone/>
                      </a:pPr>
                      <a:r>
                        <a:rPr lang="en-US" sz="1400" i="0" u="none" strike="noStrike">
                          <a:solidFill>
                            <a:schemeClr val="dk1"/>
                          </a:solidFill>
                          <a:latin typeface="Calibri"/>
                          <a:ea typeface="Calibri"/>
                          <a:cs typeface="Calibri"/>
                          <a:sym typeface="Calibri"/>
                        </a:rPr>
                        <a:t> 5.1</a:t>
                      </a:r>
                      <a:endParaRPr sz="1400" i="0" u="none" strike="noStrike">
                        <a:solidFill>
                          <a:schemeClr val="dk1"/>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260125">
                <a:tc>
                  <a:txBody>
                    <a:bodyPr/>
                    <a:lstStyle/>
                    <a:p>
                      <a:pPr marL="0" marR="0" lvl="0" indent="0" algn="ctr" rtl="0">
                        <a:spcBef>
                          <a:spcPts val="0"/>
                        </a:spcBef>
                        <a:spcAft>
                          <a:spcPts val="0"/>
                        </a:spcAft>
                        <a:buNone/>
                      </a:pPr>
                      <a:r>
                        <a:rPr lang="en-US" sz="1400" i="0" u="none" strike="noStrike">
                          <a:solidFill>
                            <a:schemeClr val="dk1"/>
                          </a:solidFill>
                          <a:latin typeface="Calibri"/>
                          <a:ea typeface="Calibri"/>
                          <a:cs typeface="Calibri"/>
                          <a:sym typeface="Calibri"/>
                        </a:rPr>
                        <a:t> 5.2</a:t>
                      </a:r>
                      <a:endParaRPr sz="1400" i="0" u="none" strike="noStrike">
                        <a:solidFill>
                          <a:schemeClr val="dk1"/>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260125">
                <a:tc>
                  <a:txBody>
                    <a:bodyPr/>
                    <a:lstStyle/>
                    <a:p>
                      <a:pPr marL="0" marR="0" lvl="0" indent="0" algn="ctr" rtl="0">
                        <a:spcBef>
                          <a:spcPts val="0"/>
                        </a:spcBef>
                        <a:spcAft>
                          <a:spcPts val="0"/>
                        </a:spcAft>
                        <a:buNone/>
                      </a:pPr>
                      <a:r>
                        <a:rPr lang="en-US" sz="1400" i="0" u="none" strike="noStrike">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5.3</a:t>
                      </a:r>
                      <a:endParaRPr sz="1400" i="0" u="none" strike="noStrike">
                        <a:solidFill>
                          <a:schemeClr val="dk1"/>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r h="260125">
                <a:tc>
                  <a:txBody>
                    <a:bodyPr/>
                    <a:lstStyle/>
                    <a:p>
                      <a:pPr marL="0" marR="0" lvl="0" indent="0" algn="ctr" rtl="0">
                        <a:spcBef>
                          <a:spcPts val="0"/>
                        </a:spcBef>
                        <a:spcAft>
                          <a:spcPts val="0"/>
                        </a:spcAft>
                        <a:buNone/>
                      </a:pPr>
                      <a:r>
                        <a:rPr lang="en-US" sz="1400" i="0" u="none" strike="noStrike">
                          <a:solidFill>
                            <a:schemeClr val="dk1"/>
                          </a:solidFill>
                          <a:latin typeface="Calibri"/>
                          <a:ea typeface="Calibri"/>
                          <a:cs typeface="Calibri"/>
                          <a:sym typeface="Calibri"/>
                        </a:rPr>
                        <a:t> 6.</a:t>
                      </a:r>
                      <a:r>
                        <a:rPr lang="en-US">
                          <a:solidFill>
                            <a:schemeClr val="dk1"/>
                          </a:solidFill>
                          <a:latin typeface="Calibri"/>
                          <a:ea typeface="Calibri"/>
                          <a:cs typeface="Calibri"/>
                          <a:sym typeface="Calibri"/>
                        </a:rPr>
                        <a:t>1</a:t>
                      </a:r>
                      <a:endParaRPr sz="1400" i="0" u="none" strike="noStrike">
                        <a:solidFill>
                          <a:schemeClr val="dk1"/>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spcBef>
                          <a:spcPts val="0"/>
                        </a:spcBef>
                        <a:spcAft>
                          <a:spcPts val="0"/>
                        </a:spcAft>
                        <a:buNone/>
                      </a:pPr>
                      <a:r>
                        <a:rPr lang="en-US" sz="1300" b="0" i="0" u="none" strike="noStrike">
                          <a:solidFill>
                            <a:srgbClr val="000000"/>
                          </a:solidFill>
                          <a:latin typeface="Calibri"/>
                          <a:ea typeface="Calibri"/>
                          <a:cs typeface="Calibri"/>
                          <a:sym typeface="Calibri"/>
                        </a:rPr>
                        <a:t> </a:t>
                      </a:r>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extLst>
                  <a:ext uri="{0D108BD9-81ED-4DB2-BD59-A6C34878D82A}">
                    <a16:rowId xmlns:a16="http://schemas.microsoft.com/office/drawing/2014/main" val="10016"/>
                  </a:ext>
                </a:extLst>
              </a:tr>
              <a:tr h="260125">
                <a:tc>
                  <a:txBody>
                    <a:bodyPr/>
                    <a:lstStyle/>
                    <a:p>
                      <a:pPr marL="0" marR="0" lvl="0" indent="0" algn="ctr" rtl="0">
                        <a:spcBef>
                          <a:spcPts val="0"/>
                        </a:spcBef>
                        <a:spcAft>
                          <a:spcPts val="0"/>
                        </a:spcAft>
                        <a:buNone/>
                      </a:pPr>
                      <a:r>
                        <a:rPr lang="en-US">
                          <a:solidFill>
                            <a:schemeClr val="dk1"/>
                          </a:solidFill>
                          <a:latin typeface="Calibri"/>
                          <a:ea typeface="Calibri"/>
                          <a:cs typeface="Calibri"/>
                          <a:sym typeface="Calibri"/>
                        </a:rPr>
                        <a:t>7.1</a:t>
                      </a:r>
                      <a:endParaRPr sz="1400" i="0" u="none" strike="noStrike">
                        <a:solidFill>
                          <a:schemeClr val="dk1"/>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extLst>
                  <a:ext uri="{0D108BD9-81ED-4DB2-BD59-A6C34878D82A}">
                    <a16:rowId xmlns:a16="http://schemas.microsoft.com/office/drawing/2014/main" val="10017"/>
                  </a:ext>
                </a:extLst>
              </a:tr>
              <a:tr h="260125">
                <a:tc>
                  <a:txBody>
                    <a:bodyPr/>
                    <a:lstStyle/>
                    <a:p>
                      <a:pPr marL="0" marR="0" lvl="0" indent="0" algn="ctr" rtl="0">
                        <a:spcBef>
                          <a:spcPts val="0"/>
                        </a:spcBef>
                        <a:spcAft>
                          <a:spcPts val="0"/>
                        </a:spcAft>
                        <a:buNone/>
                      </a:pPr>
                      <a:r>
                        <a:rPr lang="en-US">
                          <a:solidFill>
                            <a:schemeClr val="dk1"/>
                          </a:solidFill>
                          <a:latin typeface="Calibri"/>
                          <a:ea typeface="Calibri"/>
                          <a:cs typeface="Calibri"/>
                          <a:sym typeface="Calibri"/>
                        </a:rPr>
                        <a:t>7.2</a:t>
                      </a:r>
                      <a:endParaRPr>
                        <a:solidFill>
                          <a:schemeClr val="dk1"/>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spcBef>
                          <a:spcPts val="0"/>
                        </a:spcBef>
                        <a:spcAft>
                          <a:spcPts val="0"/>
                        </a:spcAft>
                        <a:buNone/>
                      </a:pPr>
                      <a:endParaRPr sz="13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extLst>
                  <a:ext uri="{0D108BD9-81ED-4DB2-BD59-A6C34878D82A}">
                    <a16:rowId xmlns:a16="http://schemas.microsoft.com/office/drawing/2014/main" val="10018"/>
                  </a:ext>
                </a:extLst>
              </a:tr>
              <a:tr h="167800">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9"/>
                  </a:ext>
                </a:extLst>
              </a:tr>
            </a:tbl>
          </a:graphicData>
        </a:graphic>
      </p:graphicFrame>
      <p:pic>
        <p:nvPicPr>
          <p:cNvPr id="198" name="Google Shape;198;p29"/>
          <p:cNvPicPr preferRelativeResize="0"/>
          <p:nvPr/>
        </p:nvPicPr>
        <p:blipFill rotWithShape="1">
          <a:blip r:embed="rId3">
            <a:alphaModFix/>
          </a:blip>
          <a:srcRect/>
          <a:stretch/>
        </p:blipFill>
        <p:spPr>
          <a:xfrm>
            <a:off x="200472" y="6705906"/>
            <a:ext cx="2416616" cy="1520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References</a:t>
            </a:r>
            <a:endParaRPr sz="3200" b="1">
              <a:solidFill>
                <a:srgbClr val="FF0000"/>
              </a:solidFill>
            </a:endParaRPr>
          </a:p>
        </p:txBody>
      </p:sp>
      <p:sp>
        <p:nvSpPr>
          <p:cNvPr id="204" name="Google Shape;204;p30"/>
          <p:cNvSpPr txBox="1"/>
          <p:nvPr/>
        </p:nvSpPr>
        <p:spPr>
          <a:xfrm>
            <a:off x="697425" y="1351250"/>
            <a:ext cx="8340000" cy="18009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Font typeface="Calibri"/>
              <a:buAutoNum type="arabicPeriod"/>
            </a:pPr>
            <a:r>
              <a:rPr lang="en-US" sz="2100">
                <a:latin typeface="Calibri"/>
                <a:ea typeface="Calibri"/>
                <a:cs typeface="Calibri"/>
                <a:sym typeface="Calibri"/>
              </a:rPr>
              <a:t>Alharby et al., “Blockchain Based Smart Contracts: A Systematic Mapping Study”, 2017, 125-140. 10.5121/csit.2017.71011.</a:t>
            </a:r>
            <a:endParaRPr sz="2100">
              <a:latin typeface="Calibri"/>
              <a:ea typeface="Calibri"/>
              <a:cs typeface="Calibri"/>
              <a:sym typeface="Calibri"/>
            </a:endParaRPr>
          </a:p>
          <a:p>
            <a:pPr marL="457200" lvl="0" indent="-361950" algn="l" rtl="0">
              <a:spcBef>
                <a:spcPts val="0"/>
              </a:spcBef>
              <a:spcAft>
                <a:spcPts val="0"/>
              </a:spcAft>
              <a:buSzPts val="2100"/>
              <a:buFont typeface="Calibri"/>
              <a:buAutoNum type="arabicPeriod"/>
            </a:pPr>
            <a:r>
              <a:rPr lang="en-US" sz="2100" u="sng">
                <a:solidFill>
                  <a:schemeClr val="hlink"/>
                </a:solidFill>
                <a:latin typeface="Calibri"/>
                <a:ea typeface="Calibri"/>
                <a:cs typeface="Calibri"/>
                <a:sym typeface="Calibri"/>
                <a:hlinkClick r:id="rId3"/>
              </a:rPr>
              <a:t>https://ethereum.org/en/developers/docs/</a:t>
            </a:r>
            <a:endParaRPr sz="2100">
              <a:latin typeface="Calibri"/>
              <a:ea typeface="Calibri"/>
              <a:cs typeface="Calibri"/>
              <a:sym typeface="Calibri"/>
            </a:endParaRPr>
          </a:p>
          <a:p>
            <a:pPr marL="457200" lvl="0" indent="-361950" algn="l" rtl="0">
              <a:spcBef>
                <a:spcPts val="0"/>
              </a:spcBef>
              <a:spcAft>
                <a:spcPts val="0"/>
              </a:spcAft>
              <a:buSzPts val="2100"/>
              <a:buFont typeface="Calibri"/>
              <a:buAutoNum type="arabicPeriod"/>
            </a:pPr>
            <a:r>
              <a:rPr lang="en-US" sz="2100" u="sng">
                <a:solidFill>
                  <a:schemeClr val="hlink"/>
                </a:solidFill>
                <a:latin typeface="Calibri"/>
                <a:ea typeface="Calibri"/>
                <a:cs typeface="Calibri"/>
                <a:sym typeface="Calibri"/>
                <a:hlinkClick r:id="rId4"/>
              </a:rPr>
              <a:t>https://aws.amazon.com/blockchain/decentralization-in-blockchain/</a:t>
            </a:r>
            <a:endParaRPr sz="2100">
              <a:latin typeface="Calibri"/>
              <a:ea typeface="Calibri"/>
              <a:cs typeface="Calibri"/>
              <a:sym typeface="Calibri"/>
            </a:endParaRPr>
          </a:p>
          <a:p>
            <a:pPr marL="0" lvl="0" indent="0" algn="l" rtl="0">
              <a:spcBef>
                <a:spcPts val="0"/>
              </a:spcBef>
              <a:spcAft>
                <a:spcPts val="0"/>
              </a:spcAft>
              <a:buNone/>
            </a:pPr>
            <a:endParaRPr sz="21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ctrTitle"/>
          </p:nvPr>
        </p:nvSpPr>
        <p:spPr>
          <a:xfrm>
            <a:off x="742950" y="2644775"/>
            <a:ext cx="8420100" cy="14700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2"/>
              </a:buClr>
              <a:buSzPts val="4000"/>
              <a:buFont typeface="Calibri"/>
              <a:buNone/>
            </a:pPr>
            <a:r>
              <a:rPr lang="en-US" sz="5500" b="1">
                <a:solidFill>
                  <a:schemeClr val="dk2"/>
                </a:solidFill>
                <a:latin typeface="Calibri"/>
                <a:ea typeface="Calibri"/>
                <a:cs typeface="Calibri"/>
                <a:sym typeface="Calibri"/>
              </a:rPr>
              <a:t>Thank You</a:t>
            </a:r>
            <a:endParaRPr sz="5500" b="1">
              <a:solidFill>
                <a:schemeClr val="dk2"/>
              </a:solidFill>
              <a:latin typeface="Calibri"/>
              <a:ea typeface="Calibri"/>
              <a:cs typeface="Calibri"/>
              <a:sym typeface="Calibri"/>
            </a:endParaRPr>
          </a:p>
        </p:txBody>
      </p:sp>
      <p:pic>
        <p:nvPicPr>
          <p:cNvPr id="210" name="Google Shape;210;p31"/>
          <p:cNvPicPr preferRelativeResize="0"/>
          <p:nvPr/>
        </p:nvPicPr>
        <p:blipFill rotWithShape="1">
          <a:blip r:embed="rId3">
            <a:alphaModFix/>
          </a:blip>
          <a:srcRect/>
          <a:stretch/>
        </p:blipFill>
        <p:spPr>
          <a:xfrm>
            <a:off x="200472" y="6714622"/>
            <a:ext cx="2416616" cy="1520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Project Team</a:t>
            </a:r>
            <a:endParaRPr sz="3200" b="1">
              <a:solidFill>
                <a:srgbClr val="FF0000"/>
              </a:solidFill>
            </a:endParaRPr>
          </a:p>
        </p:txBody>
      </p:sp>
      <p:graphicFrame>
        <p:nvGraphicFramePr>
          <p:cNvPr id="101" name="Google Shape;101;p14"/>
          <p:cNvGraphicFramePr/>
          <p:nvPr/>
        </p:nvGraphicFramePr>
        <p:xfrm>
          <a:off x="685800" y="1600200"/>
          <a:ext cx="8640950" cy="2333540"/>
        </p:xfrm>
        <a:graphic>
          <a:graphicData uri="http://schemas.openxmlformats.org/drawingml/2006/table">
            <a:tbl>
              <a:tblPr firstRow="1" bandRow="1">
                <a:noFill/>
                <a:tableStyleId>{1C6B6653-2FC2-4C85-8C5A-8366117577C6}</a:tableStyleId>
              </a:tblPr>
              <a:tblGrid>
                <a:gridCol w="1120075">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4320475">
                  <a:extLst>
                    <a:ext uri="{9D8B030D-6E8A-4147-A177-3AD203B41FA5}">
                      <a16:colId xmlns:a16="http://schemas.microsoft.com/office/drawing/2014/main" val="20002"/>
                    </a:ext>
                  </a:extLst>
                </a:gridCol>
              </a:tblGrid>
              <a:tr h="434000">
                <a:tc>
                  <a:txBody>
                    <a:bodyPr/>
                    <a:lstStyle/>
                    <a:p>
                      <a:pPr marL="0" marR="0" lvl="0" indent="0" algn="ctr" rtl="0">
                        <a:lnSpc>
                          <a:spcPct val="150000"/>
                        </a:lnSpc>
                        <a:spcBef>
                          <a:spcPts val="0"/>
                        </a:spcBef>
                        <a:spcAft>
                          <a:spcPts val="0"/>
                        </a:spcAft>
                        <a:buNone/>
                      </a:pPr>
                      <a:r>
                        <a:rPr lang="en-US" sz="2400" u="none" strike="noStrike" cap="none"/>
                        <a:t>Sl no.</a:t>
                      </a:r>
                      <a:endParaRPr sz="2400" u="none" strike="noStrike" cap="none"/>
                    </a:p>
                  </a:txBody>
                  <a:tcPr marL="91450" marR="91450" marT="45725" marB="45725"/>
                </a:tc>
                <a:tc>
                  <a:txBody>
                    <a:bodyPr/>
                    <a:lstStyle/>
                    <a:p>
                      <a:pPr marL="0" marR="0" lvl="0" indent="0" algn="ctr" rtl="0">
                        <a:lnSpc>
                          <a:spcPct val="150000"/>
                        </a:lnSpc>
                        <a:spcBef>
                          <a:spcPts val="0"/>
                        </a:spcBef>
                        <a:spcAft>
                          <a:spcPts val="0"/>
                        </a:spcAft>
                        <a:buNone/>
                      </a:pPr>
                      <a:r>
                        <a:rPr lang="en-US" sz="2400" u="none" strike="noStrike" cap="none"/>
                        <a:t>Registration no.</a:t>
                      </a:r>
                      <a:endParaRPr sz="2400" u="none" strike="noStrike" cap="none"/>
                    </a:p>
                  </a:txBody>
                  <a:tcPr marL="91450" marR="91450" marT="45725" marB="45725"/>
                </a:tc>
                <a:tc>
                  <a:txBody>
                    <a:bodyPr/>
                    <a:lstStyle/>
                    <a:p>
                      <a:pPr marL="0" marR="0" lvl="0" indent="0" algn="ctr" rtl="0">
                        <a:lnSpc>
                          <a:spcPct val="150000"/>
                        </a:lnSpc>
                        <a:spcBef>
                          <a:spcPts val="0"/>
                        </a:spcBef>
                        <a:spcAft>
                          <a:spcPts val="0"/>
                        </a:spcAft>
                        <a:buNone/>
                      </a:pPr>
                      <a:r>
                        <a:rPr lang="en-US" sz="2400" u="none" strike="noStrike" cap="none"/>
                        <a:t>Students</a:t>
                      </a:r>
                      <a:endParaRPr sz="2400" u="none" strike="noStrike" cap="none"/>
                    </a:p>
                  </a:txBody>
                  <a:tcPr marL="91450" marR="91450" marT="45725" marB="45725"/>
                </a:tc>
                <a:extLst>
                  <a:ext uri="{0D108BD9-81ED-4DB2-BD59-A6C34878D82A}">
                    <a16:rowId xmlns:a16="http://schemas.microsoft.com/office/drawing/2014/main" val="10000"/>
                  </a:ext>
                </a:extLst>
              </a:tr>
              <a:tr h="454275">
                <a:tc>
                  <a:txBody>
                    <a:bodyPr/>
                    <a:lstStyle/>
                    <a:p>
                      <a:pPr marL="0" marR="0" lvl="0" indent="0" algn="ctr" rtl="0">
                        <a:lnSpc>
                          <a:spcPct val="150000"/>
                        </a:lnSpc>
                        <a:spcBef>
                          <a:spcPts val="0"/>
                        </a:spcBef>
                        <a:spcAft>
                          <a:spcPts val="0"/>
                        </a:spcAft>
                        <a:buClr>
                          <a:schemeClr val="dk1"/>
                        </a:buClr>
                        <a:buSzPts val="2400"/>
                        <a:buFont typeface="Calibri"/>
                        <a:buNone/>
                      </a:pPr>
                      <a:r>
                        <a:rPr lang="en-US" sz="2400"/>
                        <a:t>1.</a:t>
                      </a:r>
                      <a:endParaRPr sz="2400" u="none" strike="noStrike" cap="none"/>
                    </a:p>
                  </a:txBody>
                  <a:tcPr marL="91450" marR="91450" marT="45725" marB="45725"/>
                </a:tc>
                <a:tc>
                  <a:txBody>
                    <a:bodyPr/>
                    <a:lstStyle/>
                    <a:p>
                      <a:pPr marL="0" marR="0" lvl="0" indent="0" algn="ctr" rtl="0">
                        <a:lnSpc>
                          <a:spcPct val="150000"/>
                        </a:lnSpc>
                        <a:spcBef>
                          <a:spcPts val="0"/>
                        </a:spcBef>
                        <a:spcAft>
                          <a:spcPts val="0"/>
                        </a:spcAft>
                        <a:buNone/>
                      </a:pPr>
                      <a:r>
                        <a:rPr lang="en-US" sz="2400"/>
                        <a:t>18ETCS002104</a:t>
                      </a:r>
                      <a:endParaRPr sz="2400" u="none" strike="noStrike" cap="none"/>
                    </a:p>
                  </a:txBody>
                  <a:tcPr marL="91450" marR="91450" marT="45725" marB="45725"/>
                </a:tc>
                <a:tc>
                  <a:txBody>
                    <a:bodyPr/>
                    <a:lstStyle/>
                    <a:p>
                      <a:pPr marL="0" marR="0" lvl="0" indent="0" algn="ctr" rtl="0">
                        <a:lnSpc>
                          <a:spcPct val="150000"/>
                        </a:lnSpc>
                        <a:spcBef>
                          <a:spcPts val="0"/>
                        </a:spcBef>
                        <a:spcAft>
                          <a:spcPts val="0"/>
                        </a:spcAft>
                        <a:buClr>
                          <a:schemeClr val="dk1"/>
                        </a:buClr>
                        <a:buSzPts val="2400"/>
                        <a:buFont typeface="Calibri"/>
                        <a:buNone/>
                      </a:pPr>
                      <a:r>
                        <a:rPr lang="en-US" sz="2400">
                          <a:solidFill>
                            <a:srgbClr val="000000"/>
                          </a:solidFill>
                        </a:rPr>
                        <a:t>Sahil Salim</a:t>
                      </a:r>
                      <a:endParaRPr sz="2400" b="0" i="0" u="none" strike="noStrike" cap="none">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465000">
                <a:tc>
                  <a:txBody>
                    <a:bodyPr/>
                    <a:lstStyle/>
                    <a:p>
                      <a:pPr marL="0" marR="0" lvl="0" indent="0" algn="ctr" rtl="0">
                        <a:lnSpc>
                          <a:spcPct val="150000"/>
                        </a:lnSpc>
                        <a:spcBef>
                          <a:spcPts val="0"/>
                        </a:spcBef>
                        <a:spcAft>
                          <a:spcPts val="0"/>
                        </a:spcAft>
                        <a:buClr>
                          <a:schemeClr val="dk1"/>
                        </a:buClr>
                        <a:buSzPts val="2400"/>
                        <a:buFont typeface="Calibri"/>
                        <a:buNone/>
                      </a:pPr>
                      <a:r>
                        <a:rPr lang="en-US" sz="2400"/>
                        <a:t>2.</a:t>
                      </a:r>
                      <a:endParaRPr sz="2400" u="none" strike="noStrike" cap="none"/>
                    </a:p>
                  </a:txBody>
                  <a:tcPr marL="91450" marR="91450" marT="45725" marB="45725"/>
                </a:tc>
                <a:tc>
                  <a:txBody>
                    <a:bodyPr/>
                    <a:lstStyle/>
                    <a:p>
                      <a:pPr marL="0" marR="0" lvl="0" indent="0" algn="ctr" rtl="0">
                        <a:lnSpc>
                          <a:spcPct val="150000"/>
                        </a:lnSpc>
                        <a:spcBef>
                          <a:spcPts val="0"/>
                        </a:spcBef>
                        <a:spcAft>
                          <a:spcPts val="0"/>
                        </a:spcAft>
                        <a:buNone/>
                      </a:pPr>
                      <a:r>
                        <a:rPr lang="en-US" sz="2400"/>
                        <a:t>18ETCS002121</a:t>
                      </a:r>
                      <a:endParaRPr sz="2400" u="none" strike="noStrike" cap="none"/>
                    </a:p>
                  </a:txBody>
                  <a:tcPr marL="91450" marR="91450" marT="45725" marB="45725"/>
                </a:tc>
                <a:tc>
                  <a:txBody>
                    <a:bodyPr/>
                    <a:lstStyle/>
                    <a:p>
                      <a:pPr marL="0" marR="0" lvl="0" indent="0" algn="ctr" rtl="0">
                        <a:lnSpc>
                          <a:spcPct val="150000"/>
                        </a:lnSpc>
                        <a:spcBef>
                          <a:spcPts val="0"/>
                        </a:spcBef>
                        <a:spcAft>
                          <a:spcPts val="0"/>
                        </a:spcAft>
                        <a:buClr>
                          <a:schemeClr val="dk1"/>
                        </a:buClr>
                        <a:buSzPts val="2400"/>
                        <a:buFont typeface="Calibri"/>
                        <a:buNone/>
                      </a:pPr>
                      <a:r>
                        <a:rPr lang="en-US" sz="2400">
                          <a:solidFill>
                            <a:srgbClr val="000000"/>
                          </a:solidFill>
                        </a:rPr>
                        <a:t>Subhendu Maji</a:t>
                      </a:r>
                      <a:endParaRPr sz="2400" b="0" i="0" u="none" strike="noStrike" cap="none">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465000">
                <a:tc>
                  <a:txBody>
                    <a:bodyPr/>
                    <a:lstStyle/>
                    <a:p>
                      <a:pPr marL="0" marR="0" lvl="0" indent="0" algn="ctr" rtl="0">
                        <a:lnSpc>
                          <a:spcPct val="150000"/>
                        </a:lnSpc>
                        <a:spcBef>
                          <a:spcPts val="0"/>
                        </a:spcBef>
                        <a:spcAft>
                          <a:spcPts val="0"/>
                        </a:spcAft>
                        <a:buClr>
                          <a:schemeClr val="dk1"/>
                        </a:buClr>
                        <a:buSzPts val="2400"/>
                        <a:buFont typeface="Calibri"/>
                        <a:buNone/>
                      </a:pPr>
                      <a:r>
                        <a:rPr lang="en-US" sz="2400"/>
                        <a:t>3.</a:t>
                      </a:r>
                      <a:endParaRPr sz="2400" u="none" strike="noStrike" cap="none"/>
                    </a:p>
                  </a:txBody>
                  <a:tcPr marL="91450" marR="91450" marT="45725" marB="45725"/>
                </a:tc>
                <a:tc>
                  <a:txBody>
                    <a:bodyPr/>
                    <a:lstStyle/>
                    <a:p>
                      <a:pPr marL="0" marR="0" lvl="0" indent="0" algn="ctr" rtl="0">
                        <a:lnSpc>
                          <a:spcPct val="150000"/>
                        </a:lnSpc>
                        <a:spcBef>
                          <a:spcPts val="0"/>
                        </a:spcBef>
                        <a:spcAft>
                          <a:spcPts val="0"/>
                        </a:spcAft>
                        <a:buNone/>
                      </a:pPr>
                      <a:r>
                        <a:rPr lang="en-US" sz="2400"/>
                        <a:t>18ETCS002131</a:t>
                      </a:r>
                      <a:endParaRPr sz="2400" u="none" strike="noStrike" cap="none"/>
                    </a:p>
                  </a:txBody>
                  <a:tcPr marL="91450" marR="91450" marT="45725" marB="45725"/>
                </a:tc>
                <a:tc>
                  <a:txBody>
                    <a:bodyPr/>
                    <a:lstStyle/>
                    <a:p>
                      <a:pPr marL="0" marR="0" lvl="0" indent="0" algn="ctr" rtl="0">
                        <a:lnSpc>
                          <a:spcPct val="150000"/>
                        </a:lnSpc>
                        <a:spcBef>
                          <a:spcPts val="0"/>
                        </a:spcBef>
                        <a:spcAft>
                          <a:spcPts val="0"/>
                        </a:spcAft>
                        <a:buClr>
                          <a:schemeClr val="dk1"/>
                        </a:buClr>
                        <a:buSzPts val="2400"/>
                        <a:buFont typeface="Calibri"/>
                        <a:buNone/>
                      </a:pPr>
                      <a:r>
                        <a:rPr lang="en-US" sz="2400">
                          <a:solidFill>
                            <a:srgbClr val="000000"/>
                          </a:solidFill>
                        </a:rPr>
                        <a:t>Tanishq R Porwar</a:t>
                      </a:r>
                      <a:endParaRPr sz="2400" b="0" i="0" u="none" strike="noStrike" cap="none">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495300" y="226554"/>
            <a:ext cx="8915400" cy="63408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Outline</a:t>
            </a:r>
            <a:endParaRPr/>
          </a:p>
        </p:txBody>
      </p:sp>
      <p:sp>
        <p:nvSpPr>
          <p:cNvPr id="107" name="Google Shape;107;p15"/>
          <p:cNvSpPr txBox="1">
            <a:spLocks noGrp="1"/>
          </p:cNvSpPr>
          <p:nvPr>
            <p:ph type="body" idx="1"/>
          </p:nvPr>
        </p:nvSpPr>
        <p:spPr>
          <a:xfrm>
            <a:off x="776536" y="884678"/>
            <a:ext cx="8915400" cy="5447631"/>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Clr>
                <a:schemeClr val="dk1"/>
              </a:buClr>
              <a:buSzPts val="2800"/>
              <a:buChar char="•"/>
            </a:pPr>
            <a:r>
              <a:rPr lang="en-US" sz="2800"/>
              <a:t>Title and Aim</a:t>
            </a:r>
            <a:endParaRPr sz="2800"/>
          </a:p>
          <a:p>
            <a:pPr marL="457200" lvl="0" indent="-457200" algn="l" rtl="0">
              <a:spcBef>
                <a:spcPts val="560"/>
              </a:spcBef>
              <a:spcAft>
                <a:spcPts val="0"/>
              </a:spcAft>
              <a:buClr>
                <a:schemeClr val="dk1"/>
              </a:buClr>
              <a:buSzPts val="2800"/>
              <a:buChar char="•"/>
            </a:pPr>
            <a:r>
              <a:rPr lang="en-US" sz="2800"/>
              <a:t>Objectives</a:t>
            </a:r>
            <a:endParaRPr sz="2800"/>
          </a:p>
          <a:p>
            <a:pPr marL="457200" lvl="0" indent="-457200" algn="l" rtl="0">
              <a:spcBef>
                <a:spcPts val="560"/>
              </a:spcBef>
              <a:spcAft>
                <a:spcPts val="0"/>
              </a:spcAft>
              <a:buClr>
                <a:schemeClr val="dk1"/>
              </a:buClr>
              <a:buSzPts val="2800"/>
              <a:buChar char="•"/>
            </a:pPr>
            <a:r>
              <a:rPr lang="en-US" sz="2800"/>
              <a:t>Methods and Methodology ( or Block Diagram)</a:t>
            </a:r>
            <a:endParaRPr/>
          </a:p>
          <a:p>
            <a:pPr marL="457200" lvl="0" indent="-457200" algn="l" rtl="0">
              <a:spcBef>
                <a:spcPts val="560"/>
              </a:spcBef>
              <a:spcAft>
                <a:spcPts val="0"/>
              </a:spcAft>
              <a:buClr>
                <a:schemeClr val="dk1"/>
              </a:buClr>
              <a:buSzPts val="2800"/>
              <a:buChar char="•"/>
            </a:pPr>
            <a:r>
              <a:rPr lang="en-US" sz="2800"/>
              <a:t>Status of the Work</a:t>
            </a:r>
            <a:endParaRPr sz="2800"/>
          </a:p>
          <a:p>
            <a:pPr marL="457200" lvl="0" indent="-457200" algn="l" rtl="0">
              <a:spcBef>
                <a:spcPts val="560"/>
              </a:spcBef>
              <a:spcAft>
                <a:spcPts val="0"/>
              </a:spcAft>
              <a:buClr>
                <a:schemeClr val="dk1"/>
              </a:buClr>
              <a:buSzPts val="2800"/>
              <a:buChar char="•"/>
            </a:pPr>
            <a:r>
              <a:rPr lang="en-US" sz="2800"/>
              <a:t>Expected Outcomes</a:t>
            </a:r>
            <a:endParaRPr/>
          </a:p>
          <a:p>
            <a:pPr marL="457200" lvl="0" indent="-457200" algn="l" rtl="0">
              <a:spcBef>
                <a:spcPts val="560"/>
              </a:spcBef>
              <a:spcAft>
                <a:spcPts val="0"/>
              </a:spcAft>
              <a:buClr>
                <a:schemeClr val="dk1"/>
              </a:buClr>
              <a:buSzPts val="2800"/>
              <a:buChar char="•"/>
            </a:pPr>
            <a:r>
              <a:rPr lang="en-US" sz="2800"/>
              <a:t>Cost Estimation</a:t>
            </a:r>
            <a:endParaRPr/>
          </a:p>
          <a:p>
            <a:pPr marL="457200" lvl="0" indent="-457200" algn="l" rtl="0">
              <a:spcBef>
                <a:spcPts val="560"/>
              </a:spcBef>
              <a:spcAft>
                <a:spcPts val="0"/>
              </a:spcAft>
              <a:buClr>
                <a:schemeClr val="dk1"/>
              </a:buClr>
              <a:buSzPts val="2800"/>
              <a:buChar char="•"/>
            </a:pPr>
            <a:r>
              <a:rPr lang="en-US" sz="2800"/>
              <a:t>Gantt Chart</a:t>
            </a:r>
            <a:endParaRPr/>
          </a:p>
          <a:p>
            <a:pPr marL="457200" lvl="0" indent="-457200" algn="l" rtl="0">
              <a:spcBef>
                <a:spcPts val="560"/>
              </a:spcBef>
              <a:spcAft>
                <a:spcPts val="0"/>
              </a:spcAft>
              <a:buClr>
                <a:schemeClr val="dk1"/>
              </a:buClr>
              <a:buSzPts val="2800"/>
              <a:buChar char="•"/>
            </a:pPr>
            <a:r>
              <a:rPr lang="en-US" sz="2800"/>
              <a:t>References</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75" y="404675"/>
            <a:ext cx="9906000" cy="778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Title </a:t>
            </a:r>
            <a:endParaRPr sz="3200" b="1">
              <a:solidFill>
                <a:srgbClr val="FF0000"/>
              </a:solidFill>
            </a:endParaRPr>
          </a:p>
        </p:txBody>
      </p:sp>
      <p:sp>
        <p:nvSpPr>
          <p:cNvPr id="113" name="Google Shape;113;p16"/>
          <p:cNvSpPr txBox="1"/>
          <p:nvPr/>
        </p:nvSpPr>
        <p:spPr>
          <a:xfrm>
            <a:off x="100" y="3717025"/>
            <a:ext cx="9906000" cy="778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3200"/>
              <a:buFont typeface="Calibri"/>
              <a:buNone/>
            </a:pPr>
            <a:r>
              <a:rPr lang="en-US" sz="3200" b="1">
                <a:solidFill>
                  <a:srgbClr val="FF0000"/>
                </a:solidFill>
                <a:latin typeface="Calibri"/>
                <a:ea typeface="Calibri"/>
                <a:cs typeface="Calibri"/>
                <a:sym typeface="Calibri"/>
              </a:rPr>
              <a:t>Aim </a:t>
            </a:r>
            <a:endParaRPr sz="3200" b="1">
              <a:solidFill>
                <a:srgbClr val="FF0000"/>
              </a:solidFill>
              <a:latin typeface="Calibri"/>
              <a:ea typeface="Calibri"/>
              <a:cs typeface="Calibri"/>
              <a:sym typeface="Calibri"/>
            </a:endParaRPr>
          </a:p>
        </p:txBody>
      </p:sp>
      <p:sp>
        <p:nvSpPr>
          <p:cNvPr id="114" name="Google Shape;114;p16"/>
          <p:cNvSpPr txBox="1"/>
          <p:nvPr/>
        </p:nvSpPr>
        <p:spPr>
          <a:xfrm>
            <a:off x="669652" y="4422521"/>
            <a:ext cx="8496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16"/>
          <p:cNvSpPr txBox="1"/>
          <p:nvPr/>
        </p:nvSpPr>
        <p:spPr>
          <a:xfrm>
            <a:off x="609300" y="1182875"/>
            <a:ext cx="86874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a:latin typeface="Calibri"/>
                <a:ea typeface="Calibri"/>
                <a:cs typeface="Calibri"/>
                <a:sym typeface="Calibri"/>
              </a:rPr>
              <a:t>Development of decentralised blockchain system for community funding.</a:t>
            </a:r>
            <a:endParaRPr sz="4000">
              <a:latin typeface="Calibri"/>
              <a:ea typeface="Calibri"/>
              <a:cs typeface="Calibri"/>
              <a:sym typeface="Calibri"/>
            </a:endParaRPr>
          </a:p>
        </p:txBody>
      </p:sp>
      <p:sp>
        <p:nvSpPr>
          <p:cNvPr id="116" name="Google Shape;116;p16"/>
          <p:cNvSpPr txBox="1"/>
          <p:nvPr/>
        </p:nvSpPr>
        <p:spPr>
          <a:xfrm>
            <a:off x="666750" y="4422525"/>
            <a:ext cx="8572500" cy="193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000000"/>
              </a:buClr>
              <a:buSzPts val="1100"/>
              <a:buFont typeface="Arial"/>
              <a:buNone/>
            </a:pPr>
            <a:r>
              <a:rPr lang="en-US" sz="3800">
                <a:solidFill>
                  <a:schemeClr val="dk1"/>
                </a:solidFill>
                <a:latin typeface="Calibri"/>
                <a:ea typeface="Calibri"/>
                <a:cs typeface="Calibri"/>
                <a:sym typeface="Calibri"/>
              </a:rPr>
              <a:t>To create a truly serverless, trustless, and transparent system to facilitate community funding.</a:t>
            </a:r>
            <a:endParaRPr sz="3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495300" y="274638"/>
            <a:ext cx="8915400" cy="63408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Objectives</a:t>
            </a:r>
            <a:endParaRPr sz="3200" b="1">
              <a:solidFill>
                <a:srgbClr val="FF0000"/>
              </a:solidFill>
            </a:endParaRPr>
          </a:p>
        </p:txBody>
      </p:sp>
      <p:sp>
        <p:nvSpPr>
          <p:cNvPr id="122" name="Google Shape;122;p17"/>
          <p:cNvSpPr txBox="1">
            <a:spLocks noGrp="1"/>
          </p:cNvSpPr>
          <p:nvPr>
            <p:ph type="body" idx="1"/>
          </p:nvPr>
        </p:nvSpPr>
        <p:spPr>
          <a:xfrm>
            <a:off x="495300" y="1052737"/>
            <a:ext cx="8915400" cy="5073428"/>
          </a:xfrm>
          <a:prstGeom prst="rect">
            <a:avLst/>
          </a:prstGeom>
          <a:noFill/>
          <a:ln>
            <a:noFill/>
          </a:ln>
        </p:spPr>
        <p:txBody>
          <a:bodyPr spcFirstLastPara="1" wrap="square" lIns="91425" tIns="45700" rIns="91425" bIns="45700" anchor="t" anchorCtr="0">
            <a:noAutofit/>
          </a:bodyPr>
          <a:lstStyle/>
          <a:p>
            <a:pPr marL="457200" lvl="0" indent="-387350" algn="just" rtl="0">
              <a:lnSpc>
                <a:spcPct val="115000"/>
              </a:lnSpc>
              <a:spcBef>
                <a:spcPts val="600"/>
              </a:spcBef>
              <a:spcAft>
                <a:spcPts val="0"/>
              </a:spcAft>
              <a:buSzPts val="2500"/>
              <a:buAutoNum type="arabicPeriod"/>
            </a:pPr>
            <a:r>
              <a:rPr lang="en-US" sz="2700"/>
              <a:t>To conduct a literature survey on the existing community funding platforms.</a:t>
            </a:r>
            <a:endParaRPr sz="2700"/>
          </a:p>
          <a:p>
            <a:pPr marL="457200" lvl="0" indent="-387350" algn="l" rtl="0">
              <a:spcBef>
                <a:spcPts val="0"/>
              </a:spcBef>
              <a:spcAft>
                <a:spcPts val="0"/>
              </a:spcAft>
              <a:buSzPts val="2500"/>
              <a:buAutoNum type="arabicPeriod"/>
            </a:pPr>
            <a:r>
              <a:rPr lang="en-US" sz="2500"/>
              <a:t>To acquire functional and nonfunctional requirements based on the literature survey.</a:t>
            </a:r>
            <a:endParaRPr sz="2500"/>
          </a:p>
          <a:p>
            <a:pPr marL="457200" lvl="0" indent="-387350" algn="l" rtl="0">
              <a:spcBef>
                <a:spcPts val="0"/>
              </a:spcBef>
              <a:spcAft>
                <a:spcPts val="0"/>
              </a:spcAft>
              <a:buSzPts val="2500"/>
              <a:buAutoNum type="arabicPeriod"/>
            </a:pPr>
            <a:r>
              <a:rPr lang="en-US" sz="2500"/>
              <a:t>To gain insight on Ethereum framework, solidity programming and web3.js framework.</a:t>
            </a:r>
            <a:endParaRPr sz="2500"/>
          </a:p>
          <a:p>
            <a:pPr marL="457200" lvl="0" indent="-387350" algn="l" rtl="0">
              <a:spcBef>
                <a:spcPts val="0"/>
              </a:spcBef>
              <a:spcAft>
                <a:spcPts val="0"/>
              </a:spcAft>
              <a:buSzPts val="2500"/>
              <a:buAutoNum type="arabicPeriod"/>
            </a:pPr>
            <a:r>
              <a:rPr lang="en-US" sz="2500"/>
              <a:t>To develop smart contract based on the identified functional requirements.</a:t>
            </a:r>
            <a:endParaRPr sz="2500"/>
          </a:p>
          <a:p>
            <a:pPr marL="457200" lvl="0" indent="-387350" algn="l" rtl="0">
              <a:spcBef>
                <a:spcPts val="0"/>
              </a:spcBef>
              <a:spcAft>
                <a:spcPts val="0"/>
              </a:spcAft>
              <a:buSzPts val="2500"/>
              <a:buAutoNum type="arabicPeriod"/>
            </a:pPr>
            <a:r>
              <a:rPr lang="en-US" sz="2500"/>
              <a:t>To develop and deploy a web3 application for facilitate user interaction.</a:t>
            </a:r>
            <a:endParaRPr sz="2500"/>
          </a:p>
          <a:p>
            <a:pPr marL="457200" lvl="0" indent="-387350" algn="l" rtl="0">
              <a:spcBef>
                <a:spcPts val="0"/>
              </a:spcBef>
              <a:spcAft>
                <a:spcPts val="0"/>
              </a:spcAft>
              <a:buSzPts val="2500"/>
              <a:buAutoNum type="arabicPeriod"/>
            </a:pPr>
            <a:r>
              <a:rPr lang="en-US" sz="2500"/>
              <a:t>To deploy smart contract on Ethereum Blockchain.</a:t>
            </a:r>
            <a:endParaRPr sz="2500"/>
          </a:p>
          <a:p>
            <a:pPr marL="457200" lvl="0" indent="-387350" algn="l" rtl="0">
              <a:spcBef>
                <a:spcPts val="0"/>
              </a:spcBef>
              <a:spcAft>
                <a:spcPts val="0"/>
              </a:spcAft>
              <a:buSzPts val="2500"/>
              <a:buAutoNum type="arabicPeriod"/>
            </a:pPr>
            <a:r>
              <a:rPr lang="en-US" sz="2500"/>
              <a:t>To document the report consolidating all relevant results.</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Methods and Methodology</a:t>
            </a:r>
            <a:endParaRPr sz="3200" b="1">
              <a:solidFill>
                <a:srgbClr val="FF0000"/>
              </a:solidFill>
            </a:endParaRPr>
          </a:p>
        </p:txBody>
      </p:sp>
      <p:sp>
        <p:nvSpPr>
          <p:cNvPr id="128" name="Google Shape;128;p18"/>
          <p:cNvSpPr txBox="1"/>
          <p:nvPr/>
        </p:nvSpPr>
        <p:spPr>
          <a:xfrm>
            <a:off x="406825" y="1089725"/>
            <a:ext cx="9003900" cy="3667200"/>
          </a:xfrm>
          <a:prstGeom prst="rect">
            <a:avLst/>
          </a:prstGeom>
          <a:noFill/>
          <a:ln>
            <a:noFill/>
          </a:ln>
        </p:spPr>
        <p:txBody>
          <a:bodyPr spcFirstLastPara="1" wrap="square" lIns="91425" tIns="91425" rIns="91425" bIns="91425" anchor="t" anchorCtr="0">
            <a:spAutoFit/>
          </a:bodyPr>
          <a:lstStyle/>
          <a:p>
            <a:pPr marL="457200" lvl="0" indent="-387350" algn="just" rtl="0">
              <a:lnSpc>
                <a:spcPct val="115000"/>
              </a:lnSpc>
              <a:spcBef>
                <a:spcPts val="600"/>
              </a:spcBef>
              <a:spcAft>
                <a:spcPts val="0"/>
              </a:spcAft>
              <a:buClr>
                <a:schemeClr val="dk1"/>
              </a:buClr>
              <a:buSzPts val="2500"/>
              <a:buAutoNum type="arabicPeriod"/>
            </a:pPr>
            <a:r>
              <a:rPr lang="en-US" sz="2500">
                <a:solidFill>
                  <a:schemeClr val="dk1"/>
                </a:solidFill>
                <a:latin typeface="Calibri"/>
                <a:ea typeface="Calibri"/>
                <a:cs typeface="Calibri"/>
                <a:sym typeface="Calibri"/>
              </a:rPr>
              <a:t>To conduct a literature survey on the existing community funding platforms.</a:t>
            </a:r>
            <a:endParaRPr sz="2500">
              <a:solidFill>
                <a:schemeClr val="dk1"/>
              </a:solidFill>
              <a:latin typeface="Calibri"/>
              <a:ea typeface="Calibri"/>
              <a:cs typeface="Calibri"/>
              <a:sym typeface="Calibri"/>
            </a:endParaRPr>
          </a:p>
          <a:p>
            <a:pPr marL="914400" lvl="1" indent="-387350" algn="l" rtl="0">
              <a:lnSpc>
                <a:spcPct val="115000"/>
              </a:lnSpc>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To review the literature on existing community funding platforms, their working, functionality and software used from peer reviewed journals, reference books and other authentic sources.</a:t>
            </a:r>
            <a:endParaRPr sz="2500">
              <a:solidFill>
                <a:schemeClr val="dk1"/>
              </a:solidFill>
              <a:latin typeface="Calibri"/>
              <a:ea typeface="Calibri"/>
              <a:cs typeface="Calibri"/>
              <a:sym typeface="Calibri"/>
            </a:endParaRPr>
          </a:p>
          <a:p>
            <a:pPr marL="914400" lvl="1" indent="-387350" algn="l" rtl="0">
              <a:lnSpc>
                <a:spcPct val="115000"/>
              </a:lnSpc>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Identify the drawbacks in already existing systems and attempt to improve the system.</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495300" y="274638"/>
            <a:ext cx="8915400" cy="850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Methods and Methodology</a:t>
            </a:r>
            <a:endParaRPr sz="3200" b="1">
              <a:solidFill>
                <a:srgbClr val="FF0000"/>
              </a:solidFill>
            </a:endParaRPr>
          </a:p>
        </p:txBody>
      </p:sp>
      <p:sp>
        <p:nvSpPr>
          <p:cNvPr id="134" name="Google Shape;134;p19"/>
          <p:cNvSpPr txBox="1"/>
          <p:nvPr/>
        </p:nvSpPr>
        <p:spPr>
          <a:xfrm>
            <a:off x="406825" y="1089725"/>
            <a:ext cx="9003900" cy="2944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None/>
            </a:pPr>
            <a:r>
              <a:rPr lang="en-US" sz="2500" dirty="0">
                <a:solidFill>
                  <a:schemeClr val="dk1"/>
                </a:solidFill>
                <a:latin typeface="Calibri"/>
                <a:ea typeface="Calibri"/>
                <a:cs typeface="Calibri"/>
                <a:sym typeface="Calibri"/>
              </a:rPr>
              <a:t>2.	To acquire functional and nonfunctional requirements based on </a:t>
            </a:r>
            <a:endParaRPr sz="2500" dirty="0">
              <a:solidFill>
                <a:schemeClr val="dk1"/>
              </a:solidFill>
              <a:latin typeface="Calibri"/>
              <a:ea typeface="Calibri"/>
              <a:cs typeface="Calibri"/>
              <a:sym typeface="Calibri"/>
            </a:endParaRPr>
          </a:p>
          <a:p>
            <a:pPr marL="0" lvl="0" indent="0" algn="just" rtl="0">
              <a:lnSpc>
                <a:spcPct val="115000"/>
              </a:lnSpc>
              <a:spcBef>
                <a:spcPts val="600"/>
              </a:spcBef>
              <a:spcAft>
                <a:spcPts val="0"/>
              </a:spcAft>
              <a:buNone/>
            </a:pPr>
            <a:r>
              <a:rPr lang="en-US" sz="2500" dirty="0">
                <a:solidFill>
                  <a:schemeClr val="dk1"/>
                </a:solidFill>
                <a:latin typeface="Calibri"/>
                <a:ea typeface="Calibri"/>
                <a:cs typeface="Calibri"/>
                <a:sym typeface="Calibri"/>
              </a:rPr>
              <a:t>       the literature survey.</a:t>
            </a:r>
            <a:endParaRPr sz="2500" dirty="0">
              <a:solidFill>
                <a:schemeClr val="dk1"/>
              </a:solidFill>
              <a:latin typeface="Calibri"/>
              <a:ea typeface="Calibri"/>
              <a:cs typeface="Calibri"/>
              <a:sym typeface="Calibri"/>
            </a:endParaRPr>
          </a:p>
          <a:p>
            <a:pPr marL="457200" lvl="0" indent="457200" algn="just" rtl="0">
              <a:lnSpc>
                <a:spcPct val="115000"/>
              </a:lnSpc>
              <a:spcBef>
                <a:spcPts val="600"/>
              </a:spcBef>
              <a:spcAft>
                <a:spcPts val="0"/>
              </a:spcAft>
              <a:buNone/>
            </a:pPr>
            <a:r>
              <a:rPr lang="en-US" sz="2400" dirty="0">
                <a:solidFill>
                  <a:schemeClr val="dk1"/>
                </a:solidFill>
                <a:latin typeface="Calibri"/>
                <a:ea typeface="Calibri"/>
                <a:cs typeface="Calibri"/>
                <a:sym typeface="Calibri"/>
              </a:rPr>
              <a:t>2.1	On conducting literature survey, the functional and nonfunctional requirements are obtained.</a:t>
            </a:r>
            <a:endParaRPr sz="2500" dirty="0">
              <a:solidFill>
                <a:schemeClr val="dk1"/>
              </a:solidFill>
              <a:latin typeface="Calibri"/>
              <a:ea typeface="Calibri"/>
              <a:cs typeface="Calibri"/>
              <a:sym typeface="Calibri"/>
            </a:endParaRPr>
          </a:p>
          <a:p>
            <a:pPr marL="457200" lvl="0" indent="457200" algn="just" rtl="0">
              <a:lnSpc>
                <a:spcPct val="115000"/>
              </a:lnSpc>
              <a:spcBef>
                <a:spcPts val="600"/>
              </a:spcBef>
              <a:spcAft>
                <a:spcPts val="0"/>
              </a:spcAft>
              <a:buNone/>
            </a:pPr>
            <a:r>
              <a:rPr lang="en-US" sz="2400" dirty="0">
                <a:solidFill>
                  <a:schemeClr val="dk1"/>
                </a:solidFill>
                <a:latin typeface="Calibri"/>
                <a:ea typeface="Calibri"/>
                <a:cs typeface="Calibri"/>
                <a:sym typeface="Calibri"/>
              </a:rPr>
              <a:t>2.2	Based on the identified requirements, a high level design will be created in UML.</a:t>
            </a:r>
            <a:endParaRPr sz="25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495300" y="274638"/>
            <a:ext cx="8915400" cy="850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Methods and Methodology</a:t>
            </a:r>
            <a:endParaRPr sz="3200" b="1">
              <a:solidFill>
                <a:srgbClr val="FF0000"/>
              </a:solidFill>
            </a:endParaRPr>
          </a:p>
        </p:txBody>
      </p:sp>
      <p:sp>
        <p:nvSpPr>
          <p:cNvPr id="140" name="Google Shape;140;p20"/>
          <p:cNvSpPr txBox="1"/>
          <p:nvPr/>
        </p:nvSpPr>
        <p:spPr>
          <a:xfrm>
            <a:off x="406825" y="1089725"/>
            <a:ext cx="9003900" cy="3523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None/>
            </a:pPr>
            <a:r>
              <a:rPr lang="en-US" sz="2500">
                <a:solidFill>
                  <a:schemeClr val="dk1"/>
                </a:solidFill>
                <a:latin typeface="Calibri"/>
                <a:ea typeface="Calibri"/>
                <a:cs typeface="Calibri"/>
                <a:sym typeface="Calibri"/>
              </a:rPr>
              <a:t>3. To gain insight on Ethereum framework, solidity programming and web3.js framework.</a:t>
            </a:r>
            <a:endParaRPr sz="2500">
              <a:solidFill>
                <a:schemeClr val="dk1"/>
              </a:solidFill>
              <a:latin typeface="Calibri"/>
              <a:ea typeface="Calibri"/>
              <a:cs typeface="Calibri"/>
              <a:sym typeface="Calibri"/>
            </a:endParaRPr>
          </a:p>
          <a:p>
            <a:pPr marL="457200" lvl="0" indent="457200" algn="just" rtl="0">
              <a:lnSpc>
                <a:spcPct val="115000"/>
              </a:lnSpc>
              <a:spcBef>
                <a:spcPts val="600"/>
              </a:spcBef>
              <a:spcAft>
                <a:spcPts val="0"/>
              </a:spcAft>
              <a:buNone/>
            </a:pPr>
            <a:r>
              <a:rPr lang="en-US" sz="2400">
                <a:solidFill>
                  <a:schemeClr val="dk1"/>
                </a:solidFill>
                <a:latin typeface="Calibri"/>
                <a:ea typeface="Calibri"/>
                <a:cs typeface="Calibri"/>
                <a:sym typeface="Calibri"/>
              </a:rPr>
              <a:t>3.1	Understand Ethereum blockchain ecosystem</a:t>
            </a:r>
            <a:endParaRPr sz="2400">
              <a:solidFill>
                <a:schemeClr val="dk1"/>
              </a:solidFill>
              <a:latin typeface="Calibri"/>
              <a:ea typeface="Calibri"/>
              <a:cs typeface="Calibri"/>
              <a:sym typeface="Calibri"/>
            </a:endParaRPr>
          </a:p>
          <a:p>
            <a:pPr marL="457200" lvl="0" indent="457200" algn="just" rtl="0">
              <a:lnSpc>
                <a:spcPct val="115000"/>
              </a:lnSpc>
              <a:spcBef>
                <a:spcPts val="600"/>
              </a:spcBef>
              <a:spcAft>
                <a:spcPts val="0"/>
              </a:spcAft>
              <a:buNone/>
            </a:pPr>
            <a:r>
              <a:rPr lang="en-US" sz="2400">
                <a:solidFill>
                  <a:schemeClr val="dk1"/>
                </a:solidFill>
                <a:latin typeface="Calibri"/>
                <a:ea typeface="Calibri"/>
                <a:cs typeface="Calibri"/>
                <a:sym typeface="Calibri"/>
              </a:rPr>
              <a:t>3.2 Learn Solidity programming language to create smart </a:t>
            </a:r>
            <a:endParaRPr sz="2400">
              <a:solidFill>
                <a:schemeClr val="dk1"/>
              </a:solidFill>
              <a:latin typeface="Calibri"/>
              <a:ea typeface="Calibri"/>
              <a:cs typeface="Calibri"/>
              <a:sym typeface="Calibri"/>
            </a:endParaRPr>
          </a:p>
          <a:p>
            <a:pPr marL="457200" lvl="0" indent="457200" algn="just" rtl="0">
              <a:lnSpc>
                <a:spcPct val="115000"/>
              </a:lnSpc>
              <a:spcBef>
                <a:spcPts val="600"/>
              </a:spcBef>
              <a:spcAft>
                <a:spcPts val="0"/>
              </a:spcAft>
              <a:buNone/>
            </a:pPr>
            <a:r>
              <a:rPr lang="en-US" sz="2400">
                <a:solidFill>
                  <a:schemeClr val="dk1"/>
                </a:solidFill>
                <a:latin typeface="Calibri"/>
                <a:ea typeface="Calibri"/>
                <a:cs typeface="Calibri"/>
                <a:sym typeface="Calibri"/>
              </a:rPr>
              <a:t>       contracts.</a:t>
            </a:r>
            <a:endParaRPr sz="2400">
              <a:solidFill>
                <a:schemeClr val="dk1"/>
              </a:solidFill>
              <a:latin typeface="Calibri"/>
              <a:ea typeface="Calibri"/>
              <a:cs typeface="Calibri"/>
              <a:sym typeface="Calibri"/>
            </a:endParaRPr>
          </a:p>
          <a:p>
            <a:pPr marL="457200" lvl="0" indent="457200" algn="just" rtl="0">
              <a:lnSpc>
                <a:spcPct val="115000"/>
              </a:lnSpc>
              <a:spcBef>
                <a:spcPts val="600"/>
              </a:spcBef>
              <a:spcAft>
                <a:spcPts val="0"/>
              </a:spcAft>
              <a:buNone/>
            </a:pPr>
            <a:r>
              <a:rPr lang="en-US" sz="2400">
                <a:solidFill>
                  <a:schemeClr val="dk1"/>
                </a:solidFill>
                <a:latin typeface="Calibri"/>
                <a:ea typeface="Calibri"/>
                <a:cs typeface="Calibri"/>
                <a:sym typeface="Calibri"/>
              </a:rPr>
              <a:t>3.3 Get familiar with web3.js framework to establish a    </a:t>
            </a:r>
            <a:endParaRPr sz="2400">
              <a:solidFill>
                <a:schemeClr val="dk1"/>
              </a:solidFill>
              <a:latin typeface="Calibri"/>
              <a:ea typeface="Calibri"/>
              <a:cs typeface="Calibri"/>
              <a:sym typeface="Calibri"/>
            </a:endParaRPr>
          </a:p>
          <a:p>
            <a:pPr marL="457200" lvl="0" indent="457200" algn="just" rtl="0">
              <a:lnSpc>
                <a:spcPct val="115000"/>
              </a:lnSpc>
              <a:spcBef>
                <a:spcPts val="600"/>
              </a:spcBef>
              <a:spcAft>
                <a:spcPts val="0"/>
              </a:spcAft>
              <a:buNone/>
            </a:pPr>
            <a:r>
              <a:rPr lang="en-US" sz="2400">
                <a:solidFill>
                  <a:schemeClr val="dk1"/>
                </a:solidFill>
                <a:latin typeface="Calibri"/>
                <a:ea typeface="Calibri"/>
                <a:cs typeface="Calibri"/>
                <a:sym typeface="Calibri"/>
              </a:rPr>
              <a:t>       communication between smart contract and the frontend.</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495300" y="274638"/>
            <a:ext cx="8915400" cy="850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Font typeface="Calibri"/>
              <a:buNone/>
            </a:pPr>
            <a:r>
              <a:rPr lang="en-US" sz="3200" b="1">
                <a:solidFill>
                  <a:srgbClr val="FF0000"/>
                </a:solidFill>
              </a:rPr>
              <a:t>Methods and Methodology</a:t>
            </a:r>
            <a:endParaRPr sz="3200" b="1">
              <a:solidFill>
                <a:srgbClr val="FF0000"/>
              </a:solidFill>
            </a:endParaRPr>
          </a:p>
        </p:txBody>
      </p:sp>
      <p:sp>
        <p:nvSpPr>
          <p:cNvPr id="146" name="Google Shape;146;p21"/>
          <p:cNvSpPr txBox="1"/>
          <p:nvPr/>
        </p:nvSpPr>
        <p:spPr>
          <a:xfrm>
            <a:off x="406825" y="1089725"/>
            <a:ext cx="9003900" cy="3093894"/>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600"/>
              </a:spcBef>
              <a:spcAft>
                <a:spcPts val="0"/>
              </a:spcAft>
              <a:buNone/>
            </a:pPr>
            <a:r>
              <a:rPr lang="en-US" sz="2500" dirty="0">
                <a:solidFill>
                  <a:schemeClr val="dk1"/>
                </a:solidFill>
                <a:latin typeface="Calibri"/>
                <a:ea typeface="Calibri"/>
                <a:cs typeface="Calibri"/>
                <a:sym typeface="Calibri"/>
              </a:rPr>
              <a:t>4. To develop smart contract based on the identified functional requirements.</a:t>
            </a:r>
            <a:endParaRPr sz="2500" dirty="0">
              <a:solidFill>
                <a:schemeClr val="dk1"/>
              </a:solidFill>
              <a:latin typeface="Calibri"/>
              <a:ea typeface="Calibri"/>
              <a:cs typeface="Calibri"/>
              <a:sym typeface="Calibri"/>
            </a:endParaRPr>
          </a:p>
          <a:p>
            <a:pPr marL="0" lvl="0" indent="0" algn="just" rtl="0">
              <a:lnSpc>
                <a:spcPct val="115000"/>
              </a:lnSpc>
              <a:spcBef>
                <a:spcPts val="600"/>
              </a:spcBef>
              <a:spcAft>
                <a:spcPts val="0"/>
              </a:spcAft>
              <a:buNone/>
            </a:pPr>
            <a:r>
              <a:rPr lang="en-US" sz="2500" dirty="0">
                <a:solidFill>
                  <a:schemeClr val="dk1"/>
                </a:solidFill>
                <a:latin typeface="Calibri"/>
                <a:ea typeface="Calibri"/>
                <a:cs typeface="Calibri"/>
                <a:sym typeface="Calibri"/>
              </a:rPr>
              <a:t>	4.1 Identify the different terms of contracts for the </a:t>
            </a:r>
            <a:r>
              <a:rPr lang="en-US" sz="2500" dirty="0" err="1">
                <a:solidFill>
                  <a:schemeClr val="dk1"/>
                </a:solidFill>
                <a:latin typeface="Calibri"/>
                <a:ea typeface="Calibri"/>
                <a:cs typeface="Calibri"/>
                <a:sym typeface="Calibri"/>
              </a:rPr>
              <a:t>FRs.</a:t>
            </a:r>
            <a:endParaRPr sz="2500" dirty="0">
              <a:solidFill>
                <a:schemeClr val="dk1"/>
              </a:solidFill>
              <a:latin typeface="Calibri"/>
              <a:ea typeface="Calibri"/>
              <a:cs typeface="Calibri"/>
              <a:sym typeface="Calibri"/>
            </a:endParaRPr>
          </a:p>
          <a:p>
            <a:pPr marL="457200" lvl="0" indent="457200" algn="just" rtl="0">
              <a:lnSpc>
                <a:spcPct val="115000"/>
              </a:lnSpc>
              <a:spcBef>
                <a:spcPts val="600"/>
              </a:spcBef>
              <a:spcAft>
                <a:spcPts val="0"/>
              </a:spcAft>
              <a:buNone/>
            </a:pPr>
            <a:r>
              <a:rPr lang="en-US" sz="2400" dirty="0">
                <a:solidFill>
                  <a:schemeClr val="dk1"/>
                </a:solidFill>
                <a:latin typeface="Calibri"/>
                <a:ea typeface="Calibri"/>
                <a:cs typeface="Calibri"/>
                <a:sym typeface="Calibri"/>
              </a:rPr>
              <a:t>4.2	To create the algorithm/pseudo code. </a:t>
            </a:r>
            <a:endParaRPr sz="2400" dirty="0">
              <a:solidFill>
                <a:schemeClr val="dk1"/>
              </a:solidFill>
              <a:latin typeface="Calibri"/>
              <a:ea typeface="Calibri"/>
              <a:cs typeface="Calibri"/>
              <a:sym typeface="Calibri"/>
            </a:endParaRPr>
          </a:p>
          <a:p>
            <a:pPr marL="457200" lvl="0" indent="457200" algn="just" rtl="0">
              <a:lnSpc>
                <a:spcPct val="115000"/>
              </a:lnSpc>
              <a:spcBef>
                <a:spcPts val="600"/>
              </a:spcBef>
              <a:spcAft>
                <a:spcPts val="0"/>
              </a:spcAft>
              <a:buNone/>
            </a:pPr>
            <a:r>
              <a:rPr lang="en-US" sz="2400" dirty="0">
                <a:solidFill>
                  <a:schemeClr val="dk1"/>
                </a:solidFill>
                <a:latin typeface="Calibri"/>
                <a:ea typeface="Calibri"/>
                <a:cs typeface="Calibri"/>
                <a:sym typeface="Calibri"/>
              </a:rPr>
              <a:t>4.3 To implement smart contract using Solidity programming language.</a:t>
            </a:r>
            <a:endParaRPr sz="24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1065</Words>
  <Application>Microsoft Office PowerPoint</Application>
  <PresentationFormat>A4 Paper (210x297 mm)</PresentationFormat>
  <Paragraphs>319</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Pre-Project Presentation  Development of decentralized blockchain system for community funding  Programme: B. Tech in CSE  </vt:lpstr>
      <vt:lpstr>Project Team</vt:lpstr>
      <vt:lpstr>Outline</vt:lpstr>
      <vt:lpstr>Title </vt:lpstr>
      <vt:lpstr>Objectives</vt:lpstr>
      <vt:lpstr>Methods and Methodology</vt:lpstr>
      <vt:lpstr>Methods and Methodology</vt:lpstr>
      <vt:lpstr>Methods and Methodology</vt:lpstr>
      <vt:lpstr>Methods and Methodology</vt:lpstr>
      <vt:lpstr>Methods and Methodology</vt:lpstr>
      <vt:lpstr>Methods and Methodology </vt:lpstr>
      <vt:lpstr>Block Diagram </vt:lpstr>
      <vt:lpstr>Status of the Work</vt:lpstr>
      <vt:lpstr>Status of the Work         Contd…</vt:lpstr>
      <vt:lpstr>Expected Outcomes</vt:lpstr>
      <vt:lpstr>Cost Estimation</vt:lpstr>
      <vt:lpstr>Gantt Chart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Pre-Project Presentation  Development of decentralised blockchain system for community funding  Programme: B. Tech in CSE  </dc:title>
  <cp:lastModifiedBy>subhendu</cp:lastModifiedBy>
  <cp:revision>4</cp:revision>
  <dcterms:modified xsi:type="dcterms:W3CDTF">2021-09-25T17:37:28Z</dcterms:modified>
</cp:coreProperties>
</file>