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7"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Libre Franklin" panose="020B0604020202020204" charset="0"/>
      <p:regular r:id="rId7"/>
      <p:bold r:id="rId8"/>
      <p:italic r:id="rId9"/>
      <p:boldItalic r:id="rId10"/>
    </p:embeddedFont>
    <p:embeddedFont>
      <p:font typeface="Calibri Light" panose="020F0302020204030204" pitchFamily="34" charset="0"/>
      <p:regular r:id="rId11"/>
      <p:italic r:id="rId12"/>
    </p:embeddedFont>
    <p:embeddedFont>
      <p:font typeface="Franklin Gothic" panose="020B0604020202020204" charset="0"/>
      <p:bold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3" d="100"/>
          <a:sy n="83" d="100"/>
        </p:scale>
        <p:origin x="658"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10802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1179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922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16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682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06630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5087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04576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673207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97687756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7224474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220741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63663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14576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22101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65826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49513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30470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20371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45198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388322" y="423933"/>
            <a:ext cx="11041678"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388322" y="1103970"/>
            <a:ext cx="11481124" cy="4861932"/>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PSID (Problem statement ID) : KVH-013</a:t>
            </a:r>
          </a:p>
          <a:p>
            <a:pPr marL="0" lvl="0" indent="0" algn="l" rtl="0">
              <a:lnSpc>
                <a:spcPct val="90000"/>
              </a:lnSpc>
              <a:spcBef>
                <a:spcPts val="1000"/>
              </a:spcBef>
              <a:spcAft>
                <a:spcPts val="0"/>
              </a:spcAft>
              <a:buClr>
                <a:schemeClr val="lt2"/>
              </a:buClr>
              <a:buSzPts val="1800"/>
              <a:buNone/>
            </a:pPr>
            <a:r>
              <a:rPr lang="en-US" b="1" dirty="0" smtClean="0">
                <a:solidFill>
                  <a:schemeClr val="tx1"/>
                </a:solidFill>
                <a:latin typeface="Times New Roman" panose="02020603050405020304" pitchFamily="18" charset="0"/>
                <a:ea typeface="Franklin Gothic"/>
                <a:cs typeface="Times New Roman" panose="02020603050405020304" pitchFamily="18" charset="0"/>
                <a:sym typeface="Franklin Gothic"/>
              </a:rPr>
              <a:t>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
            </a:r>
            <a:b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b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Problem Statement Title: </a:t>
            </a:r>
            <a:r>
              <a:rPr lang="en-US" b="1" i="0" dirty="0">
                <a:solidFill>
                  <a:schemeClr val="tx1"/>
                </a:solidFill>
                <a:effectLst/>
                <a:latin typeface="Times New Roman" panose="02020603050405020304" pitchFamily="18" charset="0"/>
                <a:cs typeface="Times New Roman" panose="02020603050405020304" pitchFamily="18" charset="0"/>
              </a:rPr>
              <a:t>Tool for monitoring ground personnel</a:t>
            </a:r>
            <a:endParaRPr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
            </a:r>
            <a:b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b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Team Name: </a:t>
            </a:r>
            <a:r>
              <a:rPr lang="en-US" b="1" dirty="0" smtClean="0">
                <a:solidFill>
                  <a:schemeClr val="tx1"/>
                </a:solidFill>
                <a:latin typeface="Times New Roman" panose="02020603050405020304" pitchFamily="18" charset="0"/>
                <a:ea typeface="Franklin Gothic"/>
                <a:cs typeface="Times New Roman" panose="02020603050405020304" pitchFamily="18" charset="0"/>
                <a:sym typeface="Franklin Gothic"/>
              </a:rPr>
              <a:t>Disruptors </a:t>
            </a:r>
            <a:endParaRPr b="1" dirty="0">
              <a:solidFill>
                <a:schemeClr val="tx1"/>
              </a:solidFill>
              <a:latin typeface="Times New Roman" panose="02020603050405020304" pitchFamily="18" charset="0"/>
              <a:cs typeface="Times New Roman" panose="02020603050405020304" pitchFamily="18" charset="0"/>
            </a:endParaRPr>
          </a:p>
          <a:p>
            <a:pPr marL="0" lvl="0" indent="0"/>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
            </a:r>
            <a:b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b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Team Leader Name: </a:t>
            </a:r>
            <a:r>
              <a:rPr lang="en-US" b="1" dirty="0" err="1">
                <a:solidFill>
                  <a:schemeClr val="tx1"/>
                </a:solidFill>
                <a:latin typeface="Times New Roman" panose="02020603050405020304" pitchFamily="18" charset="0"/>
                <a:ea typeface="Franklin Gothic"/>
                <a:cs typeface="Times New Roman" panose="02020603050405020304" pitchFamily="18" charset="0"/>
                <a:sym typeface="Franklin Gothic"/>
              </a:rPr>
              <a:t>Krish</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 </a:t>
            </a:r>
            <a:r>
              <a:rPr lang="en-US" b="1" dirty="0" err="1" smtClean="0">
                <a:solidFill>
                  <a:schemeClr val="tx1"/>
                </a:solidFill>
                <a:latin typeface="Times New Roman" panose="02020603050405020304" pitchFamily="18" charset="0"/>
                <a:ea typeface="Franklin Gothic"/>
                <a:cs typeface="Times New Roman" panose="02020603050405020304" pitchFamily="18" charset="0"/>
                <a:sym typeface="Franklin Gothic"/>
              </a:rPr>
              <a:t>Jathare</a:t>
            </a:r>
            <a:endParaRPr b="1" dirty="0" smtClean="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
            </a:r>
            <a:b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b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Institute Code (AISHE</a:t>
            </a:r>
            <a:r>
              <a:rPr lang="en-US" b="1" dirty="0" smtClean="0">
                <a:solidFill>
                  <a:schemeClr val="tx1"/>
                </a:solidFill>
                <a:latin typeface="Times New Roman" panose="02020603050405020304" pitchFamily="18" charset="0"/>
                <a:ea typeface="Franklin Gothic"/>
                <a:cs typeface="Times New Roman" panose="02020603050405020304" pitchFamily="18" charset="0"/>
                <a:sym typeface="Franklin Gothic"/>
              </a:rPr>
              <a:t>): C-49441</a:t>
            </a:r>
            <a:endPar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
            </a:r>
            <a:b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b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Institute Name: Vellore Institute of Technology, Chennai</a:t>
            </a:r>
            <a:endParaRPr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b="1" dirty="0">
              <a:solidFill>
                <a:schemeClr val="tx1"/>
              </a:solidFill>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4228" y="1442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4228" y="755124"/>
            <a:ext cx="5733917" cy="582474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sz="1800" b="1" dirty="0" smtClean="0">
                <a:solidFill>
                  <a:schemeClr val="tx1"/>
                </a:solidFill>
                <a:latin typeface="Times New Roman" panose="02020603050405020304" pitchFamily="18" charset="0"/>
                <a:cs typeface="Times New Roman" panose="02020603050405020304" pitchFamily="18" charset="0"/>
              </a:rPr>
              <a:t>Description of Idea:</a:t>
            </a:r>
            <a:endParaRPr sz="1800" b="1" dirty="0" smtClean="0">
              <a:solidFill>
                <a:schemeClr val="tx1"/>
              </a:solidFill>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dirty="0" smtClean="0"/>
              <a:t> </a:t>
            </a:r>
            <a:r>
              <a:rPr lang="en-US" dirty="0" smtClean="0">
                <a:latin typeface="Times New Roman" panose="02020603050405020304" pitchFamily="18" charset="0"/>
                <a:cs typeface="Times New Roman" panose="02020603050405020304" pitchFamily="18" charset="0"/>
              </a:rPr>
              <a:t>The proposed system consists of 3 parts viz.</a:t>
            </a:r>
          </a:p>
          <a:p>
            <a:pPr marL="742950" lvl="1" indent="-285750">
              <a:lnSpc>
                <a:spcPct val="100000"/>
              </a:lnSpc>
              <a:spcBef>
                <a:spcPts val="1000"/>
              </a:spcBef>
              <a:buSzPts val="1600"/>
              <a:buFont typeface="Noto Sans Symbols"/>
              <a:buChar char="⮚"/>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wearable device for police officer.</a:t>
            </a:r>
          </a:p>
          <a:p>
            <a:pPr marL="742950" lvl="1" indent="-285750">
              <a:lnSpc>
                <a:spcPct val="100000"/>
              </a:lnSpc>
              <a:spcBef>
                <a:spcPts val="1000"/>
              </a:spcBef>
              <a:buSzPts val="1600"/>
              <a:buFont typeface="Noto Sans Symbols"/>
              <a:buChar char="⮚"/>
            </a:pPr>
            <a:r>
              <a:rPr lang="en-US" sz="1600" dirty="0">
                <a:latin typeface="Times New Roman" panose="02020603050405020304" pitchFamily="18" charset="0"/>
                <a:cs typeface="Times New Roman" panose="02020603050405020304" pitchFamily="18" charset="0"/>
              </a:rPr>
              <a:t>Central Coordinator module</a:t>
            </a:r>
          </a:p>
          <a:p>
            <a:pPr marL="742950" lvl="1" indent="-285750">
              <a:lnSpc>
                <a:spcPct val="100000"/>
              </a:lnSpc>
              <a:spcBef>
                <a:spcPts val="1000"/>
              </a:spcBef>
              <a:buSzPts val="1600"/>
              <a:buFont typeface="Noto Sans Symbols"/>
              <a:buChar char="⮚"/>
            </a:pPr>
            <a:r>
              <a:rPr lang="en-US" sz="1600" dirty="0">
                <a:latin typeface="Times New Roman" panose="02020603050405020304" pitchFamily="18" charset="0"/>
                <a:cs typeface="Times New Roman" panose="02020603050405020304" pitchFamily="18" charset="0"/>
              </a:rPr>
              <a:t>Cloud storage and Web app</a:t>
            </a:r>
          </a:p>
          <a:p>
            <a:pPr marL="0" lvl="1" indent="0">
              <a:lnSpc>
                <a:spcPct val="100000"/>
              </a:lnSpc>
              <a:spcBef>
                <a:spcPts val="1000"/>
              </a:spcBef>
              <a:buSzPts val="1600"/>
              <a:buFont typeface="Noto Sans Symbols"/>
              <a:buChar char="⮚"/>
            </a:pPr>
            <a:r>
              <a:rPr lang="en-US" sz="1600" dirty="0">
                <a:latin typeface="Times New Roman" panose="02020603050405020304" pitchFamily="18" charset="0"/>
                <a:cs typeface="Times New Roman" panose="02020603050405020304" pitchFamily="18" charset="0"/>
              </a:rPr>
              <a:t>The Wearable device consists of a pulse rate monitor, to check </a:t>
            </a:r>
            <a:r>
              <a:rPr lang="en-US" sz="1600" dirty="0" smtClean="0">
                <a:latin typeface="Times New Roman" panose="02020603050405020304" pitchFamily="18" charset="0"/>
                <a:cs typeface="Times New Roman" panose="02020603050405020304" pitchFamily="18" charset="0"/>
              </a:rPr>
              <a:t>whether </a:t>
            </a:r>
            <a:r>
              <a:rPr lang="en-US" sz="1600" dirty="0">
                <a:latin typeface="Times New Roman" panose="02020603050405020304" pitchFamily="18" charset="0"/>
                <a:cs typeface="Times New Roman" panose="02020603050405020304" pitchFamily="18" charset="0"/>
              </a:rPr>
              <a:t>the device is with the officer or not, and a transmitter to transmit the data to the central coordinator with the help of ESP-NOW protocol.</a:t>
            </a:r>
          </a:p>
          <a:p>
            <a:pPr marL="0" lvl="1" indent="0">
              <a:lnSpc>
                <a:spcPct val="100000"/>
              </a:lnSpc>
              <a:spcBef>
                <a:spcPts val="1000"/>
              </a:spcBef>
              <a:buSzPts val="1600"/>
              <a:buFont typeface="Noto Sans Symbols"/>
              <a:buChar char="⮚"/>
            </a:pPr>
            <a:r>
              <a:rPr lang="en-US" sz="1600" dirty="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Central </a:t>
            </a:r>
            <a:r>
              <a:rPr lang="en-US" sz="1600" dirty="0">
                <a:latin typeface="Times New Roman" panose="02020603050405020304" pitchFamily="18" charset="0"/>
                <a:cs typeface="Times New Roman" panose="02020603050405020304" pitchFamily="18" charset="0"/>
              </a:rPr>
              <a:t>Coordinator module coordinates </a:t>
            </a:r>
            <a:r>
              <a:rPr lang="en-US" sz="1600" dirty="0" smtClean="0">
                <a:latin typeface="Times New Roman" panose="02020603050405020304" pitchFamily="18" charset="0"/>
                <a:cs typeface="Times New Roman" panose="02020603050405020304" pitchFamily="18" charset="0"/>
              </a:rPr>
              <a:t>all </a:t>
            </a:r>
            <a:r>
              <a:rPr lang="en-US" sz="1600" dirty="0">
                <a:latin typeface="Times New Roman" panose="02020603050405020304" pitchFamily="18" charset="0"/>
                <a:cs typeface="Times New Roman" panose="02020603050405020304" pitchFamily="18" charset="0"/>
              </a:rPr>
              <a:t>the wearable devices</a:t>
            </a:r>
            <a:r>
              <a:rPr lang="en-US" sz="1600" dirty="0" smtClean="0">
                <a:latin typeface="Times New Roman" panose="02020603050405020304" pitchFamily="18" charset="0"/>
                <a:cs typeface="Times New Roman" panose="02020603050405020304" pitchFamily="18" charset="0"/>
              </a:rPr>
              <a:t>. During the period in which the device is worn, </a:t>
            </a:r>
            <a:r>
              <a:rPr lang="en-US" sz="1600" dirty="0">
                <a:latin typeface="Times New Roman" panose="02020603050405020304" pitchFamily="18" charset="0"/>
                <a:cs typeface="Times New Roman" panose="02020603050405020304" pitchFamily="18" charset="0"/>
              </a:rPr>
              <a:t>it </a:t>
            </a:r>
            <a:r>
              <a:rPr lang="en-US" sz="1600" dirty="0" smtClean="0">
                <a:latin typeface="Times New Roman" panose="02020603050405020304" pitchFamily="18" charset="0"/>
                <a:cs typeface="Times New Roman" panose="02020603050405020304" pitchFamily="18" charset="0"/>
              </a:rPr>
              <a:t>will </a:t>
            </a:r>
            <a:r>
              <a:rPr lang="en-US" sz="1600" dirty="0">
                <a:latin typeface="Times New Roman" panose="02020603050405020304" pitchFamily="18" charset="0"/>
                <a:cs typeface="Times New Roman" panose="02020603050405020304" pitchFamily="18" charset="0"/>
              </a:rPr>
              <a:t>run a</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timer to keep watch </a:t>
            </a:r>
            <a:r>
              <a:rPr lang="en-US" sz="1600" dirty="0" smtClean="0">
                <a:latin typeface="Times New Roman" panose="02020603050405020304" pitchFamily="18" charset="0"/>
                <a:cs typeface="Times New Roman" panose="02020603050405020304" pitchFamily="18" charset="0"/>
              </a:rPr>
              <a:t>on the duration for </a:t>
            </a:r>
            <a:r>
              <a:rPr lang="en-US" sz="1600" dirty="0">
                <a:latin typeface="Times New Roman" panose="02020603050405020304" pitchFamily="18" charset="0"/>
                <a:cs typeface="Times New Roman" panose="02020603050405020304" pitchFamily="18" charset="0"/>
              </a:rPr>
              <a:t>which the officer is in its vicinity. </a:t>
            </a:r>
            <a:r>
              <a:rPr lang="en-US" sz="1600" dirty="0" smtClean="0">
                <a:latin typeface="Times New Roman" panose="02020603050405020304" pitchFamily="18" charset="0"/>
                <a:cs typeface="Times New Roman" panose="02020603050405020304" pitchFamily="18" charset="0"/>
              </a:rPr>
              <a:t>This data is then transmitted to </a:t>
            </a:r>
            <a:r>
              <a:rPr lang="en-US" sz="1600" dirty="0">
                <a:latin typeface="Times New Roman" panose="02020603050405020304" pitchFamily="18" charset="0"/>
                <a:cs typeface="Times New Roman" panose="02020603050405020304" pitchFamily="18" charset="0"/>
              </a:rPr>
              <a:t>the cloud using WIFI.</a:t>
            </a:r>
          </a:p>
          <a:p>
            <a:pPr marL="0" lvl="1" indent="0">
              <a:lnSpc>
                <a:spcPct val="100000"/>
              </a:lnSpc>
              <a:spcBef>
                <a:spcPts val="1000"/>
              </a:spcBef>
              <a:buSzPts val="1600"/>
              <a:buFont typeface="Noto Sans Symbols"/>
              <a:buChar char="⮚"/>
            </a:pPr>
            <a:r>
              <a:rPr lang="en-US" sz="1600" dirty="0">
                <a:latin typeface="Times New Roman" panose="02020603050405020304" pitchFamily="18" charset="0"/>
                <a:cs typeface="Times New Roman" panose="02020603050405020304" pitchFamily="18" charset="0"/>
              </a:rPr>
              <a:t>The web app </a:t>
            </a:r>
            <a:r>
              <a:rPr lang="en-US" sz="1600" dirty="0" smtClean="0">
                <a:latin typeface="Times New Roman" panose="02020603050405020304" pitchFamily="18" charset="0"/>
                <a:cs typeface="Times New Roman" panose="02020603050405020304" pitchFamily="18" charset="0"/>
              </a:rPr>
              <a:t>consists of two sections. The </a:t>
            </a:r>
            <a:r>
              <a:rPr lang="en-US" sz="1600" dirty="0">
                <a:latin typeface="Times New Roman" panose="02020603050405020304" pitchFamily="18" charset="0"/>
                <a:cs typeface="Times New Roman" panose="02020603050405020304" pitchFamily="18" charset="0"/>
              </a:rPr>
              <a:t>first part will be controlled and operated by the admin to assign the bandobast duty to the officer and deployment of the central coordinator module. </a:t>
            </a: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the second </a:t>
            </a:r>
            <a:r>
              <a:rPr lang="en-US" sz="1600" dirty="0" smtClean="0">
                <a:latin typeface="Times New Roman" panose="02020603050405020304" pitchFamily="18" charset="0"/>
                <a:cs typeface="Times New Roman" panose="02020603050405020304" pitchFamily="18" charset="0"/>
              </a:rPr>
              <a:t>part, </a:t>
            </a:r>
            <a:r>
              <a:rPr lang="en-US" sz="1600" dirty="0">
                <a:latin typeface="Times New Roman" panose="02020603050405020304" pitchFamily="18" charset="0"/>
                <a:cs typeface="Times New Roman" panose="02020603050405020304" pitchFamily="18" charset="0"/>
              </a:rPr>
              <a:t>the officer will be able to login and check his/her assigned task and location. </a:t>
            </a:r>
            <a:r>
              <a:rPr lang="en-US" sz="1600" dirty="0" smtClean="0">
                <a:latin typeface="Times New Roman" panose="02020603050405020304" pitchFamily="18" charset="0"/>
                <a:cs typeface="Times New Roman" panose="02020603050405020304" pitchFamily="18" charset="0"/>
              </a:rPr>
              <a:t> A final </a:t>
            </a:r>
            <a:r>
              <a:rPr lang="en-US" sz="1600" dirty="0">
                <a:latin typeface="Times New Roman" panose="02020603050405020304" pitchFamily="18" charset="0"/>
                <a:cs typeface="Times New Roman" panose="02020603050405020304" pitchFamily="18" charset="0"/>
              </a:rPr>
              <a:t>summary of all the activity will be displayed in one webpage.</a:t>
            </a:r>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6238524" y="3829337"/>
            <a:ext cx="4689138" cy="2635944"/>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dirty="0" smtClean="0">
                <a:solidFill>
                  <a:schemeClr val="tx1"/>
                </a:solidFill>
                <a:latin typeface="Times New Roman" panose="02020603050405020304" pitchFamily="18" charset="0"/>
                <a:ea typeface="Franklin Gothic"/>
                <a:cs typeface="Times New Roman" panose="02020603050405020304" pitchFamily="18" charset="0"/>
                <a:sym typeface="Franklin Gothic"/>
              </a:rPr>
              <a:t>Technology </a:t>
            </a:r>
            <a:r>
              <a:rPr lang="en-US" sz="1800" b="1" i="0" dirty="0">
                <a:solidFill>
                  <a:schemeClr val="tx1"/>
                </a:solidFill>
                <a:latin typeface="Times New Roman" panose="02020603050405020304" pitchFamily="18" charset="0"/>
                <a:ea typeface="Franklin Gothic"/>
                <a:cs typeface="Times New Roman" panose="02020603050405020304" pitchFamily="18" charset="0"/>
                <a:sym typeface="Franklin Gothic"/>
              </a:rPr>
              <a:t>stack </a:t>
            </a:r>
            <a:r>
              <a:rPr lang="en-US" sz="1800" b="1" i="0" dirty="0" smtClean="0">
                <a:solidFill>
                  <a:schemeClr val="tx1"/>
                </a:solidFill>
                <a:latin typeface="Times New Roman" panose="02020603050405020304" pitchFamily="18" charset="0"/>
                <a:ea typeface="Franklin Gothic"/>
                <a:cs typeface="Times New Roman" panose="02020603050405020304" pitchFamily="18" charset="0"/>
                <a:sym typeface="Franklin Gothic"/>
              </a:rPr>
              <a:t>used</a:t>
            </a:r>
            <a:r>
              <a:rPr lang="en-US" sz="1600" b="1" i="0" dirty="0" smtClean="0">
                <a:solidFill>
                  <a:schemeClr val="dk1"/>
                </a:solidFill>
                <a:latin typeface="Times New Roman" panose="02020603050405020304" pitchFamily="18" charset="0"/>
                <a:ea typeface="Libre Franklin"/>
                <a:cs typeface="Times New Roman" panose="02020603050405020304" pitchFamily="18" charset="0"/>
                <a:sym typeface="Libre Franklin"/>
              </a:rPr>
              <a:t>:</a:t>
            </a:r>
            <a:endParaRPr b="1"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Times New Roman" panose="02020603050405020304" pitchFamily="18" charset="0"/>
                <a:ea typeface="Libre Franklin"/>
                <a:cs typeface="Times New Roman" panose="02020603050405020304" pitchFamily="18" charset="0"/>
                <a:sym typeface="Libre Franklin"/>
              </a:rPr>
              <a:t>ESP-NOW</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a:solidFill>
                  <a:schemeClr val="dk1"/>
                </a:solidFill>
                <a:latin typeface="Times New Roman" panose="02020603050405020304" pitchFamily="18" charset="0"/>
                <a:cs typeface="Times New Roman" panose="02020603050405020304" pitchFamily="18" charset="0"/>
                <a:sym typeface="Libre Franklin"/>
              </a:rPr>
              <a:t>WIFI</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a:solidFill>
                  <a:schemeClr val="dk1"/>
                </a:solidFill>
                <a:latin typeface="Times New Roman" panose="02020603050405020304" pitchFamily="18" charset="0"/>
                <a:cs typeface="Times New Roman" panose="02020603050405020304" pitchFamily="18" charset="0"/>
                <a:sym typeface="Libre Franklin"/>
              </a:rPr>
              <a:t>ESP32</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a:solidFill>
                  <a:schemeClr val="dk1"/>
                </a:solidFill>
                <a:latin typeface="Times New Roman" panose="02020603050405020304" pitchFamily="18" charset="0"/>
                <a:cs typeface="Times New Roman" panose="02020603050405020304" pitchFamily="18" charset="0"/>
                <a:sym typeface="Libre Franklin"/>
              </a:rPr>
              <a:t>REST </a:t>
            </a:r>
            <a:r>
              <a:rPr lang="en-US" dirty="0" smtClean="0">
                <a:solidFill>
                  <a:schemeClr val="dk1"/>
                </a:solidFill>
                <a:latin typeface="Times New Roman" panose="02020603050405020304" pitchFamily="18" charset="0"/>
                <a:cs typeface="Times New Roman" panose="02020603050405020304" pitchFamily="18" charset="0"/>
                <a:sym typeface="Libre Franklin"/>
              </a:rPr>
              <a:t>API</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err="1" smtClean="0">
                <a:solidFill>
                  <a:schemeClr val="dk1"/>
                </a:solidFill>
                <a:latin typeface="Times New Roman" panose="02020603050405020304" pitchFamily="18" charset="0"/>
                <a:cs typeface="Times New Roman" panose="02020603050405020304" pitchFamily="18" charset="0"/>
                <a:sym typeface="Libre Franklin"/>
              </a:rPr>
              <a:t>Supabase</a:t>
            </a:r>
            <a:r>
              <a:rPr lang="en-US" dirty="0" smtClean="0">
                <a:solidFill>
                  <a:schemeClr val="dk1"/>
                </a:solidFill>
                <a:latin typeface="Times New Roman" panose="02020603050405020304" pitchFamily="18" charset="0"/>
                <a:cs typeface="Times New Roman" panose="02020603050405020304" pitchFamily="18" charset="0"/>
                <a:sym typeface="Libre Franklin"/>
              </a:rPr>
              <a:t> Cloud Service</a:t>
            </a:r>
            <a:endParaRPr lang="en-US" dirty="0" smtClean="0">
              <a:solidFill>
                <a:schemeClr val="tx1"/>
              </a:solidFill>
              <a:highlight>
                <a:srgbClr val="FFFF00"/>
              </a:highlight>
              <a:latin typeface="Times New Roman" panose="02020603050405020304" pitchFamily="18" charset="0"/>
              <a:cs typeface="Times New Roman" panose="02020603050405020304" pitchFamily="18"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dirty="0" smtClean="0">
                <a:solidFill>
                  <a:schemeClr val="dk1"/>
                </a:solidFill>
                <a:latin typeface="Times New Roman" panose="02020603050405020304" pitchFamily="18" charset="0"/>
                <a:cs typeface="Times New Roman" panose="02020603050405020304" pitchFamily="18" charset="0"/>
                <a:sym typeface="Libre Franklin"/>
              </a:rPr>
              <a:t>Pulse </a:t>
            </a:r>
            <a:r>
              <a:rPr lang="en-US" dirty="0">
                <a:solidFill>
                  <a:schemeClr val="dk1"/>
                </a:solidFill>
                <a:latin typeface="Times New Roman" panose="02020603050405020304" pitchFamily="18" charset="0"/>
                <a:cs typeface="Times New Roman" panose="02020603050405020304" pitchFamily="18" charset="0"/>
                <a:sym typeface="Libre Franklin"/>
              </a:rPr>
              <a:t>Rate </a:t>
            </a:r>
            <a:r>
              <a:rPr lang="en-US" dirty="0" smtClean="0">
                <a:solidFill>
                  <a:schemeClr val="dk1"/>
                </a:solidFill>
                <a:latin typeface="Times New Roman" panose="02020603050405020304" pitchFamily="18" charset="0"/>
                <a:cs typeface="Times New Roman" panose="02020603050405020304" pitchFamily="18" charset="0"/>
                <a:sym typeface="Libre Franklin"/>
              </a:rPr>
              <a:t>module</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smtClean="0">
                <a:solidFill>
                  <a:schemeClr val="dk1"/>
                </a:solidFill>
                <a:latin typeface="Times New Roman" panose="02020603050405020304" pitchFamily="18" charset="0"/>
                <a:cs typeface="Times New Roman" panose="02020603050405020304" pitchFamily="18" charset="0"/>
                <a:sym typeface="Libre Franklin"/>
              </a:rPr>
              <a:t>Software Technology</a:t>
            </a:r>
            <a:endParaRPr lang="en-US" dirty="0">
              <a:solidFill>
                <a:srgbClr val="FF0000"/>
              </a:solidFill>
              <a:highlight>
                <a:srgbClr val="FFFF00"/>
              </a:highlight>
              <a:latin typeface="Times New Roman" panose="02020603050405020304" pitchFamily="18" charset="0"/>
              <a:cs typeface="Times New Roman" panose="02020603050405020304" pitchFamily="18"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Times New Roman" panose="02020603050405020304" pitchFamily="18" charset="0"/>
              <a:ea typeface="Libre Franklin"/>
              <a:cs typeface="Times New Roman" panose="02020603050405020304" pitchFamily="18" charset="0"/>
              <a:sym typeface="Libre Franklin"/>
            </a:endParaRPr>
          </a:p>
        </p:txBody>
      </p:sp>
      <p:pic>
        <p:nvPicPr>
          <p:cNvPr id="9" name="Picture Placeholder 8">
            <a:extLst>
              <a:ext uri="{FF2B5EF4-FFF2-40B4-BE49-F238E27FC236}">
                <a16:creationId xmlns:a16="http://schemas.microsoft.com/office/drawing/2014/main" xmlns="" id="{974EF426-3CC4-5500-D6AA-87F5BABCB0CD}"/>
              </a:ext>
            </a:extLst>
          </p:cNvPr>
          <p:cNvPicPr>
            <a:picLocks noGrp="1" noChangeAspect="1"/>
          </p:cNvPicPr>
          <p:nvPr>
            <p:ph type="pic" idx="2"/>
          </p:nvPr>
        </p:nvPicPr>
        <p:blipFill rotWithShape="1">
          <a:blip r:embed="rId3"/>
          <a:srcRect l="9631" t="5858" r="4083" b="2416"/>
          <a:stretch/>
        </p:blipFill>
        <p:spPr>
          <a:xfrm>
            <a:off x="5892800" y="144261"/>
            <a:ext cx="6101022" cy="360840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208546" y="64168"/>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Times New Roman" panose="02020603050405020304" pitchFamily="18" charset="0"/>
                <a:cs typeface="Times New Roman" panose="02020603050405020304" pitchFamily="18" charset="0"/>
              </a:rPr>
              <a:t>Idea/Approach Details</a:t>
            </a:r>
            <a:endParaRPr dirty="0">
              <a:latin typeface="Times New Roman" panose="02020603050405020304" pitchFamily="18" charset="0"/>
              <a:cs typeface="Times New Roman" panose="02020603050405020304" pitchFamily="18" charset="0"/>
            </a:endParaRPr>
          </a:p>
        </p:txBody>
      </p:sp>
      <p:sp>
        <p:nvSpPr>
          <p:cNvPr id="229" name="Google Shape;229;p3"/>
          <p:cNvSpPr txBox="1">
            <a:spLocks noGrp="1"/>
          </p:cNvSpPr>
          <p:nvPr>
            <p:ph type="body" idx="1"/>
          </p:nvPr>
        </p:nvSpPr>
        <p:spPr>
          <a:xfrm>
            <a:off x="0" y="1246123"/>
            <a:ext cx="5780808" cy="55968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spcBef>
                <a:spcPts val="0"/>
              </a:spcBef>
              <a:buFont typeface="Noto Sans Symbols"/>
              <a:buChar char="⮚"/>
            </a:pPr>
            <a:r>
              <a:rPr lang="en-US" dirty="0" smtClean="0"/>
              <a:t>Consider a situation where the police are given duty of managing a crowd for a certain public event. For this officers are assigned duty at particular locations/gates.</a:t>
            </a:r>
          </a:p>
          <a:p>
            <a:pPr marL="285750" lvl="0" indent="-285750">
              <a:spcBef>
                <a:spcPts val="0"/>
              </a:spcBef>
              <a:buFont typeface="Noto Sans Symbols"/>
              <a:buChar char="⮚"/>
            </a:pPr>
            <a:r>
              <a:rPr lang="en-US" dirty="0" smtClean="0"/>
              <a:t>The </a:t>
            </a:r>
            <a:r>
              <a:rPr lang="en-US" dirty="0"/>
              <a:t>admin has a login in the app through which he will assign the police officers with a patrolling route and their duty timings and duration. </a:t>
            </a:r>
          </a:p>
          <a:p>
            <a:pPr marL="285750" lvl="0" indent="-285750">
              <a:spcBef>
                <a:spcPts val="0"/>
              </a:spcBef>
              <a:buFont typeface="Noto Sans Symbols"/>
              <a:buChar char="⮚"/>
            </a:pPr>
            <a:r>
              <a:rPr lang="en-US" dirty="0"/>
              <a:t>Each officer is given an NFC wearable device containing a pulse rate sensor.  They will be able to access their duty details through their respective app login.</a:t>
            </a:r>
          </a:p>
          <a:p>
            <a:pPr marL="285750" lvl="0" indent="-285750">
              <a:spcBef>
                <a:spcPts val="0"/>
              </a:spcBef>
              <a:buFont typeface="Noto Sans Symbols"/>
              <a:buChar char="⮚"/>
            </a:pPr>
            <a:r>
              <a:rPr lang="en-US" dirty="0"/>
              <a:t>The officers have to individually report to a single checkpoint over a period of time for his </a:t>
            </a:r>
            <a:r>
              <a:rPr lang="en-US" dirty="0" err="1"/>
              <a:t>bandobast</a:t>
            </a:r>
            <a:r>
              <a:rPr lang="en-US" dirty="0"/>
              <a:t> duties. </a:t>
            </a:r>
          </a:p>
          <a:p>
            <a:pPr marL="285750" lvl="0" indent="-285750">
              <a:spcBef>
                <a:spcPts val="0"/>
              </a:spcBef>
              <a:buFont typeface="Noto Sans Symbols"/>
              <a:buChar char="⮚"/>
            </a:pPr>
            <a:r>
              <a:rPr lang="en-US" dirty="0"/>
              <a:t>The ESP NOW allows the band to be connected to the </a:t>
            </a:r>
            <a:r>
              <a:rPr lang="en-US" dirty="0" smtClean="0"/>
              <a:t>central coordinator module.  </a:t>
            </a:r>
            <a:endParaRPr lang="en-US" dirty="0"/>
          </a:p>
          <a:p>
            <a:pPr marL="285750" lvl="0" indent="-285750">
              <a:spcBef>
                <a:spcPts val="0"/>
              </a:spcBef>
              <a:buFont typeface="Noto Sans Symbols"/>
              <a:buChar char="⮚"/>
            </a:pPr>
            <a:r>
              <a:rPr lang="en-US" dirty="0"/>
              <a:t>The parent ESP </a:t>
            </a:r>
            <a:r>
              <a:rPr lang="en-US" dirty="0" smtClean="0"/>
              <a:t>receives the </a:t>
            </a:r>
            <a:r>
              <a:rPr lang="en-US" dirty="0"/>
              <a:t>police officer’s </a:t>
            </a:r>
            <a:r>
              <a:rPr lang="en-US" dirty="0" smtClean="0"/>
              <a:t>band’s unique MAC address which then helps to fetch the police officer’s data from the data base. </a:t>
            </a:r>
            <a:r>
              <a:rPr lang="en-US" dirty="0"/>
              <a:t>The time at which the officer is at the checkpoint is also recorded. </a:t>
            </a:r>
          </a:p>
          <a:p>
            <a:pPr marL="285750" lvl="0" indent="-285750">
              <a:spcBef>
                <a:spcPts val="0"/>
              </a:spcBef>
              <a:buFont typeface="Noto Sans Symbols"/>
              <a:buChar char="⮚"/>
            </a:pPr>
            <a:r>
              <a:rPr lang="en-US" dirty="0"/>
              <a:t>The purpose of the pulse rate monitor is to track the period of time for which the officer has the band on. The data is sent through the band’s ESP unit only when the band detects that the device is worn to ensure that the police officer himself is going to the checkpoints and not simply placing the device at the checkpoint location and leaving.</a:t>
            </a:r>
            <a:endParaRPr lang="en-IN" dirty="0" smtClean="0"/>
          </a:p>
        </p:txBody>
      </p:sp>
      <p:sp>
        <p:nvSpPr>
          <p:cNvPr id="228" name="Google Shape;228;p3"/>
          <p:cNvSpPr txBox="1">
            <a:spLocks noGrp="1"/>
          </p:cNvSpPr>
          <p:nvPr>
            <p:ph type="body" idx="2"/>
          </p:nvPr>
        </p:nvSpPr>
        <p:spPr>
          <a:xfrm>
            <a:off x="0" y="825064"/>
            <a:ext cx="4967416"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IN" sz="2500" b="1" dirty="0" smtClean="0">
                <a:solidFill>
                  <a:schemeClr val="tx1"/>
                </a:solidFill>
                <a:latin typeface="Times New Roman" panose="02020603050405020304" pitchFamily="18" charset="0"/>
                <a:cs typeface="Times New Roman" panose="02020603050405020304" pitchFamily="18" charset="0"/>
              </a:rPr>
              <a:t>Use Case</a:t>
            </a:r>
            <a:endParaRPr sz="2500" b="1" dirty="0">
              <a:solidFill>
                <a:schemeClr val="tx1"/>
              </a:solidFill>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5780807" y="845213"/>
            <a:ext cx="6326659"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2500" b="1" i="0" dirty="0" smtClean="0">
                <a:solidFill>
                  <a:schemeClr val="tx1"/>
                </a:solidFill>
                <a:latin typeface="Times New Roman" panose="02020603050405020304" pitchFamily="18" charset="0"/>
                <a:ea typeface="Franklin Gothic"/>
                <a:cs typeface="Times New Roman" panose="02020603050405020304" pitchFamily="18" charset="0"/>
                <a:sym typeface="Franklin Gothic"/>
              </a:rPr>
              <a:t>Dependencies</a:t>
            </a:r>
          </a:p>
        </p:txBody>
      </p:sp>
      <p:sp>
        <p:nvSpPr>
          <p:cNvPr id="232" name="Google Shape;232;p3"/>
          <p:cNvSpPr txBox="1"/>
          <p:nvPr/>
        </p:nvSpPr>
        <p:spPr>
          <a:xfrm>
            <a:off x="5780808" y="1246122"/>
            <a:ext cx="6411192" cy="351838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smtClean="0">
                <a:solidFill>
                  <a:schemeClr val="dk1"/>
                </a:solidFill>
                <a:latin typeface="Libre Franklin"/>
                <a:ea typeface="Libre Franklin"/>
                <a:cs typeface="Libre Franklin"/>
                <a:sym typeface="Libre Franklin"/>
              </a:rPr>
              <a:t>ESP-NOW </a:t>
            </a:r>
          </a:p>
          <a:p>
            <a:pPr marR="0" lvl="0" algn="l" rtl="0">
              <a:lnSpc>
                <a:spcPct val="90000"/>
              </a:lnSpc>
              <a:spcBef>
                <a:spcPts val="0"/>
              </a:spcBef>
              <a:spcAft>
                <a:spcPts val="0"/>
              </a:spcAft>
              <a:buClr>
                <a:schemeClr val="dk1"/>
              </a:buClr>
              <a:buSzPts val="1600"/>
            </a:pPr>
            <a:r>
              <a:rPr lang="en-US" sz="1600" dirty="0" smtClean="0">
                <a:solidFill>
                  <a:schemeClr val="dk1"/>
                </a:solidFill>
                <a:latin typeface="Libre Franklin"/>
                <a:sym typeface="Libre Franklin"/>
              </a:rPr>
              <a:t>The ESP-NOW module is used for two way communication  between ESP32 devices without using a Wi-Fi network. It can transfer 250 bytes of data and uses 2.4 GHz band without connecting or interfering with the local network connection. The main role of ESP NOW communication protocol is for connecting each officer’s band to the checkpoint’s ESP unit.</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sz="1600" dirty="0" err="1" smtClean="0">
                <a:solidFill>
                  <a:schemeClr val="dk1"/>
                </a:solidFill>
                <a:latin typeface="Libre Franklin"/>
                <a:sym typeface="Libre Franklin"/>
              </a:rPr>
              <a:t>Supabase</a:t>
            </a:r>
            <a:r>
              <a:rPr lang="en-US" sz="1600" dirty="0" smtClean="0">
                <a:solidFill>
                  <a:schemeClr val="dk1"/>
                </a:solidFill>
                <a:latin typeface="Libre Franklin"/>
                <a:sym typeface="Libre Franklin"/>
              </a:rPr>
              <a:t> </a:t>
            </a:r>
            <a:r>
              <a:rPr lang="en-US" sz="1600" smtClean="0">
                <a:solidFill>
                  <a:schemeClr val="dk1"/>
                </a:solidFill>
                <a:latin typeface="Libre Franklin"/>
                <a:sym typeface="Libre Franklin"/>
              </a:rPr>
              <a:t>Cloud Service</a:t>
            </a:r>
            <a:endParaRPr lang="en-US" sz="1600" dirty="0" smtClean="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sz="1600" dirty="0" smtClean="0">
                <a:solidFill>
                  <a:schemeClr val="dk1"/>
                </a:solidFill>
                <a:latin typeface="Libre Franklin"/>
                <a:sym typeface="Libre Franklin"/>
              </a:rPr>
              <a:t>Wi-Fi</a:t>
            </a:r>
          </a:p>
          <a:p>
            <a:pPr marR="0" lvl="0" algn="l" rtl="0">
              <a:lnSpc>
                <a:spcPct val="90000"/>
              </a:lnSpc>
              <a:spcBef>
                <a:spcPts val="0"/>
              </a:spcBef>
              <a:spcAft>
                <a:spcPts val="0"/>
              </a:spcAft>
              <a:buClr>
                <a:schemeClr val="dk1"/>
              </a:buClr>
              <a:buSzPts val="1600"/>
            </a:pPr>
            <a:r>
              <a:rPr lang="en-US" sz="1600" dirty="0" smtClean="0">
                <a:solidFill>
                  <a:schemeClr val="dk1"/>
                </a:solidFill>
                <a:latin typeface="Libre Franklin"/>
                <a:sym typeface="Libre Franklin"/>
              </a:rPr>
              <a:t>Data from the central coordinator module will be sent to cloud services keeping internet as a medium with the help of Wi-Fi.</a:t>
            </a:r>
          </a:p>
          <a:p>
            <a:pPr marR="0" lvl="0" algn="l" rtl="0">
              <a:lnSpc>
                <a:spcPct val="90000"/>
              </a:lnSpc>
              <a:spcBef>
                <a:spcPts val="0"/>
              </a:spcBef>
              <a:spcAft>
                <a:spcPts val="0"/>
              </a:spcAft>
              <a:buClr>
                <a:schemeClr val="dk1"/>
              </a:buClr>
              <a:buSzPts val="1600"/>
            </a:pPr>
            <a:endParaRPr lang="en-US" sz="1600" dirty="0" smtClean="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lang="en-US" sz="1600" dirty="0" smtClean="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lang="en-US" sz="1600" dirty="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lang="en-US" sz="1600" dirty="0" smtClean="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lang="en-US" sz="1600" dirty="0" smtClean="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dirty="0"/>
          </a:p>
        </p:txBody>
      </p:sp>
      <p:sp>
        <p:nvSpPr>
          <p:cNvPr id="8" name="Google Shape;232;p3"/>
          <p:cNvSpPr txBox="1"/>
          <p:nvPr/>
        </p:nvSpPr>
        <p:spPr>
          <a:xfrm>
            <a:off x="5780808" y="5149516"/>
            <a:ext cx="6411192" cy="170848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dirty="0" smtClean="0">
                <a:solidFill>
                  <a:schemeClr val="dk1"/>
                </a:solidFill>
                <a:latin typeface="Libre Franklin"/>
                <a:sym typeface="Libre Franklin"/>
              </a:rPr>
              <a:t>Creating a database for all the police officers will be a relatively time-consuming and lengthy process.</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smtClean="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lang="en-US" sz="1600" dirty="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lang="en-US" sz="1600" dirty="0" smtClean="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lang="en-US" sz="1600" dirty="0" smtClean="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dirty="0"/>
          </a:p>
        </p:txBody>
      </p:sp>
      <p:sp>
        <p:nvSpPr>
          <p:cNvPr id="9" name="Google Shape;231;p3"/>
          <p:cNvSpPr txBox="1"/>
          <p:nvPr/>
        </p:nvSpPr>
        <p:spPr>
          <a:xfrm>
            <a:off x="5780808" y="4748463"/>
            <a:ext cx="6326659"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2500" b="1" i="0" dirty="0" smtClean="0">
                <a:solidFill>
                  <a:schemeClr val="tx1"/>
                </a:solidFill>
                <a:latin typeface="Times New Roman" panose="02020603050405020304" pitchFamily="18" charset="0"/>
                <a:ea typeface="Franklin Gothic"/>
                <a:cs typeface="Times New Roman" panose="02020603050405020304" pitchFamily="18" charset="0"/>
                <a:sym typeface="Franklin Gothic"/>
              </a:rPr>
              <a:t>Showstoppers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221908" y="25459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58303877"/>
              </p:ext>
            </p:extLst>
          </p:nvPr>
        </p:nvGraphicFramePr>
        <p:xfrm>
          <a:off x="221908" y="1009338"/>
          <a:ext cx="11687596" cy="3001072"/>
        </p:xfrm>
        <a:graphic>
          <a:graphicData uri="http://schemas.openxmlformats.org/drawingml/2006/table">
            <a:tbl>
              <a:tblPr firstRow="1" bandRow="1">
                <a:tableStyleId>{5C22544A-7EE6-4342-B048-85BDC9FD1C3A}</a:tableStyleId>
              </a:tblPr>
              <a:tblGrid>
                <a:gridCol w="919032">
                  <a:extLst>
                    <a:ext uri="{9D8B030D-6E8A-4147-A177-3AD203B41FA5}">
                      <a16:colId xmlns:a16="http://schemas.microsoft.com/office/drawing/2014/main" xmlns="" val="2824836338"/>
                    </a:ext>
                  </a:extLst>
                </a:gridCol>
                <a:gridCol w="2976832">
                  <a:extLst>
                    <a:ext uri="{9D8B030D-6E8A-4147-A177-3AD203B41FA5}">
                      <a16:colId xmlns:a16="http://schemas.microsoft.com/office/drawing/2014/main" xmlns="" val="648567316"/>
                    </a:ext>
                  </a:extLst>
                </a:gridCol>
                <a:gridCol w="1947933">
                  <a:extLst>
                    <a:ext uri="{9D8B030D-6E8A-4147-A177-3AD203B41FA5}">
                      <a16:colId xmlns:a16="http://schemas.microsoft.com/office/drawing/2014/main" xmlns="" val="414414887"/>
                    </a:ext>
                  </a:extLst>
                </a:gridCol>
                <a:gridCol w="1947933">
                  <a:extLst>
                    <a:ext uri="{9D8B030D-6E8A-4147-A177-3AD203B41FA5}">
                      <a16:colId xmlns:a16="http://schemas.microsoft.com/office/drawing/2014/main" xmlns="" val="3526582794"/>
                    </a:ext>
                  </a:extLst>
                </a:gridCol>
                <a:gridCol w="1947933">
                  <a:extLst>
                    <a:ext uri="{9D8B030D-6E8A-4147-A177-3AD203B41FA5}">
                      <a16:colId xmlns:a16="http://schemas.microsoft.com/office/drawing/2014/main" xmlns="" val="79086586"/>
                    </a:ext>
                  </a:extLst>
                </a:gridCol>
                <a:gridCol w="1947933">
                  <a:extLst>
                    <a:ext uri="{9D8B030D-6E8A-4147-A177-3AD203B41FA5}">
                      <a16:colId xmlns:a16="http://schemas.microsoft.com/office/drawing/2014/main" xmlns="" val="3249055975"/>
                    </a:ext>
                  </a:extLst>
                </a:gridCol>
              </a:tblGrid>
              <a:tr h="629646">
                <a:tc>
                  <a:txBody>
                    <a:bodyPr/>
                    <a:lstStyle/>
                    <a:p>
                      <a:r>
                        <a:rPr lang="en-US" dirty="0"/>
                        <a:t>Sr. No.</a:t>
                      </a:r>
                    </a:p>
                  </a:txBody>
                  <a:tcPr/>
                </a:tc>
                <a:tc>
                  <a:txBody>
                    <a:bodyPr/>
                    <a:lstStyle/>
                    <a:p>
                      <a:r>
                        <a:rPr lang="en-US" dirty="0"/>
                        <a:t>Name of Team Member</a:t>
                      </a:r>
                      <a:r>
                        <a:rPr lang="en-US" baseline="0" dirty="0"/>
                        <a:t> </a:t>
                      </a:r>
                      <a:endParaRPr lang="en-US" dirty="0"/>
                    </a:p>
                  </a:txBody>
                  <a:tcPr/>
                </a:tc>
                <a:tc>
                  <a:txBody>
                    <a:bodyPr/>
                    <a:lstStyle/>
                    <a:p>
                      <a:r>
                        <a:rPr lang="en-US" dirty="0"/>
                        <a:t>Branch</a:t>
                      </a:r>
                      <a:r>
                        <a:rPr lang="en-US" baseline="0" dirty="0"/>
                        <a:t> </a:t>
                      </a:r>
                      <a:endParaRPr lang="en-US" dirty="0"/>
                    </a:p>
                  </a:txBody>
                  <a:tcPr/>
                </a:tc>
                <a:tc>
                  <a:txBody>
                    <a:bodyPr/>
                    <a:lstStyle/>
                    <a:p>
                      <a:r>
                        <a:rPr lang="en-US" sz="1800" dirty="0" smtClean="0"/>
                        <a:t>Stream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Year</a:t>
                      </a:r>
                    </a:p>
                    <a:p>
                      <a:endParaRPr lang="en-US" dirty="0"/>
                    </a:p>
                    <a:p>
                      <a:endParaRPr lang="en-US" dirty="0"/>
                    </a:p>
                  </a:txBody>
                  <a:tcPr/>
                </a:tc>
                <a:tc>
                  <a:txBody>
                    <a:bodyPr/>
                    <a:lstStyle/>
                    <a:p>
                      <a:r>
                        <a:rPr lang="en-US" dirty="0"/>
                        <a:t>Position</a:t>
                      </a:r>
                      <a:r>
                        <a:rPr lang="en-US" baseline="0" dirty="0"/>
                        <a:t> in team </a:t>
                      </a:r>
                      <a:r>
                        <a:rPr lang="en-US" sz="1200" baseline="0" dirty="0"/>
                        <a:t>(Team Leader, Front end Developer, Back end Developer, Full Stack, Data base management etc.)</a:t>
                      </a:r>
                      <a:endParaRPr lang="en-US" sz="1200" dirty="0"/>
                    </a:p>
                  </a:txBody>
                  <a:tcPr/>
                </a:tc>
                <a:extLst>
                  <a:ext uri="{0D108BD9-81ED-4DB2-BD59-A6C34878D82A}">
                    <a16:rowId xmlns:a16="http://schemas.microsoft.com/office/drawing/2014/main" xmlns="" val="2093876814"/>
                  </a:ext>
                </a:extLst>
              </a:tr>
              <a:tr h="440752">
                <a:tc>
                  <a:txBody>
                    <a:bodyPr/>
                    <a:lstStyle/>
                    <a:p>
                      <a:r>
                        <a:rPr lang="en-US" dirty="0"/>
                        <a:t>1</a:t>
                      </a:r>
                    </a:p>
                  </a:txBody>
                  <a:tcPr/>
                </a:tc>
                <a:tc>
                  <a:txBody>
                    <a:bodyPr/>
                    <a:lstStyle/>
                    <a:p>
                      <a:r>
                        <a:rPr lang="en-US" dirty="0"/>
                        <a:t>Krish Jathare</a:t>
                      </a:r>
                    </a:p>
                  </a:txBody>
                  <a:tcPr/>
                </a:tc>
                <a:tc>
                  <a:txBody>
                    <a:bodyPr/>
                    <a:lstStyle/>
                    <a:p>
                      <a:r>
                        <a:rPr lang="en-US" dirty="0" err="1" smtClean="0"/>
                        <a:t>B.Tech</a:t>
                      </a:r>
                      <a:endParaRPr lang="en-US" dirty="0"/>
                    </a:p>
                  </a:txBody>
                  <a:tcPr/>
                </a:tc>
                <a:tc>
                  <a:txBody>
                    <a:bodyPr/>
                    <a:lstStyle/>
                    <a:p>
                      <a:r>
                        <a:rPr lang="en-US" dirty="0"/>
                        <a:t>EEE</a:t>
                      </a:r>
                    </a:p>
                  </a:txBody>
                  <a:tcPr/>
                </a:tc>
                <a:tc>
                  <a:txBody>
                    <a:bodyPr/>
                    <a:lstStyle/>
                    <a:p>
                      <a:r>
                        <a:rPr lang="en-US" dirty="0" smtClean="0"/>
                        <a:t>3</a:t>
                      </a:r>
                      <a:r>
                        <a:rPr lang="en-US" baseline="30000" dirty="0" smtClean="0"/>
                        <a:t>rd</a:t>
                      </a:r>
                      <a:r>
                        <a:rPr lang="en-US" baseline="0" dirty="0" smtClean="0"/>
                        <a:t> Year</a:t>
                      </a:r>
                      <a:endParaRPr lang="en-US" dirty="0"/>
                    </a:p>
                  </a:txBody>
                  <a:tcPr/>
                </a:tc>
                <a:tc>
                  <a:txBody>
                    <a:bodyPr/>
                    <a:lstStyle/>
                    <a:p>
                      <a:r>
                        <a:rPr lang="en-US" dirty="0"/>
                        <a:t>Team Leader</a:t>
                      </a:r>
                      <a:r>
                        <a:rPr lang="en-US" baseline="0" dirty="0"/>
                        <a:t> </a:t>
                      </a:r>
                      <a:endParaRPr lang="en-US" dirty="0"/>
                    </a:p>
                  </a:txBody>
                  <a:tcPr/>
                </a:tc>
                <a:extLst>
                  <a:ext uri="{0D108BD9-81ED-4DB2-BD59-A6C34878D82A}">
                    <a16:rowId xmlns:a16="http://schemas.microsoft.com/office/drawing/2014/main" xmlns="" val="205475727"/>
                  </a:ext>
                </a:extLst>
              </a:tr>
              <a:tr h="255356">
                <a:tc>
                  <a:txBody>
                    <a:bodyPr/>
                    <a:lstStyle/>
                    <a:p>
                      <a:r>
                        <a:rPr lang="en-US" dirty="0"/>
                        <a:t>2</a:t>
                      </a:r>
                    </a:p>
                  </a:txBody>
                  <a:tcPr/>
                </a:tc>
                <a:tc>
                  <a:txBody>
                    <a:bodyPr/>
                    <a:lstStyle/>
                    <a:p>
                      <a:r>
                        <a:rPr lang="en-US" dirty="0" smtClean="0"/>
                        <a:t>Pratik </a:t>
                      </a:r>
                      <a:r>
                        <a:rPr lang="en-US" dirty="0" err="1" smtClean="0"/>
                        <a:t>Tadge</a:t>
                      </a:r>
                      <a:endParaRPr lang="en-US" dirty="0"/>
                    </a:p>
                  </a:txBody>
                  <a:tcPr/>
                </a:tc>
                <a:tc>
                  <a:txBody>
                    <a:bodyPr/>
                    <a:lstStyle/>
                    <a:p>
                      <a:r>
                        <a:rPr lang="en-US" dirty="0" err="1" smtClean="0"/>
                        <a:t>B.Tech</a:t>
                      </a:r>
                      <a:endParaRPr lang="en-US" dirty="0"/>
                    </a:p>
                  </a:txBody>
                  <a:tcPr/>
                </a:tc>
                <a:tc>
                  <a:txBody>
                    <a:bodyPr/>
                    <a:lstStyle/>
                    <a:p>
                      <a:r>
                        <a:rPr lang="en-US" dirty="0" smtClean="0"/>
                        <a:t>EEE</a:t>
                      </a:r>
                      <a:endParaRPr lang="en-US" dirty="0"/>
                    </a:p>
                  </a:txBody>
                  <a:tcPr/>
                </a:tc>
                <a:tc>
                  <a:txBody>
                    <a:bodyPr/>
                    <a:lstStyle/>
                    <a:p>
                      <a:r>
                        <a:rPr lang="en-US" dirty="0" smtClean="0"/>
                        <a:t>3</a:t>
                      </a:r>
                      <a:r>
                        <a:rPr lang="en-US" baseline="30000" dirty="0" smtClean="0"/>
                        <a:t>rd</a:t>
                      </a:r>
                      <a:r>
                        <a:rPr lang="en-US" baseline="0" dirty="0" smtClean="0"/>
                        <a:t> Year</a:t>
                      </a:r>
                      <a:endParaRPr lang="en-US" dirty="0"/>
                    </a:p>
                  </a:txBody>
                  <a:tcPr/>
                </a:tc>
                <a:tc>
                  <a:txBody>
                    <a:bodyPr/>
                    <a:lstStyle/>
                    <a:p>
                      <a:endParaRPr lang="en-US" dirty="0"/>
                    </a:p>
                  </a:txBody>
                  <a:tcPr/>
                </a:tc>
                <a:extLst>
                  <a:ext uri="{0D108BD9-81ED-4DB2-BD59-A6C34878D82A}">
                    <a16:rowId xmlns:a16="http://schemas.microsoft.com/office/drawing/2014/main" xmlns="" val="2431725522"/>
                  </a:ext>
                </a:extLst>
              </a:tr>
              <a:tr h="255356">
                <a:tc>
                  <a:txBody>
                    <a:bodyPr/>
                    <a:lstStyle/>
                    <a:p>
                      <a:r>
                        <a:rPr lang="en-US" dirty="0"/>
                        <a:t>3</a:t>
                      </a:r>
                    </a:p>
                  </a:txBody>
                  <a:tcPr/>
                </a:tc>
                <a:tc>
                  <a:txBody>
                    <a:bodyPr/>
                    <a:lstStyle/>
                    <a:p>
                      <a:r>
                        <a:rPr lang="en-US" dirty="0" err="1" smtClean="0"/>
                        <a:t>Subhendu</a:t>
                      </a:r>
                      <a:r>
                        <a:rPr lang="en-US" baseline="0" dirty="0" smtClean="0"/>
                        <a:t> Das</a:t>
                      </a:r>
                      <a:endParaRPr lang="en-US" dirty="0"/>
                    </a:p>
                  </a:txBody>
                  <a:tcPr/>
                </a:tc>
                <a:tc>
                  <a:txBody>
                    <a:bodyPr/>
                    <a:lstStyle/>
                    <a:p>
                      <a:r>
                        <a:rPr lang="en-US" dirty="0" err="1" smtClean="0"/>
                        <a:t>B.Tech</a:t>
                      </a:r>
                      <a:endParaRPr lang="en-US" dirty="0"/>
                    </a:p>
                  </a:txBody>
                  <a:tcPr/>
                </a:tc>
                <a:tc>
                  <a:txBody>
                    <a:bodyPr/>
                    <a:lstStyle/>
                    <a:p>
                      <a:r>
                        <a:rPr lang="en-US" dirty="0" smtClean="0"/>
                        <a:t>EEE</a:t>
                      </a:r>
                      <a:endParaRPr lang="en-US" dirty="0"/>
                    </a:p>
                  </a:txBody>
                  <a:tcPr/>
                </a:tc>
                <a:tc>
                  <a:txBody>
                    <a:bodyPr/>
                    <a:lstStyle/>
                    <a:p>
                      <a:r>
                        <a:rPr lang="en-US" dirty="0" smtClean="0"/>
                        <a:t>3</a:t>
                      </a:r>
                      <a:r>
                        <a:rPr lang="en-US" baseline="30000" dirty="0" smtClean="0"/>
                        <a:t>rd</a:t>
                      </a:r>
                      <a:r>
                        <a:rPr lang="en-US" baseline="0" dirty="0" smtClean="0"/>
                        <a:t> Year</a:t>
                      </a:r>
                      <a:endParaRPr lang="en-US" dirty="0"/>
                    </a:p>
                  </a:txBody>
                  <a:tcPr/>
                </a:tc>
                <a:tc>
                  <a:txBody>
                    <a:bodyPr/>
                    <a:lstStyle/>
                    <a:p>
                      <a:endParaRPr lang="en-US" dirty="0"/>
                    </a:p>
                  </a:txBody>
                  <a:tcPr/>
                </a:tc>
                <a:extLst>
                  <a:ext uri="{0D108BD9-81ED-4DB2-BD59-A6C34878D82A}">
                    <a16:rowId xmlns:a16="http://schemas.microsoft.com/office/drawing/2014/main" xmlns="" val="1999168005"/>
                  </a:ext>
                </a:extLst>
              </a:tr>
              <a:tr h="255356">
                <a:tc>
                  <a:txBody>
                    <a:bodyPr/>
                    <a:lstStyle/>
                    <a:p>
                      <a:r>
                        <a:rPr lang="en-US" dirty="0"/>
                        <a:t>4</a:t>
                      </a:r>
                    </a:p>
                  </a:txBody>
                  <a:tcPr/>
                </a:tc>
                <a:tc>
                  <a:txBody>
                    <a:bodyPr/>
                    <a:lstStyle/>
                    <a:p>
                      <a:r>
                        <a:rPr lang="en-US" dirty="0" smtClean="0"/>
                        <a:t>Harsh </a:t>
                      </a:r>
                      <a:r>
                        <a:rPr lang="en-US" dirty="0" err="1" smtClean="0"/>
                        <a:t>Brijesh</a:t>
                      </a:r>
                      <a:endParaRPr lang="en-US" dirty="0"/>
                    </a:p>
                  </a:txBody>
                  <a:tcPr/>
                </a:tc>
                <a:tc>
                  <a:txBody>
                    <a:bodyPr/>
                    <a:lstStyle/>
                    <a:p>
                      <a:r>
                        <a:rPr lang="en-US" dirty="0" err="1" smtClean="0"/>
                        <a:t>B.Tech</a:t>
                      </a:r>
                      <a:endParaRPr lang="en-US" dirty="0"/>
                    </a:p>
                  </a:txBody>
                  <a:tcPr/>
                </a:tc>
                <a:tc>
                  <a:txBody>
                    <a:bodyPr/>
                    <a:lstStyle/>
                    <a:p>
                      <a:r>
                        <a:rPr lang="en-US" dirty="0" smtClean="0"/>
                        <a:t>EEE</a:t>
                      </a:r>
                      <a:endParaRPr lang="en-US" dirty="0"/>
                    </a:p>
                  </a:txBody>
                  <a:tcPr/>
                </a:tc>
                <a:tc>
                  <a:txBody>
                    <a:bodyPr/>
                    <a:lstStyle/>
                    <a:p>
                      <a:r>
                        <a:rPr lang="en-US" dirty="0" smtClean="0"/>
                        <a:t>3</a:t>
                      </a:r>
                      <a:r>
                        <a:rPr lang="en-US" baseline="30000" dirty="0" smtClean="0"/>
                        <a:t>rd</a:t>
                      </a:r>
                      <a:r>
                        <a:rPr lang="en-US" baseline="0" dirty="0" smtClean="0"/>
                        <a:t> Year</a:t>
                      </a:r>
                      <a:endParaRPr lang="en-US" dirty="0"/>
                    </a:p>
                  </a:txBody>
                  <a:tcPr/>
                </a:tc>
                <a:tc>
                  <a:txBody>
                    <a:bodyPr/>
                    <a:lstStyle/>
                    <a:p>
                      <a:endParaRPr lang="en-US" dirty="0"/>
                    </a:p>
                  </a:txBody>
                  <a:tcPr/>
                </a:tc>
                <a:extLst>
                  <a:ext uri="{0D108BD9-81ED-4DB2-BD59-A6C34878D82A}">
                    <a16:rowId xmlns:a16="http://schemas.microsoft.com/office/drawing/2014/main" xmlns="" val="429007208"/>
                  </a:ext>
                </a:extLst>
              </a:tr>
              <a:tr h="255356">
                <a:tc>
                  <a:txBody>
                    <a:bodyPr/>
                    <a:lstStyle/>
                    <a:p>
                      <a:r>
                        <a:rPr lang="en-US" dirty="0"/>
                        <a:t>5</a:t>
                      </a:r>
                    </a:p>
                  </a:txBody>
                  <a:tcPr/>
                </a:tc>
                <a:tc>
                  <a:txBody>
                    <a:bodyPr/>
                    <a:lstStyle/>
                    <a:p>
                      <a:r>
                        <a:rPr lang="en-US" dirty="0" smtClean="0"/>
                        <a:t>Remeka Majumder</a:t>
                      </a:r>
                      <a:endParaRPr lang="en-US" dirty="0"/>
                    </a:p>
                  </a:txBody>
                  <a:tcPr/>
                </a:tc>
                <a:tc>
                  <a:txBody>
                    <a:bodyPr/>
                    <a:lstStyle/>
                    <a:p>
                      <a:r>
                        <a:rPr lang="en-US" dirty="0" err="1" smtClean="0"/>
                        <a:t>B.Tech</a:t>
                      </a:r>
                      <a:endParaRPr lang="en-US" dirty="0"/>
                    </a:p>
                  </a:txBody>
                  <a:tcPr/>
                </a:tc>
                <a:tc>
                  <a:txBody>
                    <a:bodyPr/>
                    <a:lstStyle/>
                    <a:p>
                      <a:r>
                        <a:rPr lang="en-US" dirty="0" smtClean="0"/>
                        <a:t>EEE</a:t>
                      </a:r>
                      <a:endParaRPr lang="en-US" dirty="0"/>
                    </a:p>
                  </a:txBody>
                  <a:tcPr/>
                </a:tc>
                <a:tc>
                  <a:txBody>
                    <a:bodyPr/>
                    <a:lstStyle/>
                    <a:p>
                      <a:r>
                        <a:rPr lang="en-US" dirty="0" smtClean="0"/>
                        <a:t>3</a:t>
                      </a:r>
                      <a:r>
                        <a:rPr lang="en-US" baseline="30000" dirty="0" smtClean="0"/>
                        <a:t>rd</a:t>
                      </a:r>
                      <a:r>
                        <a:rPr lang="en-US" baseline="0" dirty="0" smtClean="0"/>
                        <a:t> Year</a:t>
                      </a:r>
                      <a:endParaRPr lang="en-US" dirty="0"/>
                    </a:p>
                  </a:txBody>
                  <a:tcPr/>
                </a:tc>
                <a:tc>
                  <a:txBody>
                    <a:bodyPr/>
                    <a:lstStyle/>
                    <a:p>
                      <a:endParaRPr lang="en-US" dirty="0"/>
                    </a:p>
                  </a:txBody>
                  <a:tcPr/>
                </a:tc>
                <a:extLst>
                  <a:ext uri="{0D108BD9-81ED-4DB2-BD59-A6C34878D82A}">
                    <a16:rowId xmlns:a16="http://schemas.microsoft.com/office/drawing/2014/main" xmlns="" val="165303023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47728663"/>
              </p:ext>
            </p:extLst>
          </p:nvPr>
        </p:nvGraphicFramePr>
        <p:xfrm>
          <a:off x="221910" y="5115587"/>
          <a:ext cx="11687594" cy="1381760"/>
        </p:xfrm>
        <a:graphic>
          <a:graphicData uri="http://schemas.openxmlformats.org/drawingml/2006/table">
            <a:tbl>
              <a:tblPr firstRow="1" bandRow="1">
                <a:tableStyleId>{5C22544A-7EE6-4342-B048-85BDC9FD1C3A}</a:tableStyleId>
              </a:tblPr>
              <a:tblGrid>
                <a:gridCol w="1102838">
                  <a:extLst>
                    <a:ext uri="{9D8B030D-6E8A-4147-A177-3AD203B41FA5}">
                      <a16:colId xmlns:a16="http://schemas.microsoft.com/office/drawing/2014/main" xmlns="" val="2824836338"/>
                    </a:ext>
                  </a:extLst>
                </a:gridCol>
                <a:gridCol w="3572199">
                  <a:extLst>
                    <a:ext uri="{9D8B030D-6E8A-4147-A177-3AD203B41FA5}">
                      <a16:colId xmlns:a16="http://schemas.microsoft.com/office/drawing/2014/main" xmlns="" val="648567316"/>
                    </a:ext>
                  </a:extLst>
                </a:gridCol>
                <a:gridCol w="2337519">
                  <a:extLst>
                    <a:ext uri="{9D8B030D-6E8A-4147-A177-3AD203B41FA5}">
                      <a16:colId xmlns:a16="http://schemas.microsoft.com/office/drawing/2014/main" xmlns="" val="414414887"/>
                    </a:ext>
                  </a:extLst>
                </a:gridCol>
                <a:gridCol w="2337519">
                  <a:extLst>
                    <a:ext uri="{9D8B030D-6E8A-4147-A177-3AD203B41FA5}">
                      <a16:colId xmlns:a16="http://schemas.microsoft.com/office/drawing/2014/main" xmlns="" val="3526582794"/>
                    </a:ext>
                  </a:extLst>
                </a:gridCol>
                <a:gridCol w="2337519">
                  <a:extLst>
                    <a:ext uri="{9D8B030D-6E8A-4147-A177-3AD203B41FA5}">
                      <a16:colId xmlns:a16="http://schemas.microsoft.com/office/drawing/2014/main" xmlns="" val="79086586"/>
                    </a:ext>
                  </a:extLst>
                </a:gridCol>
              </a:tblGrid>
              <a:tr h="370840">
                <a:tc>
                  <a:txBody>
                    <a:bodyPr/>
                    <a:lstStyle/>
                    <a:p>
                      <a:r>
                        <a:rPr lang="en-US" dirty="0"/>
                        <a:t>Sr. No.</a:t>
                      </a:r>
                    </a:p>
                  </a:txBody>
                  <a:tcPr/>
                </a:tc>
                <a:tc>
                  <a:txBody>
                    <a:bodyPr/>
                    <a:lstStyle/>
                    <a:p>
                      <a:r>
                        <a:rPr lang="en-US" dirty="0"/>
                        <a:t>Name of Mentor </a:t>
                      </a:r>
                    </a:p>
                  </a:txBody>
                  <a:tcPr/>
                </a:tc>
                <a:tc>
                  <a:txBody>
                    <a:bodyPr/>
                    <a:lstStyle/>
                    <a:p>
                      <a:r>
                        <a:rPr lang="en-US" sz="1800" dirty="0"/>
                        <a:t>Category </a:t>
                      </a:r>
                      <a:r>
                        <a:rPr lang="en-US" sz="1600" dirty="0"/>
                        <a:t>(Academic/Industry): </a:t>
                      </a:r>
                    </a:p>
                  </a:txBody>
                  <a:tcPr/>
                </a:tc>
                <a:tc>
                  <a:txBody>
                    <a:bodyPr/>
                    <a:lstStyle/>
                    <a:p>
                      <a:r>
                        <a:rPr lang="en-US" sz="1800" dirty="0"/>
                        <a:t>Expertise </a:t>
                      </a:r>
                      <a:r>
                        <a:rPr lang="en-US" sz="1400" dirty="0"/>
                        <a:t>(AI/ML/</a:t>
                      </a:r>
                      <a:r>
                        <a:rPr lang="en-US" sz="1400" dirty="0" err="1"/>
                        <a:t>Blockchain</a:t>
                      </a:r>
                      <a:r>
                        <a:rPr lang="en-US" sz="1400" dirty="0"/>
                        <a:t> </a:t>
                      </a:r>
                      <a:r>
                        <a:rPr lang="en-US" sz="1400" dirty="0" err="1"/>
                        <a:t>etc</a:t>
                      </a:r>
                      <a:r>
                        <a:rPr lang="en-US" sz="1400" dirty="0"/>
                        <a:t>):</a:t>
                      </a:r>
                      <a:r>
                        <a:rPr lang="en-US" sz="1800" dirty="0"/>
                        <a:t> </a:t>
                      </a:r>
                      <a:endParaRPr lang="en-US" dirty="0"/>
                    </a:p>
                  </a:txBody>
                  <a:tcPr/>
                </a:tc>
                <a:tc>
                  <a:txBody>
                    <a:bodyPr/>
                    <a:lstStyle/>
                    <a:p>
                      <a:r>
                        <a:rPr lang="en-US" sz="1800" dirty="0"/>
                        <a:t>Domain Experience  </a:t>
                      </a:r>
                      <a:r>
                        <a:rPr lang="en-US" sz="1600" dirty="0"/>
                        <a:t>(in Years )</a:t>
                      </a:r>
                    </a:p>
                  </a:txBody>
                  <a:tcPr/>
                </a:tc>
                <a:extLst>
                  <a:ext uri="{0D108BD9-81ED-4DB2-BD59-A6C34878D82A}">
                    <a16:rowId xmlns:a16="http://schemas.microsoft.com/office/drawing/2014/main" xmlns="" val="2093876814"/>
                  </a:ext>
                </a:extLst>
              </a:tr>
              <a:tr h="370840">
                <a:tc>
                  <a:txBody>
                    <a:bodyPr/>
                    <a:lstStyle/>
                    <a:p>
                      <a:r>
                        <a:rPr lang="en-US" dirty="0"/>
                        <a:t>1</a:t>
                      </a:r>
                    </a:p>
                  </a:txBody>
                  <a:tcPr/>
                </a:tc>
                <a:tc>
                  <a:txBody>
                    <a:bodyPr/>
                    <a:lstStyle/>
                    <a:p>
                      <a:r>
                        <a:rPr lang="en-US" dirty="0" smtClean="0"/>
                        <a:t>P </a:t>
                      </a:r>
                      <a:r>
                        <a:rPr lang="en-US" dirty="0" err="1" smtClean="0"/>
                        <a:t>Sriramalaksmi</a:t>
                      </a:r>
                      <a:endParaRPr lang="en-US" dirty="0"/>
                    </a:p>
                  </a:txBody>
                  <a:tcPr/>
                </a:tc>
                <a:tc>
                  <a:txBody>
                    <a:bodyPr/>
                    <a:lstStyle/>
                    <a:p>
                      <a:r>
                        <a:rPr lang="en-US" dirty="0" smtClean="0"/>
                        <a:t>Academic</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05475727"/>
                  </a:ext>
                </a:extLst>
              </a:tr>
              <a:tr h="370840">
                <a:tc>
                  <a:txBody>
                    <a:bodyPr/>
                    <a:lstStyle/>
                    <a:p>
                      <a:r>
                        <a:rPr lang="en-US" dirty="0"/>
                        <a:t>2</a:t>
                      </a:r>
                    </a:p>
                  </a:txBody>
                  <a:tcPr/>
                </a:tc>
                <a:tc>
                  <a:txBody>
                    <a:bodyPr/>
                    <a:lstStyle/>
                    <a:p>
                      <a:r>
                        <a:rPr lang="en-US" dirty="0" err="1" smtClean="0"/>
                        <a:t>Anantha</a:t>
                      </a:r>
                      <a:r>
                        <a:rPr lang="en-US" dirty="0" smtClean="0"/>
                        <a:t> Krishnan V</a:t>
                      </a:r>
                      <a:endParaRPr lang="en-US" dirty="0"/>
                    </a:p>
                  </a:txBody>
                  <a:tcPr/>
                </a:tc>
                <a:tc>
                  <a:txBody>
                    <a:bodyPr/>
                    <a:lstStyle/>
                    <a:p>
                      <a:r>
                        <a:rPr lang="en-US" dirty="0" smtClean="0"/>
                        <a:t>Academic</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431725522"/>
                  </a:ext>
                </a:extLst>
              </a:tr>
            </a:tbl>
          </a:graphicData>
        </a:graphic>
      </p:graphicFrame>
      <p:sp>
        <p:nvSpPr>
          <p:cNvPr id="7" name="Google Shape;237;p4"/>
          <p:cNvSpPr txBox="1">
            <a:spLocks/>
          </p:cNvSpPr>
          <p:nvPr/>
        </p:nvSpPr>
        <p:spPr>
          <a:xfrm>
            <a:off x="221908" y="4257567"/>
            <a:ext cx="6617507" cy="610863"/>
          </a:xfrm>
          <a:prstGeom prst="rect">
            <a:avLst/>
          </a:prstGeom>
          <a:noFill/>
          <a:ln>
            <a:noFill/>
          </a:ln>
        </p:spPr>
        <p:txBody>
          <a:bodyPr spcFirstLastPara="1" vert="horz" wrap="square" lIns="0" tIns="0" rIns="0" bIns="0" rtlCol="0" anchor="b" anchorCtr="0">
            <a:normAutofit/>
          </a:bodyPr>
          <a:lstStyle>
            <a:lvl1pPr lvl="0" algn="l" defTabSz="914400" rtl="0" eaLnBrk="1" latinLnBrk="0" hangingPunct="1">
              <a:lnSpc>
                <a:spcPct val="90000"/>
              </a:lnSpc>
              <a:spcBef>
                <a:spcPts val="0"/>
              </a:spcBef>
              <a:spcAft>
                <a:spcPts val="0"/>
              </a:spcAft>
              <a:buClr>
                <a:schemeClr val="dk1"/>
              </a:buClr>
              <a:buSzPts val="4400"/>
              <a:buFont typeface="Franklin Gothic"/>
              <a:buNone/>
              <a:defRPr sz="4400" b="1" i="0" kern="1200">
                <a:solidFill>
                  <a:schemeClr val="tx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Team </a:t>
            </a:r>
            <a:r>
              <a:rPr lang="en-US" dirty="0" smtClean="0"/>
              <a:t>Mentors Details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967</TotalTime>
  <Words>672</Words>
  <Application>Microsoft Office PowerPoint</Application>
  <PresentationFormat>Widescreen</PresentationFormat>
  <Paragraphs>95</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Times New Roman</vt:lpstr>
      <vt:lpstr>Libre Franklin</vt:lpstr>
      <vt:lpstr>Calibri Light</vt:lpstr>
      <vt:lpstr>Franklin Gothic</vt:lpstr>
      <vt:lpstr>Wingdings</vt:lpstr>
      <vt:lpstr>Noto Sans Symbols</vt:lpstr>
      <vt:lpstr>Arial</vt:lpstr>
      <vt:lpstr>Calibri</vt:lpstr>
      <vt:lpstr>Office Theme</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Microsoft account</cp:lastModifiedBy>
  <cp:revision>35</cp:revision>
  <dcterms:created xsi:type="dcterms:W3CDTF">2022-02-11T07:14:46Z</dcterms:created>
  <dcterms:modified xsi:type="dcterms:W3CDTF">2023-03-25T05:46:54Z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