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7" r:id="rId9"/>
    <p:sldId id="263" r:id="rId10"/>
    <p:sldId id="268" r:id="rId11"/>
    <p:sldId id="265"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2AC97-596D-45A4-98B8-FCF55D5CBCC0}"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C40B698-ECFD-4C85-AF8D-8F9F286CD1F5}" type="slidenum">
              <a:rPr lang="en-US" smtClean="0"/>
              <a:t>‹#›</a:t>
            </a:fld>
            <a:endParaRPr lang="en-US"/>
          </a:p>
        </p:txBody>
      </p:sp>
    </p:spTree>
    <p:extLst>
      <p:ext uri="{BB962C8B-B14F-4D97-AF65-F5344CB8AC3E}">
        <p14:creationId xmlns:p14="http://schemas.microsoft.com/office/powerpoint/2010/main" val="272460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2AC97-596D-45A4-98B8-FCF55D5CBCC0}"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29748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2AC97-596D-45A4-98B8-FCF55D5CBCC0}"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220578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2AC97-596D-45A4-98B8-FCF55D5CBCC0}"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421035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702AC97-596D-45A4-98B8-FCF55D5CBCC0}" type="datetimeFigureOut">
              <a:rPr lang="en-US" smtClean="0"/>
              <a:t>2/12/2024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C40B698-ECFD-4C85-AF8D-8F9F286CD1F5}" type="slidenum">
              <a:rPr lang="en-US" smtClean="0"/>
              <a:t>‹#›</a:t>
            </a:fld>
            <a:endParaRPr lang="en-US"/>
          </a:p>
        </p:txBody>
      </p:sp>
    </p:spTree>
    <p:extLst>
      <p:ext uri="{BB962C8B-B14F-4D97-AF65-F5344CB8AC3E}">
        <p14:creationId xmlns:p14="http://schemas.microsoft.com/office/powerpoint/2010/main" val="391244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2AC97-596D-45A4-98B8-FCF55D5CBCC0}"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11852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2AC97-596D-45A4-98B8-FCF55D5CBCC0}"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42732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2AC97-596D-45A4-98B8-FCF55D5CBCC0}"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31966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2AC97-596D-45A4-98B8-FCF55D5CBCC0}"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254611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2AC97-596D-45A4-98B8-FCF55D5CBCC0}"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212980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2AC97-596D-45A4-98B8-FCF55D5CBCC0}" type="datetimeFigureOut">
              <a:rPr lang="en-US" smtClean="0"/>
              <a:t>2/12/2024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40B698-ECFD-4C85-AF8D-8F9F286CD1F5}" type="slidenum">
              <a:rPr lang="en-US" smtClean="0"/>
              <a:t>‹#›</a:t>
            </a:fld>
            <a:endParaRPr lang="en-US"/>
          </a:p>
        </p:txBody>
      </p:sp>
    </p:spTree>
    <p:extLst>
      <p:ext uri="{BB962C8B-B14F-4D97-AF65-F5344CB8AC3E}">
        <p14:creationId xmlns:p14="http://schemas.microsoft.com/office/powerpoint/2010/main" val="243164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02AC97-596D-45A4-98B8-FCF55D5CBCC0}" type="datetimeFigureOut">
              <a:rPr lang="en-US" smtClean="0"/>
              <a:t>2/12/2024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C40B698-ECFD-4C85-AF8D-8F9F286CD1F5}" type="slidenum">
              <a:rPr lang="en-US" smtClean="0"/>
              <a:t>‹#›</a:t>
            </a:fld>
            <a:endParaRPr lang="en-US"/>
          </a:p>
        </p:txBody>
      </p:sp>
    </p:spTree>
    <p:extLst>
      <p:ext uri="{BB962C8B-B14F-4D97-AF65-F5344CB8AC3E}">
        <p14:creationId xmlns:p14="http://schemas.microsoft.com/office/powerpoint/2010/main" val="296593086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subhg.github.io/Promact-Assignment5CSS/"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0000" b="-3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2FE0-A7E3-913B-3F89-93C073C1D90F}"/>
              </a:ext>
            </a:extLst>
          </p:cNvPr>
          <p:cNvSpPr>
            <a:spLocks noGrp="1"/>
          </p:cNvSpPr>
          <p:nvPr>
            <p:ph type="ctrTitle"/>
          </p:nvPr>
        </p:nvSpPr>
        <p:spPr>
          <a:xfrm>
            <a:off x="1667435" y="3243968"/>
            <a:ext cx="9966960" cy="3035808"/>
          </a:xfrm>
        </p:spPr>
        <p:txBody>
          <a:bodyPr/>
          <a:lstStyle/>
          <a:p>
            <a:r>
              <a:rPr lang="en-US" dirty="0">
                <a:solidFill>
                  <a:schemeClr val="tx1">
                    <a:lumMod val="95000"/>
                    <a:lumOff val="5000"/>
                  </a:schemeClr>
                </a:solidFill>
              </a:rPr>
              <a:t>Microsoft Clarity</a:t>
            </a:r>
          </a:p>
        </p:txBody>
      </p:sp>
    </p:spTree>
    <p:extLst>
      <p:ext uri="{BB962C8B-B14F-4D97-AF65-F5344CB8AC3E}">
        <p14:creationId xmlns:p14="http://schemas.microsoft.com/office/powerpoint/2010/main" val="91616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ED0A-3DC1-2594-0579-68E7111C8F3C}"/>
              </a:ext>
            </a:extLst>
          </p:cNvPr>
          <p:cNvSpPr>
            <a:spLocks noGrp="1"/>
          </p:cNvSpPr>
          <p:nvPr>
            <p:ph type="title"/>
          </p:nvPr>
        </p:nvSpPr>
        <p:spPr>
          <a:xfrm>
            <a:off x="1069848" y="484632"/>
            <a:ext cx="10058400" cy="879934"/>
          </a:xfrm>
        </p:spPr>
        <p:txBody>
          <a:bodyPr/>
          <a:lstStyle/>
          <a:p>
            <a:r>
              <a:rPr lang="en-US" dirty="0"/>
              <a:t>User Behavior</a:t>
            </a:r>
          </a:p>
        </p:txBody>
      </p:sp>
      <p:sp>
        <p:nvSpPr>
          <p:cNvPr id="3" name="Content Placeholder 2">
            <a:extLst>
              <a:ext uri="{FF2B5EF4-FFF2-40B4-BE49-F238E27FC236}">
                <a16:creationId xmlns:a16="http://schemas.microsoft.com/office/drawing/2014/main" id="{8490D62B-A8C1-D799-C4B6-99808C89CF61}"/>
              </a:ext>
            </a:extLst>
          </p:cNvPr>
          <p:cNvSpPr>
            <a:spLocks noGrp="1"/>
          </p:cNvSpPr>
          <p:nvPr>
            <p:ph idx="1"/>
          </p:nvPr>
        </p:nvSpPr>
        <p:spPr>
          <a:xfrm>
            <a:off x="1069848" y="1364566"/>
            <a:ext cx="6653315" cy="4807634"/>
          </a:xfrm>
        </p:spPr>
        <p:txBody>
          <a:bodyPr>
            <a:normAutofit fontScale="85000" lnSpcReduction="20000"/>
          </a:bodyPr>
          <a:lstStyle/>
          <a:p>
            <a:r>
              <a:rPr lang="en-US" dirty="0"/>
              <a:t>Users on desktop devices scrolled down the page until the end, with a slight drop-off at 35% and 95% scroll depth.</a:t>
            </a:r>
          </a:p>
          <a:p>
            <a:r>
              <a:rPr lang="en-US" dirty="0"/>
              <a:t>Users on desktop devices clicked mostly on the Home and About Us links in the main menu, and on the Learn More button in the hero section.</a:t>
            </a:r>
          </a:p>
          <a:p>
            <a:r>
              <a:rPr lang="en-US" dirty="0"/>
              <a:t>Users on desktop devices also clicked repeatedly on the Home link, indicating frustration or confusion, and on some text and image elements that are not clickable, such as the Music and Pictures sections.</a:t>
            </a:r>
          </a:p>
          <a:p>
            <a:r>
              <a:rPr lang="en-US" dirty="0"/>
              <a:t>Users on mobile devices scrolled down the page until the end, with a significant drop-off at 90% and 100% scroll depth.</a:t>
            </a:r>
          </a:p>
          <a:p>
            <a:r>
              <a:rPr lang="en-US" dirty="0"/>
              <a:t>Users on mobile devices clicked mostly on the Mobile menu icon and the Hero section, and on some text elements that are not clickable, such as the Music section.</a:t>
            </a:r>
          </a:p>
          <a:p>
            <a:r>
              <a:rPr lang="en-US" dirty="0"/>
              <a:t>Users on mobile devices also clicked repeatedly on the Hero section, indicating frustration or confusion, and on an empty element [?hash=1951m96yh], suggesting a possible error or bug.</a:t>
            </a:r>
          </a:p>
          <a:p>
            <a:r>
              <a:rPr lang="en-US" dirty="0"/>
              <a:t>Users on tablet devices did not visit or interact with the page at all, suggesting a lack of interest or compatibility.</a:t>
            </a:r>
          </a:p>
        </p:txBody>
      </p:sp>
      <p:pic>
        <p:nvPicPr>
          <p:cNvPr id="5" name="Picture 4">
            <a:extLst>
              <a:ext uri="{FF2B5EF4-FFF2-40B4-BE49-F238E27FC236}">
                <a16:creationId xmlns:a16="http://schemas.microsoft.com/office/drawing/2014/main" id="{69AB8281-B4DE-0E92-88BF-2539BC710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84" y="484632"/>
            <a:ext cx="3535464" cy="1607234"/>
          </a:xfrm>
          <a:prstGeom prst="rect">
            <a:avLst/>
          </a:prstGeom>
        </p:spPr>
      </p:pic>
      <p:pic>
        <p:nvPicPr>
          <p:cNvPr id="7" name="Picture 6">
            <a:extLst>
              <a:ext uri="{FF2B5EF4-FFF2-40B4-BE49-F238E27FC236}">
                <a16:creationId xmlns:a16="http://schemas.microsoft.com/office/drawing/2014/main" id="{F3A4FFE7-7335-C3D5-7857-E98CBFE2C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584" y="2529368"/>
            <a:ext cx="3535464" cy="1607234"/>
          </a:xfrm>
          <a:prstGeom prst="rect">
            <a:avLst/>
          </a:prstGeom>
        </p:spPr>
      </p:pic>
      <p:pic>
        <p:nvPicPr>
          <p:cNvPr id="9" name="Picture 8">
            <a:extLst>
              <a:ext uri="{FF2B5EF4-FFF2-40B4-BE49-F238E27FC236}">
                <a16:creationId xmlns:a16="http://schemas.microsoft.com/office/drawing/2014/main" id="{ED6092FD-BA6B-BAA6-6975-A44FDAC85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8584" y="4564966"/>
            <a:ext cx="3535464" cy="1607234"/>
          </a:xfrm>
          <a:prstGeom prst="rect">
            <a:avLst/>
          </a:prstGeom>
        </p:spPr>
      </p:pic>
      <p:sp>
        <p:nvSpPr>
          <p:cNvPr id="10" name="TextBox 9">
            <a:extLst>
              <a:ext uri="{FF2B5EF4-FFF2-40B4-BE49-F238E27FC236}">
                <a16:creationId xmlns:a16="http://schemas.microsoft.com/office/drawing/2014/main" id="{B33FD77D-C213-33CE-6A73-2552F61AEA0E}"/>
              </a:ext>
            </a:extLst>
          </p:cNvPr>
          <p:cNvSpPr txBox="1"/>
          <p:nvPr/>
        </p:nvSpPr>
        <p:spPr>
          <a:xfrm>
            <a:off x="8533696" y="2125951"/>
            <a:ext cx="2588456" cy="369332"/>
          </a:xfrm>
          <a:prstGeom prst="rect">
            <a:avLst/>
          </a:prstGeom>
          <a:noFill/>
        </p:spPr>
        <p:txBody>
          <a:bodyPr wrap="square" rtlCol="0">
            <a:spAutoFit/>
          </a:bodyPr>
          <a:lstStyle/>
          <a:p>
            <a:r>
              <a:rPr lang="en-US" dirty="0"/>
              <a:t>100% users - Scrolling</a:t>
            </a:r>
          </a:p>
        </p:txBody>
      </p:sp>
      <p:sp>
        <p:nvSpPr>
          <p:cNvPr id="11" name="TextBox 10">
            <a:extLst>
              <a:ext uri="{FF2B5EF4-FFF2-40B4-BE49-F238E27FC236}">
                <a16:creationId xmlns:a16="http://schemas.microsoft.com/office/drawing/2014/main" id="{4C74CC79-383E-12A5-83E0-EA8AB90442F4}"/>
              </a:ext>
            </a:extLst>
          </p:cNvPr>
          <p:cNvSpPr txBox="1"/>
          <p:nvPr/>
        </p:nvSpPr>
        <p:spPr>
          <a:xfrm>
            <a:off x="8533696" y="4048568"/>
            <a:ext cx="2785404" cy="369332"/>
          </a:xfrm>
          <a:prstGeom prst="rect">
            <a:avLst/>
          </a:prstGeom>
          <a:noFill/>
        </p:spPr>
        <p:txBody>
          <a:bodyPr wrap="square" rtlCol="0">
            <a:spAutoFit/>
          </a:bodyPr>
          <a:lstStyle/>
          <a:p>
            <a:r>
              <a:rPr lang="en-US" dirty="0"/>
              <a:t>81.48% users - Scrolling</a:t>
            </a:r>
          </a:p>
        </p:txBody>
      </p:sp>
      <p:sp>
        <p:nvSpPr>
          <p:cNvPr id="12" name="TextBox 11">
            <a:extLst>
              <a:ext uri="{FF2B5EF4-FFF2-40B4-BE49-F238E27FC236}">
                <a16:creationId xmlns:a16="http://schemas.microsoft.com/office/drawing/2014/main" id="{A73EE77C-E13A-6CC8-6C46-6A91D3A4B677}"/>
              </a:ext>
            </a:extLst>
          </p:cNvPr>
          <p:cNvSpPr txBox="1"/>
          <p:nvPr/>
        </p:nvSpPr>
        <p:spPr>
          <a:xfrm>
            <a:off x="8533696" y="6134600"/>
            <a:ext cx="2785404" cy="369332"/>
          </a:xfrm>
          <a:prstGeom prst="rect">
            <a:avLst/>
          </a:prstGeom>
          <a:noFill/>
        </p:spPr>
        <p:txBody>
          <a:bodyPr wrap="square" rtlCol="0">
            <a:spAutoFit/>
          </a:bodyPr>
          <a:lstStyle/>
          <a:p>
            <a:r>
              <a:rPr lang="en-US" dirty="0"/>
              <a:t>75% users - Scrolling</a:t>
            </a:r>
          </a:p>
        </p:txBody>
      </p:sp>
    </p:spTree>
    <p:extLst>
      <p:ext uri="{BB962C8B-B14F-4D97-AF65-F5344CB8AC3E}">
        <p14:creationId xmlns:p14="http://schemas.microsoft.com/office/powerpoint/2010/main" val="369821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6327-83DC-3652-0AE1-6D6B29DA47DD}"/>
              </a:ext>
            </a:extLst>
          </p:cNvPr>
          <p:cNvSpPr>
            <a:spLocks noGrp="1"/>
          </p:cNvSpPr>
          <p:nvPr>
            <p:ph type="title"/>
          </p:nvPr>
        </p:nvSpPr>
        <p:spPr>
          <a:xfrm>
            <a:off x="1069848" y="484632"/>
            <a:ext cx="10058400" cy="940756"/>
          </a:xfrm>
        </p:spPr>
        <p:txBody>
          <a:bodyPr/>
          <a:lstStyle/>
          <a:p>
            <a:r>
              <a:rPr lang="en-US" dirty="0"/>
              <a:t>Optimization we Can do:-</a:t>
            </a:r>
          </a:p>
        </p:txBody>
      </p:sp>
      <p:sp>
        <p:nvSpPr>
          <p:cNvPr id="3" name="Content Placeholder 2">
            <a:extLst>
              <a:ext uri="{FF2B5EF4-FFF2-40B4-BE49-F238E27FC236}">
                <a16:creationId xmlns:a16="http://schemas.microsoft.com/office/drawing/2014/main" id="{AF17E63A-44F6-1943-2009-6E41873B6823}"/>
              </a:ext>
            </a:extLst>
          </p:cNvPr>
          <p:cNvSpPr>
            <a:spLocks noGrp="1"/>
          </p:cNvSpPr>
          <p:nvPr>
            <p:ph idx="1"/>
          </p:nvPr>
        </p:nvSpPr>
        <p:spPr>
          <a:xfrm>
            <a:off x="1069848" y="1425388"/>
            <a:ext cx="10058400" cy="4746812"/>
          </a:xfrm>
        </p:spPr>
        <p:txBody>
          <a:bodyPr>
            <a:normAutofit lnSpcReduction="10000"/>
          </a:bodyPr>
          <a:lstStyle/>
          <a:p>
            <a:pPr marL="0" indent="0">
              <a:buNone/>
            </a:pPr>
            <a:r>
              <a:rPr lang="en-US" i="0" dirty="0">
                <a:solidFill>
                  <a:srgbClr val="0D0D0D"/>
                </a:solidFill>
                <a:effectLst/>
                <a:latin typeface="Rockwell(body)"/>
              </a:rPr>
              <a:t>To improve the user experience and engagement:-</a:t>
            </a:r>
          </a:p>
          <a:p>
            <a:r>
              <a:rPr lang="en-US" dirty="0">
                <a:solidFill>
                  <a:srgbClr val="0D0D0D"/>
                </a:solidFill>
                <a:latin typeface="Rockwell(body)"/>
              </a:rPr>
              <a:t>T</a:t>
            </a:r>
            <a:r>
              <a:rPr lang="en-US" i="0" dirty="0">
                <a:solidFill>
                  <a:srgbClr val="0D0D0D"/>
                </a:solidFill>
                <a:effectLst/>
                <a:latin typeface="Rockwell(body)"/>
              </a:rPr>
              <a:t>he website could use more clear and consistent call-to-action buttons, such as Final resource and Cool stuff, and avoid using text and images that look like links but are not clickable, such as the Music and Pictures sections.</a:t>
            </a:r>
          </a:p>
          <a:p>
            <a:r>
              <a:rPr lang="en-US" i="0" dirty="0">
                <a:solidFill>
                  <a:srgbClr val="0D0D0D"/>
                </a:solidFill>
                <a:effectLst/>
                <a:latin typeface="Rockwell(body)"/>
              </a:rPr>
              <a:t>To showcase the website's features and benefits, the website could use more compelling and relevant content, such as testimonials, case studies, or videos, and avoid using filler text, such as "It is a long established fact that a reader will be distracted by the readable content".</a:t>
            </a:r>
          </a:p>
          <a:p>
            <a:r>
              <a:rPr lang="en-US" i="0" dirty="0">
                <a:solidFill>
                  <a:srgbClr val="0D0D0D"/>
                </a:solidFill>
                <a:effectLst/>
                <a:latin typeface="Rockwell(body)"/>
              </a:rPr>
              <a:t>To optimize the website for mobile devices, the website could use a responsive design that adapts to different screen sizes and orientations, and fix any errors or bugs that may prevent users from accessing or clicking on certain elements.</a:t>
            </a:r>
          </a:p>
          <a:p>
            <a:r>
              <a:rPr lang="en-US" i="0" dirty="0">
                <a:solidFill>
                  <a:srgbClr val="0D0D0D"/>
                </a:solidFill>
                <a:effectLst/>
                <a:latin typeface="Rockwell(body)"/>
              </a:rPr>
              <a:t>To increase the website's reach and visibility, the website could use more effective marketing strategies and channels to attract and retain tablet users, such as social media, email, or ads, and ensure that the website is compatible and accessible on different browsers and devices.</a:t>
            </a:r>
            <a:endParaRPr lang="en-US" dirty="0">
              <a:latin typeface="Rockwell(body)"/>
            </a:endParaRPr>
          </a:p>
        </p:txBody>
      </p:sp>
    </p:spTree>
    <p:extLst>
      <p:ext uri="{BB962C8B-B14F-4D97-AF65-F5344CB8AC3E}">
        <p14:creationId xmlns:p14="http://schemas.microsoft.com/office/powerpoint/2010/main" val="1228887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148D-52EE-B29F-89D7-39881F29371B}"/>
              </a:ext>
            </a:extLst>
          </p:cNvPr>
          <p:cNvSpPr>
            <a:spLocks noGrp="1"/>
          </p:cNvSpPr>
          <p:nvPr>
            <p:ph type="title"/>
          </p:nvPr>
        </p:nvSpPr>
        <p:spPr>
          <a:xfrm>
            <a:off x="1069848" y="484632"/>
            <a:ext cx="10058400" cy="739257"/>
          </a:xfrm>
        </p:spPr>
        <p:txBody>
          <a:bodyPr>
            <a:normAutofit fontScale="90000"/>
          </a:bodyPr>
          <a:lstStyle/>
          <a:p>
            <a:r>
              <a:rPr lang="en-US" dirty="0"/>
              <a:t>Final Report</a:t>
            </a:r>
          </a:p>
        </p:txBody>
      </p:sp>
      <p:sp>
        <p:nvSpPr>
          <p:cNvPr id="3" name="Content Placeholder 2">
            <a:extLst>
              <a:ext uri="{FF2B5EF4-FFF2-40B4-BE49-F238E27FC236}">
                <a16:creationId xmlns:a16="http://schemas.microsoft.com/office/drawing/2014/main" id="{FC9D5BA0-34AC-4C52-7EF2-A15117FE2831}"/>
              </a:ext>
            </a:extLst>
          </p:cNvPr>
          <p:cNvSpPr>
            <a:spLocks noGrp="1"/>
          </p:cNvSpPr>
          <p:nvPr>
            <p:ph sz="half" idx="2"/>
          </p:nvPr>
        </p:nvSpPr>
        <p:spPr>
          <a:xfrm>
            <a:off x="1069848" y="1125415"/>
            <a:ext cx="4754880" cy="5732585"/>
          </a:xfrm>
        </p:spPr>
        <p:txBody>
          <a:bodyPr>
            <a:noAutofit/>
          </a:bodyPr>
          <a:lstStyle/>
          <a:p>
            <a:pPr algn="l">
              <a:buFont typeface="Arial" panose="020B0604020202020204" pitchFamily="34" charset="0"/>
              <a:buChar char="•"/>
            </a:pPr>
            <a:r>
              <a:rPr lang="en-US" sz="1600" b="1" i="0" dirty="0">
                <a:solidFill>
                  <a:srgbClr val="0D0D0D"/>
                </a:solidFill>
                <a:effectLst/>
                <a:latin typeface="Rockwell(body)"/>
              </a:rPr>
              <a:t>User Overview:</a:t>
            </a:r>
            <a:endParaRPr lang="en-US" sz="1600" b="0" i="0" dirty="0">
              <a:solidFill>
                <a:srgbClr val="0D0D0D"/>
              </a:solidFill>
              <a:effectLst/>
              <a:latin typeface="Rockwell(body)"/>
            </a:endParaRPr>
          </a:p>
          <a:p>
            <a:pPr marL="742950" lvl="1" indent="-285750" algn="l">
              <a:buFont typeface="Arial" panose="020B0604020202020204" pitchFamily="34" charset="0"/>
              <a:buChar char="•"/>
            </a:pPr>
            <a:r>
              <a:rPr lang="en-US" sz="1600" b="0" i="0" dirty="0">
                <a:solidFill>
                  <a:srgbClr val="0D0D0D"/>
                </a:solidFill>
                <a:effectLst/>
                <a:latin typeface="Rockwell(body)"/>
              </a:rPr>
              <a:t>18 unique users from India.</a:t>
            </a:r>
          </a:p>
          <a:p>
            <a:pPr algn="l">
              <a:buFont typeface="Arial" panose="020B0604020202020204" pitchFamily="34" charset="0"/>
              <a:buChar char="•"/>
            </a:pPr>
            <a:r>
              <a:rPr lang="en-US" sz="1600" b="1" i="0" dirty="0">
                <a:solidFill>
                  <a:srgbClr val="0D0D0D"/>
                </a:solidFill>
                <a:effectLst/>
                <a:latin typeface="Rockwell(body)"/>
              </a:rPr>
              <a:t>Insights:</a:t>
            </a:r>
            <a:endParaRPr lang="en-US" sz="1600" b="0" i="0" dirty="0">
              <a:solidFill>
                <a:srgbClr val="0D0D0D"/>
              </a:solidFill>
              <a:effectLst/>
              <a:latin typeface="Rockwell(body)"/>
            </a:endParaRPr>
          </a:p>
          <a:p>
            <a:pPr marL="742950" lvl="1" indent="-285750" algn="l">
              <a:buFont typeface="Arial" panose="020B0604020202020204" pitchFamily="34" charset="0"/>
              <a:buChar char="•"/>
            </a:pPr>
            <a:r>
              <a:rPr lang="en-US" sz="1600" b="0" i="0" dirty="0">
                <a:solidFill>
                  <a:srgbClr val="0D0D0D"/>
                </a:solidFill>
                <a:effectLst/>
                <a:latin typeface="Rockwell(body)"/>
              </a:rPr>
              <a:t>Rage Clicks: 27.78%</a:t>
            </a:r>
          </a:p>
          <a:p>
            <a:pPr marL="742950" lvl="1" indent="-285750" algn="l">
              <a:buFont typeface="Arial" panose="020B0604020202020204" pitchFamily="34" charset="0"/>
              <a:buChar char="•"/>
            </a:pPr>
            <a:r>
              <a:rPr lang="en-US" sz="1600" b="0" i="0" dirty="0">
                <a:solidFill>
                  <a:srgbClr val="0D0D0D"/>
                </a:solidFill>
                <a:effectLst/>
                <a:latin typeface="Rockwell(body)"/>
              </a:rPr>
              <a:t>Dead Clicks: 88.89%</a:t>
            </a:r>
          </a:p>
          <a:p>
            <a:pPr marL="742950" lvl="1" indent="-285750" algn="l">
              <a:buFont typeface="Arial" panose="020B0604020202020204" pitchFamily="34" charset="0"/>
              <a:buChar char="•"/>
            </a:pPr>
            <a:r>
              <a:rPr lang="en-US" sz="1600" b="0" i="0" dirty="0">
                <a:solidFill>
                  <a:srgbClr val="0D0D0D"/>
                </a:solidFill>
                <a:effectLst/>
                <a:latin typeface="Rockwell(body)"/>
              </a:rPr>
              <a:t>Excessive Scrolling: 0%</a:t>
            </a:r>
          </a:p>
          <a:p>
            <a:pPr marL="742950" lvl="1" indent="-285750" algn="l">
              <a:buFont typeface="Arial" panose="020B0604020202020204" pitchFamily="34" charset="0"/>
              <a:buChar char="•"/>
            </a:pPr>
            <a:r>
              <a:rPr lang="en-US" sz="1600" b="0" i="0" dirty="0">
                <a:solidFill>
                  <a:srgbClr val="0D0D0D"/>
                </a:solidFill>
                <a:effectLst/>
                <a:latin typeface="Rockwell(body)"/>
              </a:rPr>
              <a:t>Quick Backs: 22.22%</a:t>
            </a:r>
          </a:p>
          <a:p>
            <a:pPr algn="l">
              <a:buFont typeface="Arial" panose="020B0604020202020204" pitchFamily="34" charset="0"/>
              <a:buChar char="•"/>
            </a:pPr>
            <a:r>
              <a:rPr lang="en-US" sz="1600" b="1" i="0" dirty="0">
                <a:solidFill>
                  <a:srgbClr val="0D0D0D"/>
                </a:solidFill>
                <a:effectLst/>
                <a:latin typeface="Rockwell(body)"/>
              </a:rPr>
              <a:t>Browsers Used:</a:t>
            </a:r>
            <a:endParaRPr lang="en-US" sz="1600" b="0" i="0" dirty="0">
              <a:solidFill>
                <a:srgbClr val="0D0D0D"/>
              </a:solidFill>
              <a:effectLst/>
              <a:latin typeface="Rockwell(body)"/>
            </a:endParaRPr>
          </a:p>
          <a:p>
            <a:pPr marL="742950" lvl="1" indent="-285750" algn="l">
              <a:buFont typeface="Arial" panose="020B0604020202020204" pitchFamily="34" charset="0"/>
              <a:buChar char="•"/>
            </a:pPr>
            <a:r>
              <a:rPr lang="en-US" sz="1600" b="0" i="0" dirty="0">
                <a:solidFill>
                  <a:srgbClr val="0D0D0D"/>
                </a:solidFill>
                <a:effectLst/>
                <a:latin typeface="Rockwell(body)"/>
              </a:rPr>
              <a:t>Chrome: 27.78% (5 sessions)</a:t>
            </a:r>
          </a:p>
          <a:p>
            <a:pPr marL="742950" lvl="1" indent="-285750" algn="l">
              <a:buFont typeface="Arial" panose="020B0604020202020204" pitchFamily="34" charset="0"/>
              <a:buChar char="•"/>
            </a:pPr>
            <a:r>
              <a:rPr lang="en-US" sz="1600" b="0" i="0" dirty="0">
                <a:solidFill>
                  <a:srgbClr val="0D0D0D"/>
                </a:solidFill>
                <a:effectLst/>
                <a:latin typeface="Rockwell(body)"/>
              </a:rPr>
              <a:t>Chrome Mobile: 50% (9 sessions)</a:t>
            </a:r>
          </a:p>
          <a:p>
            <a:pPr marL="742950" lvl="1" indent="-285750" algn="l">
              <a:buFont typeface="Arial" panose="020B0604020202020204" pitchFamily="34" charset="0"/>
              <a:buChar char="•"/>
            </a:pPr>
            <a:r>
              <a:rPr lang="en-US" sz="1600" b="0" i="0" dirty="0">
                <a:solidFill>
                  <a:srgbClr val="0D0D0D"/>
                </a:solidFill>
                <a:effectLst/>
                <a:latin typeface="Rockwell(body)"/>
              </a:rPr>
              <a:t>Edge: 22.22% (4 sessions)</a:t>
            </a:r>
          </a:p>
          <a:p>
            <a:pPr algn="l">
              <a:buFont typeface="Arial" panose="020B0604020202020204" pitchFamily="34" charset="0"/>
              <a:buChar char="•"/>
            </a:pPr>
            <a:r>
              <a:rPr lang="en-US" sz="1600" b="1" i="0" dirty="0">
                <a:solidFill>
                  <a:srgbClr val="0D0D0D"/>
                </a:solidFill>
                <a:effectLst/>
                <a:latin typeface="Rockwell(body)"/>
              </a:rPr>
              <a:t>Operating System (All Users - India):</a:t>
            </a:r>
            <a:endParaRPr lang="en-US" sz="1600" b="0" i="0" dirty="0">
              <a:solidFill>
                <a:srgbClr val="0D0D0D"/>
              </a:solidFill>
              <a:effectLst/>
              <a:latin typeface="Rockwell(body)"/>
            </a:endParaRPr>
          </a:p>
          <a:p>
            <a:pPr marL="742950" lvl="1" indent="-285750" algn="l">
              <a:buFont typeface="Arial" panose="020B0604020202020204" pitchFamily="34" charset="0"/>
              <a:buChar char="•"/>
            </a:pPr>
            <a:r>
              <a:rPr lang="en-US" sz="1600" b="0" i="0" dirty="0">
                <a:solidFill>
                  <a:srgbClr val="0D0D0D"/>
                </a:solidFill>
                <a:effectLst/>
                <a:latin typeface="Rockwell(body)"/>
              </a:rPr>
              <a:t>Android: 50% (9 sessions)</a:t>
            </a:r>
          </a:p>
          <a:p>
            <a:pPr marL="742950" lvl="1" indent="-285750" algn="l">
              <a:buFont typeface="Arial" panose="020B0604020202020204" pitchFamily="34" charset="0"/>
              <a:buChar char="•"/>
            </a:pPr>
            <a:r>
              <a:rPr lang="en-US" sz="1600" b="0" i="0" dirty="0">
                <a:solidFill>
                  <a:srgbClr val="0D0D0D"/>
                </a:solidFill>
                <a:effectLst/>
                <a:latin typeface="Rockwell(body)"/>
              </a:rPr>
              <a:t>Windows: 50% (9 sessions)</a:t>
            </a:r>
          </a:p>
          <a:p>
            <a:pPr algn="l">
              <a:buFont typeface="Arial" panose="020B0604020202020204" pitchFamily="34" charset="0"/>
              <a:buChar char="•"/>
            </a:pPr>
            <a:r>
              <a:rPr lang="en-US" sz="1600" b="1" i="0" dirty="0">
                <a:solidFill>
                  <a:srgbClr val="0D0D0D"/>
                </a:solidFill>
                <a:effectLst/>
                <a:latin typeface="Rockwell(body)"/>
              </a:rPr>
              <a:t>Devices:</a:t>
            </a:r>
            <a:endParaRPr lang="en-US" sz="1600" b="0" i="0" dirty="0">
              <a:solidFill>
                <a:srgbClr val="0D0D0D"/>
              </a:solidFill>
              <a:effectLst/>
              <a:latin typeface="Rockwell(body)"/>
            </a:endParaRPr>
          </a:p>
          <a:p>
            <a:pPr marL="742950" lvl="1" indent="-285750" algn="l">
              <a:buFont typeface="Arial" panose="020B0604020202020204" pitchFamily="34" charset="0"/>
              <a:buChar char="•"/>
            </a:pPr>
            <a:r>
              <a:rPr lang="en-US" sz="1600" b="0" i="0" dirty="0">
                <a:solidFill>
                  <a:srgbClr val="0D0D0D"/>
                </a:solidFill>
                <a:effectLst/>
                <a:latin typeface="Rockwell(body)"/>
              </a:rPr>
              <a:t>Mobile: 50% (9 sessions)</a:t>
            </a:r>
          </a:p>
          <a:p>
            <a:pPr marL="742950" lvl="1" indent="-285750" algn="l">
              <a:buFont typeface="Arial" panose="020B0604020202020204" pitchFamily="34" charset="0"/>
              <a:buChar char="•"/>
            </a:pPr>
            <a:r>
              <a:rPr lang="en-US" sz="1600" b="0" i="0" dirty="0">
                <a:solidFill>
                  <a:srgbClr val="0D0D0D"/>
                </a:solidFill>
                <a:effectLst/>
                <a:latin typeface="Rockwell(body)"/>
              </a:rPr>
              <a:t>PC: 50% (9 sessions)</a:t>
            </a:r>
            <a:endParaRPr lang="en-US" sz="1600" dirty="0">
              <a:solidFill>
                <a:srgbClr val="0D0D0D"/>
              </a:solidFill>
              <a:latin typeface="Rockwell(body)"/>
            </a:endParaRPr>
          </a:p>
          <a:p>
            <a:pPr algn="l">
              <a:buFont typeface="Arial" panose="020B0604020202020204" pitchFamily="34" charset="0"/>
              <a:buChar char="•"/>
            </a:pPr>
            <a:r>
              <a:rPr lang="en-US" sz="1600" b="1" i="0" dirty="0">
                <a:solidFill>
                  <a:srgbClr val="0D0D0D"/>
                </a:solidFill>
                <a:effectLst/>
                <a:latin typeface="Rockwell(body)"/>
              </a:rPr>
              <a:t>Performance Overview:</a:t>
            </a:r>
            <a:r>
              <a:rPr lang="en-US" sz="1600" b="0" i="0" dirty="0">
                <a:solidFill>
                  <a:srgbClr val="0D0D0D"/>
                </a:solidFill>
                <a:effectLst/>
                <a:latin typeface="Rockwell(body)"/>
              </a:rPr>
              <a:t>100/100</a:t>
            </a:r>
          </a:p>
          <a:p>
            <a:pPr marL="742950" lvl="1" indent="-285750" algn="l">
              <a:buFont typeface="Arial" panose="020B0604020202020204" pitchFamily="34" charset="0"/>
              <a:buChar char="•"/>
            </a:pPr>
            <a:endParaRPr lang="en-US" sz="1600" b="0" i="0" dirty="0">
              <a:solidFill>
                <a:srgbClr val="0D0D0D"/>
              </a:solidFill>
              <a:effectLst/>
              <a:latin typeface="Rockwell(body)"/>
            </a:endParaRPr>
          </a:p>
        </p:txBody>
      </p:sp>
      <p:sp>
        <p:nvSpPr>
          <p:cNvPr id="6" name="Content Placeholder 5">
            <a:extLst>
              <a:ext uri="{FF2B5EF4-FFF2-40B4-BE49-F238E27FC236}">
                <a16:creationId xmlns:a16="http://schemas.microsoft.com/office/drawing/2014/main" id="{5FCFCA4F-C795-6D3A-7C16-5498E7EC5F12}"/>
              </a:ext>
            </a:extLst>
          </p:cNvPr>
          <p:cNvSpPr>
            <a:spLocks noGrp="1"/>
          </p:cNvSpPr>
          <p:nvPr>
            <p:ph sz="quarter" idx="4"/>
          </p:nvPr>
        </p:nvSpPr>
        <p:spPr>
          <a:xfrm>
            <a:off x="5824728" y="1223889"/>
            <a:ext cx="5294376" cy="5634111"/>
          </a:xfrm>
        </p:spPr>
        <p:txBody>
          <a:bodyPr>
            <a:normAutofit fontScale="85000" lnSpcReduction="10000"/>
          </a:bodyPr>
          <a:lstStyle/>
          <a:p>
            <a:pPr algn="l">
              <a:buFont typeface="Arial" panose="020B0604020202020204" pitchFamily="34" charset="0"/>
              <a:buChar char="•"/>
            </a:pPr>
            <a:r>
              <a:rPr lang="en-US" sz="1800" b="1" i="0" dirty="0">
                <a:solidFill>
                  <a:srgbClr val="0D0D0D"/>
                </a:solidFill>
                <a:effectLst/>
                <a:latin typeface="Rockwell(body)"/>
              </a:rPr>
              <a:t>Most Clicked Features:</a:t>
            </a:r>
            <a:endParaRPr lang="en-US" sz="1800" b="0" i="0" dirty="0">
              <a:solidFill>
                <a:srgbClr val="0D0D0D"/>
              </a:solidFill>
              <a:effectLst/>
              <a:latin typeface="Rockwell(body)"/>
            </a:endParaRPr>
          </a:p>
          <a:p>
            <a:pPr marL="742950" lvl="1" indent="-285750" algn="l">
              <a:buFont typeface="Arial" panose="020B0604020202020204" pitchFamily="34" charset="0"/>
              <a:buChar char="•"/>
            </a:pPr>
            <a:r>
              <a:rPr lang="en-US" b="0" i="0" dirty="0">
                <a:solidFill>
                  <a:srgbClr val="0D0D0D"/>
                </a:solidFill>
                <a:effectLst/>
                <a:latin typeface="Rockwell(body)"/>
              </a:rPr>
              <a:t>Learn More Button: 204 clicks</a:t>
            </a:r>
          </a:p>
          <a:p>
            <a:pPr marL="742950" lvl="1" indent="-285750" algn="l">
              <a:buFont typeface="Arial" panose="020B0604020202020204" pitchFamily="34" charset="0"/>
              <a:buChar char="•"/>
            </a:pPr>
            <a:r>
              <a:rPr lang="en-US" b="0" i="0" dirty="0">
                <a:solidFill>
                  <a:srgbClr val="0D0D0D"/>
                </a:solidFill>
                <a:effectLst/>
                <a:latin typeface="Rockwell(body)"/>
              </a:rPr>
              <a:t>Home Button: 100 clicks</a:t>
            </a:r>
          </a:p>
          <a:p>
            <a:pPr algn="l">
              <a:buFont typeface="Arial" panose="020B0604020202020204" pitchFamily="34" charset="0"/>
              <a:buChar char="•"/>
            </a:pPr>
            <a:r>
              <a:rPr lang="en-US" b="1" i="0" dirty="0">
                <a:solidFill>
                  <a:srgbClr val="0D0D0D"/>
                </a:solidFill>
                <a:effectLst/>
                <a:latin typeface="Rockwell(body)"/>
              </a:rPr>
              <a:t>User Behavior - Desktop:</a:t>
            </a:r>
            <a:endParaRPr lang="en-US" b="0" i="0" dirty="0">
              <a:solidFill>
                <a:srgbClr val="0D0D0D"/>
              </a:solidFill>
              <a:effectLst/>
              <a:latin typeface="Rockwell(body)"/>
            </a:endParaRPr>
          </a:p>
          <a:p>
            <a:pPr marL="742950" lvl="1" indent="-285750" algn="l">
              <a:buFont typeface="Arial" panose="020B0604020202020204" pitchFamily="34" charset="0"/>
              <a:buChar char="•"/>
            </a:pPr>
            <a:r>
              <a:rPr lang="en-US" b="0" i="0" dirty="0">
                <a:solidFill>
                  <a:srgbClr val="0D0D0D"/>
                </a:solidFill>
                <a:effectLst/>
                <a:latin typeface="Rockwell(body)"/>
              </a:rPr>
              <a:t>Scroll Depth: Reached end with a slight drop-off at 35% and 95%.</a:t>
            </a:r>
          </a:p>
          <a:p>
            <a:pPr marL="742950" lvl="1" indent="-285750" algn="l">
              <a:buFont typeface="Arial" panose="020B0604020202020204" pitchFamily="34" charset="0"/>
              <a:buChar char="•"/>
            </a:pPr>
            <a:r>
              <a:rPr lang="en-US" b="0" i="0" dirty="0">
                <a:solidFill>
                  <a:srgbClr val="0D0D0D"/>
                </a:solidFill>
                <a:effectLst/>
                <a:latin typeface="Rockwell(body)"/>
              </a:rPr>
              <a:t>Clicked mostly on Home and About Us links in the main menu and Learn More button in the hero section.</a:t>
            </a:r>
          </a:p>
          <a:p>
            <a:pPr marL="742950" lvl="1" indent="-285750" algn="l">
              <a:buFont typeface="Arial" panose="020B0604020202020204" pitchFamily="34" charset="0"/>
              <a:buChar char="•"/>
            </a:pPr>
            <a:r>
              <a:rPr lang="en-US" b="0" i="0" dirty="0">
                <a:solidFill>
                  <a:srgbClr val="0D0D0D"/>
                </a:solidFill>
                <a:effectLst/>
                <a:latin typeface="Rockwell(body)"/>
              </a:rPr>
              <a:t>Repeated clicks on Home link and non-clickable elements like Music and Pictures sections.</a:t>
            </a:r>
          </a:p>
          <a:p>
            <a:pPr algn="l">
              <a:buFont typeface="Arial" panose="020B0604020202020204" pitchFamily="34" charset="0"/>
              <a:buChar char="•"/>
            </a:pPr>
            <a:r>
              <a:rPr lang="en-US" b="1" i="0" dirty="0">
                <a:solidFill>
                  <a:srgbClr val="0D0D0D"/>
                </a:solidFill>
                <a:effectLst/>
                <a:latin typeface="Rockwell(body)"/>
              </a:rPr>
              <a:t>User Behavior - Mobile:</a:t>
            </a:r>
            <a:endParaRPr lang="en-US" b="0" i="0" dirty="0">
              <a:solidFill>
                <a:srgbClr val="0D0D0D"/>
              </a:solidFill>
              <a:effectLst/>
              <a:latin typeface="Rockwell(body)"/>
            </a:endParaRPr>
          </a:p>
          <a:p>
            <a:pPr marL="742950" lvl="1" indent="-285750" algn="l">
              <a:buFont typeface="Arial" panose="020B0604020202020204" pitchFamily="34" charset="0"/>
              <a:buChar char="•"/>
            </a:pPr>
            <a:r>
              <a:rPr lang="en-US" b="0" i="0" dirty="0">
                <a:solidFill>
                  <a:srgbClr val="0D0D0D"/>
                </a:solidFill>
                <a:effectLst/>
                <a:latin typeface="Rockwell(body)"/>
              </a:rPr>
              <a:t>Scroll Depth: Reached end with a drop-off at 90% and 100%.</a:t>
            </a:r>
          </a:p>
          <a:p>
            <a:pPr marL="742950" lvl="1" indent="-285750" algn="l">
              <a:buFont typeface="Arial" panose="020B0604020202020204" pitchFamily="34" charset="0"/>
              <a:buChar char="•"/>
            </a:pPr>
            <a:r>
              <a:rPr lang="en-US" b="0" i="0" dirty="0">
                <a:solidFill>
                  <a:srgbClr val="0D0D0D"/>
                </a:solidFill>
                <a:effectLst/>
                <a:latin typeface="Rockwell(body)"/>
              </a:rPr>
              <a:t>Clicked mostly on Mobile menu icon, Hero section, and non-clickable elements like Music section.</a:t>
            </a:r>
          </a:p>
          <a:p>
            <a:pPr marL="742950" lvl="1" indent="-285750" algn="l">
              <a:buFont typeface="Arial" panose="020B0604020202020204" pitchFamily="34" charset="0"/>
              <a:buChar char="•"/>
            </a:pPr>
            <a:r>
              <a:rPr lang="en-US" b="0" i="0" dirty="0">
                <a:solidFill>
                  <a:srgbClr val="0D0D0D"/>
                </a:solidFill>
                <a:effectLst/>
                <a:latin typeface="Rockwell(body)"/>
              </a:rPr>
              <a:t>Repeated clicks on Hero section and an empty element [?hash=1951m96yh], suggesting a possible error or bug.</a:t>
            </a:r>
          </a:p>
          <a:p>
            <a:pPr algn="l">
              <a:buFont typeface="Arial" panose="020B0604020202020204" pitchFamily="34" charset="0"/>
              <a:buChar char="•"/>
            </a:pPr>
            <a:r>
              <a:rPr lang="en-US" b="1" i="0" dirty="0">
                <a:solidFill>
                  <a:srgbClr val="0D0D0D"/>
                </a:solidFill>
                <a:effectLst/>
                <a:latin typeface="Rockwell(body)"/>
              </a:rPr>
              <a:t>User Behavior - Tablet:</a:t>
            </a:r>
            <a:endParaRPr lang="en-US" b="0" i="0" dirty="0">
              <a:solidFill>
                <a:srgbClr val="0D0D0D"/>
              </a:solidFill>
              <a:effectLst/>
              <a:latin typeface="Rockwell(body)"/>
            </a:endParaRPr>
          </a:p>
          <a:p>
            <a:pPr marL="742950" lvl="1" indent="-285750" algn="l">
              <a:buFont typeface="Arial" panose="020B0604020202020204" pitchFamily="34" charset="0"/>
              <a:buChar char="•"/>
            </a:pPr>
            <a:r>
              <a:rPr lang="en-US" b="0" i="0" dirty="0">
                <a:solidFill>
                  <a:srgbClr val="0D0D0D"/>
                </a:solidFill>
                <a:effectLst/>
                <a:latin typeface="Rockwell(body)"/>
              </a:rPr>
              <a:t>No visits or interactions, suggesting a lack of interest or compatibility.</a:t>
            </a:r>
          </a:p>
          <a:p>
            <a:endParaRPr lang="en-US" dirty="0">
              <a:latin typeface="Rockwell(body)"/>
            </a:endParaRPr>
          </a:p>
        </p:txBody>
      </p:sp>
    </p:spTree>
    <p:extLst>
      <p:ext uri="{BB962C8B-B14F-4D97-AF65-F5344CB8AC3E}">
        <p14:creationId xmlns:p14="http://schemas.microsoft.com/office/powerpoint/2010/main" val="2331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1A5E01-B763-04ED-D0E6-8C76EEE361CB}"/>
              </a:ext>
            </a:extLst>
          </p:cNvPr>
          <p:cNvSpPr>
            <a:spLocks noGrp="1"/>
          </p:cNvSpPr>
          <p:nvPr>
            <p:ph type="ctrTitle"/>
          </p:nvPr>
        </p:nvSpPr>
        <p:spPr>
          <a:xfrm>
            <a:off x="1600200" y="2023066"/>
            <a:ext cx="9966960" cy="3035808"/>
          </a:xfrm>
        </p:spPr>
        <p:txBody>
          <a:bodyPr/>
          <a:lstStyle/>
          <a:p>
            <a:r>
              <a:rPr lang="en-US" dirty="0">
                <a:solidFill>
                  <a:schemeClr val="tx1">
                    <a:lumMod val="95000"/>
                    <a:lumOff val="5000"/>
                  </a:schemeClr>
                </a:solidFill>
              </a:rPr>
              <a:t>Thank you</a:t>
            </a:r>
            <a:r>
              <a:rPr lang="en-US" dirty="0"/>
              <a:t>!!!</a:t>
            </a:r>
          </a:p>
        </p:txBody>
      </p:sp>
    </p:spTree>
    <p:extLst>
      <p:ext uri="{BB962C8B-B14F-4D97-AF65-F5344CB8AC3E}">
        <p14:creationId xmlns:p14="http://schemas.microsoft.com/office/powerpoint/2010/main" val="219822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AB28-CF6C-A26B-ED77-ABEEE6099C33}"/>
              </a:ext>
            </a:extLst>
          </p:cNvPr>
          <p:cNvSpPr>
            <a:spLocks noGrp="1"/>
          </p:cNvSpPr>
          <p:nvPr>
            <p:ph type="title"/>
          </p:nvPr>
        </p:nvSpPr>
        <p:spPr>
          <a:xfrm>
            <a:off x="838200" y="365126"/>
            <a:ext cx="10515600" cy="764428"/>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B597675E-56AB-59DA-FCD1-38B3DD0D04EF}"/>
              </a:ext>
            </a:extLst>
          </p:cNvPr>
          <p:cNvSpPr>
            <a:spLocks noGrp="1"/>
          </p:cNvSpPr>
          <p:nvPr>
            <p:ph idx="1"/>
          </p:nvPr>
        </p:nvSpPr>
        <p:spPr>
          <a:xfrm>
            <a:off x="838200" y="1250576"/>
            <a:ext cx="10515600" cy="4926387"/>
          </a:xfrm>
        </p:spPr>
        <p:txBody>
          <a:bodyPr>
            <a:normAutofit fontScale="92500" lnSpcReduction="10000"/>
          </a:bodyPr>
          <a:lstStyle/>
          <a:p>
            <a:pPr marL="0" indent="0">
              <a:buNone/>
            </a:pPr>
            <a:r>
              <a:rPr lang="en-US" b="0" i="0" dirty="0">
                <a:solidFill>
                  <a:srgbClr val="161616"/>
                </a:solidFill>
                <a:effectLst/>
                <a:latin typeface="Rockwell(body)"/>
              </a:rPr>
              <a:t>Clarity is a user behavior analytics tool that helps owner to understand how users interact with his website</a:t>
            </a:r>
          </a:p>
          <a:p>
            <a:pPr marL="0" indent="0">
              <a:buNone/>
            </a:pPr>
            <a:r>
              <a:rPr lang="en-US" dirty="0">
                <a:solidFill>
                  <a:srgbClr val="161616"/>
                </a:solidFill>
                <a:latin typeface="Rockwell(body)"/>
              </a:rPr>
              <a:t> Features:-</a:t>
            </a:r>
          </a:p>
          <a:p>
            <a:r>
              <a:rPr lang="en-US" sz="1800" b="1" dirty="0">
                <a:solidFill>
                  <a:srgbClr val="161616"/>
                </a:solidFill>
                <a:latin typeface="Rockwell(body)"/>
              </a:rPr>
              <a:t>Session Recordings- </a:t>
            </a:r>
            <a:r>
              <a:rPr lang="en-US" sz="1800" dirty="0">
                <a:solidFill>
                  <a:srgbClr val="0D0D0D"/>
                </a:solidFill>
                <a:latin typeface="Rockwell(body)"/>
                <a:cs typeface="Segoe UI" panose="020B0502040204020203" pitchFamily="34" charset="0"/>
              </a:rPr>
              <a:t>It</a:t>
            </a:r>
            <a:r>
              <a:rPr lang="en-US" sz="1800" b="0" i="0" dirty="0">
                <a:solidFill>
                  <a:srgbClr val="0D0D0D"/>
                </a:solidFill>
                <a:effectLst/>
                <a:latin typeface="Rockwell(body)"/>
                <a:cs typeface="Segoe UI" panose="020B0502040204020203" pitchFamily="34" charset="0"/>
              </a:rPr>
              <a:t> allows owner to see how users navigate and interact with the website. These recordings can help to </a:t>
            </a:r>
            <a:r>
              <a:rPr lang="en-US" sz="1800" b="1" i="0" dirty="0">
                <a:solidFill>
                  <a:srgbClr val="0D0D0D"/>
                </a:solidFill>
                <a:effectLst/>
                <a:latin typeface="Rockwell(body)"/>
                <a:cs typeface="Segoe UI" panose="020B0502040204020203" pitchFamily="34" charset="0"/>
              </a:rPr>
              <a:t>identify user behaviors, problems, and areas for improvement</a:t>
            </a:r>
            <a:r>
              <a:rPr lang="en-US" sz="1200" b="0" i="0" dirty="0">
                <a:solidFill>
                  <a:srgbClr val="0D0D0D"/>
                </a:solidFill>
                <a:effectLst/>
                <a:latin typeface="Rockwell(body)"/>
                <a:cs typeface="Segoe UI" panose="020B0502040204020203" pitchFamily="34" charset="0"/>
              </a:rPr>
              <a:t>.</a:t>
            </a:r>
          </a:p>
          <a:p>
            <a:r>
              <a:rPr lang="en-US" sz="1800" b="1" i="0" dirty="0">
                <a:solidFill>
                  <a:srgbClr val="0D0D0D"/>
                </a:solidFill>
                <a:effectLst/>
                <a:latin typeface="Rockwell(body)"/>
                <a:cs typeface="Segoe UI" panose="020B0502040204020203" pitchFamily="34" charset="0"/>
              </a:rPr>
              <a:t>Heatmaps:</a:t>
            </a:r>
            <a:r>
              <a:rPr lang="en-US" sz="1800" b="0" i="0" dirty="0">
                <a:solidFill>
                  <a:srgbClr val="0D0D0D"/>
                </a:solidFill>
                <a:effectLst/>
                <a:latin typeface="Rockwell(body)"/>
                <a:cs typeface="Segoe UI" panose="020B0502040204020203" pitchFamily="34" charset="0"/>
              </a:rPr>
              <a:t> The service generates heatmaps that visually represent where users are </a:t>
            </a:r>
            <a:r>
              <a:rPr lang="en-US" sz="1800" b="1" i="0" dirty="0">
                <a:solidFill>
                  <a:srgbClr val="0D0D0D"/>
                </a:solidFill>
                <a:effectLst/>
                <a:latin typeface="Rockwell(body)"/>
                <a:cs typeface="Segoe UI" panose="020B0502040204020203" pitchFamily="34" charset="0"/>
              </a:rPr>
              <a:t>clicking</a:t>
            </a:r>
            <a:r>
              <a:rPr lang="en-US" sz="1800" b="0" i="0" dirty="0">
                <a:solidFill>
                  <a:srgbClr val="0D0D0D"/>
                </a:solidFill>
                <a:effectLst/>
                <a:latin typeface="Rockwell(body)"/>
                <a:cs typeface="Segoe UI" panose="020B0502040204020203" pitchFamily="34" charset="0"/>
              </a:rPr>
              <a:t> on our website which </a:t>
            </a:r>
            <a:r>
              <a:rPr lang="en-US" sz="1800" b="1" i="0" dirty="0">
                <a:solidFill>
                  <a:srgbClr val="0D0D0D"/>
                </a:solidFill>
                <a:effectLst/>
                <a:latin typeface="Rockwell(body)"/>
                <a:cs typeface="Segoe UI" panose="020B0502040204020203" pitchFamily="34" charset="0"/>
              </a:rPr>
              <a:t>area </a:t>
            </a:r>
            <a:r>
              <a:rPr lang="en-US" sz="1800" b="1" dirty="0">
                <a:solidFill>
                  <a:srgbClr val="0D0D0D"/>
                </a:solidFill>
                <a:latin typeface="Rockwell(body)"/>
                <a:cs typeface="Segoe UI" panose="020B0502040204020203" pitchFamily="34" charset="0"/>
              </a:rPr>
              <a:t>of website </a:t>
            </a:r>
            <a:r>
              <a:rPr lang="en-US" sz="1800" dirty="0">
                <a:solidFill>
                  <a:srgbClr val="0D0D0D"/>
                </a:solidFill>
                <a:latin typeface="Rockwell(body)"/>
                <a:cs typeface="Segoe UI" panose="020B0502040204020203" pitchFamily="34" charset="0"/>
              </a:rPr>
              <a:t>users are visiting more or </a:t>
            </a:r>
            <a:r>
              <a:rPr lang="en-US" sz="1800" b="1" dirty="0">
                <a:solidFill>
                  <a:srgbClr val="0D0D0D"/>
                </a:solidFill>
                <a:latin typeface="Rockwell(body)"/>
                <a:cs typeface="Segoe UI" panose="020B0502040204020203" pitchFamily="34" charset="0"/>
              </a:rPr>
              <a:t>scrolling</a:t>
            </a:r>
            <a:r>
              <a:rPr lang="en-US" sz="1800" dirty="0">
                <a:solidFill>
                  <a:srgbClr val="0D0D0D"/>
                </a:solidFill>
                <a:latin typeface="Rockwell(body)"/>
                <a:cs typeface="Segoe UI" panose="020B0502040204020203" pitchFamily="34" charset="0"/>
              </a:rPr>
              <a:t> more </a:t>
            </a:r>
            <a:r>
              <a:rPr lang="en-US" sz="1800" b="0" i="0" dirty="0">
                <a:solidFill>
                  <a:srgbClr val="0D0D0D"/>
                </a:solidFill>
                <a:effectLst/>
                <a:latin typeface="Rockwell(body)"/>
                <a:cs typeface="Segoe UI" panose="020B0502040204020203" pitchFamily="34" charset="0"/>
              </a:rPr>
              <a:t>. This can be valuable in understanding which areas of pages are getting the most attention.</a:t>
            </a:r>
          </a:p>
          <a:p>
            <a:r>
              <a:rPr lang="en-US" sz="1800" b="1" i="0" dirty="0">
                <a:solidFill>
                  <a:srgbClr val="0D0D0D"/>
                </a:solidFill>
                <a:effectLst/>
                <a:latin typeface="Rockwell(body)"/>
                <a:cs typeface="Segoe UI" panose="020B0502040204020203" pitchFamily="34" charset="0"/>
              </a:rPr>
              <a:t>ML Insights Dashboard:</a:t>
            </a:r>
            <a:r>
              <a:rPr lang="en-US" sz="1800" b="0" i="0" dirty="0">
                <a:solidFill>
                  <a:srgbClr val="0D0D0D"/>
                </a:solidFill>
                <a:effectLst/>
                <a:latin typeface="Rockwell(body)"/>
                <a:cs typeface="Segoe UI" panose="020B0502040204020203" pitchFamily="34" charset="0"/>
              </a:rPr>
              <a:t> Clarity offers an insights dashboard that provides a summary of key metrics such as </a:t>
            </a:r>
            <a:r>
              <a:rPr lang="en-US" sz="1800" b="1" i="0" dirty="0">
                <a:solidFill>
                  <a:srgbClr val="0D0D0D"/>
                </a:solidFill>
                <a:effectLst/>
                <a:latin typeface="Rockwell(body)"/>
                <a:cs typeface="Segoe UI" panose="020B0502040204020203" pitchFamily="34" charset="0"/>
              </a:rPr>
              <a:t>User overview, Insights, Watchlist, </a:t>
            </a:r>
            <a:r>
              <a:rPr lang="en-US" sz="1800" b="1" dirty="0">
                <a:solidFill>
                  <a:srgbClr val="0D0D0D"/>
                </a:solidFill>
                <a:latin typeface="Rockwell(body)"/>
                <a:cs typeface="Segoe UI" panose="020B0502040204020203" pitchFamily="34" charset="0"/>
              </a:rPr>
              <a:t>E</a:t>
            </a:r>
            <a:r>
              <a:rPr lang="en-US" sz="1800" b="1" i="0" dirty="0">
                <a:solidFill>
                  <a:srgbClr val="0D0D0D"/>
                </a:solidFill>
                <a:effectLst/>
                <a:latin typeface="Rockwell(body)"/>
                <a:cs typeface="Segoe UI" panose="020B0502040204020203" pitchFamily="34" charset="0"/>
              </a:rPr>
              <a:t>vents, Browser </a:t>
            </a:r>
            <a:r>
              <a:rPr lang="en-US" sz="1800" b="0" i="0" dirty="0" err="1">
                <a:solidFill>
                  <a:srgbClr val="0D0D0D"/>
                </a:solidFill>
                <a:effectLst/>
                <a:latin typeface="Rockwell(body)"/>
                <a:cs typeface="Segoe UI" panose="020B0502040204020203" pitchFamily="34" charset="0"/>
              </a:rPr>
              <a:t>etc</a:t>
            </a:r>
            <a:r>
              <a:rPr lang="en-US" sz="1800" b="0" i="0" dirty="0">
                <a:solidFill>
                  <a:srgbClr val="0D0D0D"/>
                </a:solidFill>
                <a:effectLst/>
                <a:latin typeface="Rockwell(body)"/>
                <a:cs typeface="Segoe UI" panose="020B0502040204020203" pitchFamily="34" charset="0"/>
              </a:rPr>
              <a:t> and trends related to user engagement on  website.	</a:t>
            </a:r>
          </a:p>
          <a:p>
            <a:pPr lvl="1"/>
            <a:r>
              <a:rPr lang="en-US" dirty="0">
                <a:solidFill>
                  <a:srgbClr val="0D0D0D"/>
                </a:solidFill>
                <a:latin typeface="Rockwell(body)"/>
                <a:cs typeface="Segoe UI" panose="020B0502040204020203" pitchFamily="34" charset="0"/>
              </a:rPr>
              <a:t>Insights contains features like:-</a:t>
            </a:r>
          </a:p>
          <a:p>
            <a:pPr lvl="2"/>
            <a:r>
              <a:rPr lang="en-US" b="1" i="0" dirty="0">
                <a:solidFill>
                  <a:srgbClr val="0D0D0D"/>
                </a:solidFill>
                <a:effectLst/>
                <a:latin typeface="Rockwell(body)"/>
                <a:cs typeface="Segoe UI" panose="020B0502040204020203" pitchFamily="34" charset="0"/>
              </a:rPr>
              <a:t>Rage clic</a:t>
            </a:r>
            <a:r>
              <a:rPr lang="en-US" b="1" dirty="0">
                <a:solidFill>
                  <a:srgbClr val="0D0D0D"/>
                </a:solidFill>
                <a:latin typeface="Rockwell(body)"/>
                <a:cs typeface="Segoe UI" panose="020B0502040204020203" pitchFamily="34" charset="0"/>
              </a:rPr>
              <a:t>k</a:t>
            </a:r>
          </a:p>
          <a:p>
            <a:pPr lvl="2"/>
            <a:r>
              <a:rPr lang="en-US" b="1" i="0" dirty="0">
                <a:solidFill>
                  <a:srgbClr val="0D0D0D"/>
                </a:solidFill>
                <a:effectLst/>
                <a:latin typeface="Rockwell(body)"/>
                <a:cs typeface="Segoe UI" panose="020B0502040204020203" pitchFamily="34" charset="0"/>
              </a:rPr>
              <a:t>Dead clicks</a:t>
            </a:r>
          </a:p>
          <a:p>
            <a:pPr lvl="2"/>
            <a:r>
              <a:rPr lang="en-US" b="1" i="0" dirty="0">
                <a:solidFill>
                  <a:srgbClr val="0D0D0D"/>
                </a:solidFill>
                <a:effectLst/>
                <a:latin typeface="Rockwell(body)"/>
                <a:cs typeface="Segoe UI" panose="020B0502040204020203" pitchFamily="34" charset="0"/>
              </a:rPr>
              <a:t>Excessive Scrolling</a:t>
            </a:r>
          </a:p>
          <a:p>
            <a:pPr lvl="2"/>
            <a:r>
              <a:rPr lang="en-US" b="1" i="0" dirty="0">
                <a:solidFill>
                  <a:srgbClr val="0D0D0D"/>
                </a:solidFill>
                <a:effectLst/>
                <a:latin typeface="Rockwell(body)"/>
                <a:cs typeface="Segoe UI" panose="020B0502040204020203" pitchFamily="34" charset="0"/>
              </a:rPr>
              <a:t>Quick Backs</a:t>
            </a:r>
          </a:p>
          <a:p>
            <a:r>
              <a:rPr lang="en-US" sz="1800" b="1" i="0" dirty="0">
                <a:solidFill>
                  <a:srgbClr val="0D0D0D"/>
                </a:solidFill>
                <a:effectLst/>
                <a:latin typeface="Rockwell(body)"/>
                <a:cs typeface="Segoe UI" panose="020B0502040204020203" pitchFamily="34" charset="0"/>
              </a:rPr>
              <a:t>User Feedback:</a:t>
            </a:r>
            <a:r>
              <a:rPr lang="en-US" sz="1800" b="0" i="0" dirty="0">
                <a:solidFill>
                  <a:srgbClr val="0D0D0D"/>
                </a:solidFill>
                <a:effectLst/>
                <a:latin typeface="Rockwell(body)"/>
                <a:cs typeface="Segoe UI" panose="020B0502040204020203" pitchFamily="34" charset="0"/>
              </a:rPr>
              <a:t> Clarity also provides a feature for users to leave feedback directly on your website</a:t>
            </a:r>
            <a:r>
              <a:rPr lang="en-US" sz="1800" b="0" i="0" dirty="0">
                <a:solidFill>
                  <a:srgbClr val="0D0D0D"/>
                </a:solidFill>
                <a:effectLst/>
                <a:latin typeface="Segoe UI" panose="020B0502040204020203" pitchFamily="34" charset="0"/>
                <a:cs typeface="Segoe UI" panose="020B0502040204020203" pitchFamily="34" charset="0"/>
              </a:rPr>
              <a:t>.</a:t>
            </a:r>
          </a:p>
          <a:p>
            <a:endParaRPr lang="en-US" sz="1800" dirty="0">
              <a:solidFill>
                <a:srgbClr val="161616"/>
              </a:solidFill>
              <a:latin typeface="Segoe UI" panose="020B0502040204020203" pitchFamily="34" charset="0"/>
              <a:cs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273797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E3B1-D91A-D00D-5B45-A399F3F66C87}"/>
              </a:ext>
            </a:extLst>
          </p:cNvPr>
          <p:cNvSpPr>
            <a:spLocks noGrp="1"/>
          </p:cNvSpPr>
          <p:nvPr>
            <p:ph type="title"/>
          </p:nvPr>
        </p:nvSpPr>
        <p:spPr>
          <a:xfrm>
            <a:off x="838200" y="365125"/>
            <a:ext cx="10515600" cy="804769"/>
          </a:xfrm>
        </p:spPr>
        <p:txBody>
          <a:bodyPr>
            <a:normAutofit fontScale="90000"/>
          </a:bodyPr>
          <a:lstStyle/>
          <a:p>
            <a:r>
              <a:rPr lang="en-US" dirty="0"/>
              <a:t>How it captures User Interaction?</a:t>
            </a:r>
          </a:p>
        </p:txBody>
      </p:sp>
      <p:sp>
        <p:nvSpPr>
          <p:cNvPr id="3" name="Content Placeholder 2">
            <a:extLst>
              <a:ext uri="{FF2B5EF4-FFF2-40B4-BE49-F238E27FC236}">
                <a16:creationId xmlns:a16="http://schemas.microsoft.com/office/drawing/2014/main" id="{4E0211F4-EAC5-6518-8667-9FBF971202D9}"/>
              </a:ext>
            </a:extLst>
          </p:cNvPr>
          <p:cNvSpPr>
            <a:spLocks noGrp="1"/>
          </p:cNvSpPr>
          <p:nvPr>
            <p:ph idx="1"/>
          </p:nvPr>
        </p:nvSpPr>
        <p:spPr>
          <a:xfrm>
            <a:off x="838200" y="1331259"/>
            <a:ext cx="10515600" cy="4845704"/>
          </a:xfrm>
        </p:spPr>
        <p:txBody>
          <a:bodyPr>
            <a:normAutofit/>
          </a:bodyPr>
          <a:lstStyle/>
          <a:p>
            <a:pPr marL="0" indent="0">
              <a:buNone/>
            </a:pPr>
            <a:r>
              <a:rPr lang="en-US" sz="1800" b="0" i="0" dirty="0">
                <a:solidFill>
                  <a:srgbClr val="0D0D0D"/>
                </a:solidFill>
                <a:effectLst/>
                <a:latin typeface="Rockwell(body)"/>
                <a:cs typeface="Segoe UI" panose="020B0502040204020203" pitchFamily="34" charset="0"/>
              </a:rPr>
              <a:t>Microsoft Clarity captures user interaction on web pages through the use of tracking scripts that you embed on your website.</a:t>
            </a:r>
          </a:p>
          <a:p>
            <a:r>
              <a:rPr lang="en-US" sz="1800" b="0" i="0" dirty="0">
                <a:solidFill>
                  <a:srgbClr val="0D0D0D"/>
                </a:solidFill>
                <a:effectLst/>
                <a:latin typeface="Rockwell(body)"/>
                <a:cs typeface="Segoe UI" panose="020B0502040204020203" pitchFamily="34" charset="0"/>
              </a:rPr>
              <a:t>To use Microsoft Clarity, we need to integrate a specific tracking script into the HTML code of your website. This script is provided by Clarity when </a:t>
            </a:r>
            <a:r>
              <a:rPr lang="en-US" sz="1800" dirty="0">
                <a:solidFill>
                  <a:srgbClr val="0D0D0D"/>
                </a:solidFill>
                <a:latin typeface="Rockwell(body)"/>
                <a:cs typeface="Segoe UI" panose="020B0502040204020203" pitchFamily="34" charset="0"/>
              </a:rPr>
              <a:t>we </a:t>
            </a:r>
            <a:r>
              <a:rPr lang="en-US" sz="1800" b="0" i="0" dirty="0">
                <a:solidFill>
                  <a:srgbClr val="0D0D0D"/>
                </a:solidFill>
                <a:effectLst/>
                <a:latin typeface="Rockwell(body)"/>
                <a:cs typeface="Segoe UI" panose="020B0502040204020203" pitchFamily="34" charset="0"/>
              </a:rPr>
              <a:t>set up our account</a:t>
            </a:r>
            <a:r>
              <a:rPr lang="en-US" sz="1200" b="0" i="0" dirty="0">
                <a:solidFill>
                  <a:srgbClr val="0D0D0D"/>
                </a:solidFill>
                <a:effectLst/>
                <a:latin typeface="Rockwell(body)"/>
              </a:rPr>
              <a:t>.</a:t>
            </a:r>
          </a:p>
          <a:p>
            <a:r>
              <a:rPr lang="en-US" sz="1800" b="0" i="0" dirty="0">
                <a:solidFill>
                  <a:srgbClr val="0D0D0D"/>
                </a:solidFill>
                <a:effectLst/>
                <a:latin typeface="Rockwell(body)"/>
                <a:cs typeface="Segoe UI" panose="020B0502040204020203" pitchFamily="34" charset="0"/>
              </a:rPr>
              <a:t>Once the tracking script is added to our web pages, it collects data about user interactions in real-time as visitors navigate through our site. The script captures information such as clicks, mouse movements, scrolls, and other interactions.</a:t>
            </a:r>
          </a:p>
          <a:p>
            <a:r>
              <a:rPr lang="en-US" sz="1800" dirty="0">
                <a:solidFill>
                  <a:srgbClr val="0D0D0D"/>
                </a:solidFill>
                <a:latin typeface="Rockwell(body)"/>
                <a:cs typeface="Segoe UI" panose="020B0502040204020203" pitchFamily="34" charset="0"/>
              </a:rPr>
              <a:t>Heatmaps and Dashboard take time to load in starting for showing the result because it take time to  analyze.</a:t>
            </a:r>
            <a:endParaRPr lang="en-US" sz="1800" dirty="0">
              <a:latin typeface="Rockwell(body)"/>
              <a:cs typeface="Segoe UI" panose="020B0502040204020203" pitchFamily="34" charset="0"/>
            </a:endParaRPr>
          </a:p>
        </p:txBody>
      </p:sp>
    </p:spTree>
    <p:extLst>
      <p:ext uri="{BB962C8B-B14F-4D97-AF65-F5344CB8AC3E}">
        <p14:creationId xmlns:p14="http://schemas.microsoft.com/office/powerpoint/2010/main" val="234660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D039-6A51-BB19-6D76-E0FC5EF4CE39}"/>
              </a:ext>
            </a:extLst>
          </p:cNvPr>
          <p:cNvSpPr>
            <a:spLocks noGrp="1"/>
          </p:cNvSpPr>
          <p:nvPr>
            <p:ph type="title"/>
          </p:nvPr>
        </p:nvSpPr>
        <p:spPr>
          <a:xfrm>
            <a:off x="1069848" y="484632"/>
            <a:ext cx="10058400" cy="967650"/>
          </a:xfrm>
        </p:spPr>
        <p:txBody>
          <a:bodyPr/>
          <a:lstStyle/>
          <a:p>
            <a:r>
              <a:rPr lang="en-US" dirty="0"/>
              <a:t>How to setup?</a:t>
            </a:r>
          </a:p>
        </p:txBody>
      </p:sp>
      <p:pic>
        <p:nvPicPr>
          <p:cNvPr id="5" name="Content Placeholder 4">
            <a:extLst>
              <a:ext uri="{FF2B5EF4-FFF2-40B4-BE49-F238E27FC236}">
                <a16:creationId xmlns:a16="http://schemas.microsoft.com/office/drawing/2014/main" id="{BB35F38B-96E2-EC3F-4733-216263AD8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081" y="1743676"/>
            <a:ext cx="4760790" cy="2072405"/>
          </a:xfrm>
        </p:spPr>
      </p:pic>
      <p:pic>
        <p:nvPicPr>
          <p:cNvPr id="7" name="Picture 6">
            <a:extLst>
              <a:ext uri="{FF2B5EF4-FFF2-40B4-BE49-F238E27FC236}">
                <a16:creationId xmlns:a16="http://schemas.microsoft.com/office/drawing/2014/main" id="{42B3D120-A6B2-D682-766D-214E8995F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777" y="1694413"/>
            <a:ext cx="5052142" cy="2121668"/>
          </a:xfrm>
          <a:prstGeom prst="rect">
            <a:avLst/>
          </a:prstGeom>
        </p:spPr>
      </p:pic>
      <p:pic>
        <p:nvPicPr>
          <p:cNvPr id="9" name="Picture 8">
            <a:extLst>
              <a:ext uri="{FF2B5EF4-FFF2-40B4-BE49-F238E27FC236}">
                <a16:creationId xmlns:a16="http://schemas.microsoft.com/office/drawing/2014/main" id="{49A25E17-E451-C8E8-DD6E-EEFE2752FA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843" y="4475215"/>
            <a:ext cx="5738474" cy="2072910"/>
          </a:xfrm>
          <a:prstGeom prst="rect">
            <a:avLst/>
          </a:prstGeom>
        </p:spPr>
      </p:pic>
      <p:sp>
        <p:nvSpPr>
          <p:cNvPr id="10" name="TextBox 9">
            <a:extLst>
              <a:ext uri="{FF2B5EF4-FFF2-40B4-BE49-F238E27FC236}">
                <a16:creationId xmlns:a16="http://schemas.microsoft.com/office/drawing/2014/main" id="{E213F229-738E-49C2-D7B3-91C362567788}"/>
              </a:ext>
            </a:extLst>
          </p:cNvPr>
          <p:cNvSpPr txBox="1"/>
          <p:nvPr/>
        </p:nvSpPr>
        <p:spPr>
          <a:xfrm>
            <a:off x="860081" y="3843059"/>
            <a:ext cx="3711919" cy="646331"/>
          </a:xfrm>
          <a:prstGeom prst="rect">
            <a:avLst/>
          </a:prstGeom>
          <a:noFill/>
        </p:spPr>
        <p:txBody>
          <a:bodyPr wrap="square" rtlCol="0">
            <a:spAutoFit/>
          </a:bodyPr>
          <a:lstStyle/>
          <a:p>
            <a:r>
              <a:rPr lang="en-US" dirty="0"/>
              <a:t>Enter the name and provide the website URL</a:t>
            </a:r>
          </a:p>
        </p:txBody>
      </p:sp>
      <p:sp>
        <p:nvSpPr>
          <p:cNvPr id="11" name="TextBox 10">
            <a:extLst>
              <a:ext uri="{FF2B5EF4-FFF2-40B4-BE49-F238E27FC236}">
                <a16:creationId xmlns:a16="http://schemas.microsoft.com/office/drawing/2014/main" id="{BD7B9CAE-DE69-6C81-313A-C505F7507959}"/>
              </a:ext>
            </a:extLst>
          </p:cNvPr>
          <p:cNvSpPr txBox="1"/>
          <p:nvPr/>
        </p:nvSpPr>
        <p:spPr>
          <a:xfrm>
            <a:off x="6279777" y="3843059"/>
            <a:ext cx="5052142" cy="369332"/>
          </a:xfrm>
          <a:prstGeom prst="rect">
            <a:avLst/>
          </a:prstGeom>
          <a:noFill/>
        </p:spPr>
        <p:txBody>
          <a:bodyPr wrap="square" rtlCol="0">
            <a:spAutoFit/>
          </a:bodyPr>
          <a:lstStyle/>
          <a:p>
            <a:r>
              <a:rPr lang="en-US" dirty="0"/>
              <a:t>Choose Install manually</a:t>
            </a:r>
          </a:p>
        </p:txBody>
      </p:sp>
      <p:cxnSp>
        <p:nvCxnSpPr>
          <p:cNvPr id="13" name="Straight Arrow Connector 12">
            <a:extLst>
              <a:ext uri="{FF2B5EF4-FFF2-40B4-BE49-F238E27FC236}">
                <a16:creationId xmlns:a16="http://schemas.microsoft.com/office/drawing/2014/main" id="{51CFE885-96DE-C04E-2ED2-C5C785E3E71E}"/>
              </a:ext>
            </a:extLst>
          </p:cNvPr>
          <p:cNvCxnSpPr/>
          <p:nvPr/>
        </p:nvCxnSpPr>
        <p:spPr>
          <a:xfrm>
            <a:off x="5620871" y="2501153"/>
            <a:ext cx="6589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FF04B1EE-5719-1EDA-3001-194514A6C952}"/>
              </a:ext>
            </a:extLst>
          </p:cNvPr>
          <p:cNvCxnSpPr/>
          <p:nvPr/>
        </p:nvCxnSpPr>
        <p:spPr>
          <a:xfrm>
            <a:off x="9897035" y="3843059"/>
            <a:ext cx="0" cy="1441635"/>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7052FC72-DA57-4789-F072-D9140A28D6A4}"/>
              </a:ext>
            </a:extLst>
          </p:cNvPr>
          <p:cNvCxnSpPr/>
          <p:nvPr/>
        </p:nvCxnSpPr>
        <p:spPr>
          <a:xfrm flipH="1">
            <a:off x="9063318" y="5284694"/>
            <a:ext cx="83371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8ABB93D4-A103-067D-CEF7-6DFF9CD0EA09}"/>
              </a:ext>
            </a:extLst>
          </p:cNvPr>
          <p:cNvSpPr txBox="1"/>
          <p:nvPr/>
        </p:nvSpPr>
        <p:spPr>
          <a:xfrm>
            <a:off x="1213653" y="5284694"/>
            <a:ext cx="2111189" cy="1200329"/>
          </a:xfrm>
          <a:prstGeom prst="rect">
            <a:avLst/>
          </a:prstGeom>
          <a:noFill/>
        </p:spPr>
        <p:txBody>
          <a:bodyPr wrap="square" rtlCol="0">
            <a:spAutoFit/>
          </a:bodyPr>
          <a:lstStyle/>
          <a:p>
            <a:r>
              <a:rPr lang="en-US" dirty="0"/>
              <a:t>Copy and paste the  clarity code in the HTML head tag</a:t>
            </a:r>
          </a:p>
        </p:txBody>
      </p:sp>
    </p:spTree>
    <p:extLst>
      <p:ext uri="{BB962C8B-B14F-4D97-AF65-F5344CB8AC3E}">
        <p14:creationId xmlns:p14="http://schemas.microsoft.com/office/powerpoint/2010/main" val="239421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38C7-569F-F03F-52AB-D10D511E6B16}"/>
              </a:ext>
            </a:extLst>
          </p:cNvPr>
          <p:cNvSpPr>
            <a:spLocks noGrp="1"/>
          </p:cNvSpPr>
          <p:nvPr>
            <p:ph type="title"/>
          </p:nvPr>
        </p:nvSpPr>
        <p:spPr>
          <a:xfrm>
            <a:off x="1069848" y="484632"/>
            <a:ext cx="10058400" cy="940756"/>
          </a:xfrm>
        </p:spPr>
        <p:txBody>
          <a:bodyPr/>
          <a:lstStyle/>
          <a:p>
            <a:r>
              <a:rPr lang="en-US" dirty="0"/>
              <a:t>After Setting UP</a:t>
            </a:r>
          </a:p>
        </p:txBody>
      </p:sp>
      <p:pic>
        <p:nvPicPr>
          <p:cNvPr id="5" name="Content Placeholder 4">
            <a:extLst>
              <a:ext uri="{FF2B5EF4-FFF2-40B4-BE49-F238E27FC236}">
                <a16:creationId xmlns:a16="http://schemas.microsoft.com/office/drawing/2014/main" id="{46547E12-B597-987F-5142-9FEBB0940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9" y="1425387"/>
            <a:ext cx="10400492" cy="4666131"/>
          </a:xfrm>
        </p:spPr>
      </p:pic>
      <p:sp>
        <p:nvSpPr>
          <p:cNvPr id="6" name="TextBox 5">
            <a:extLst>
              <a:ext uri="{FF2B5EF4-FFF2-40B4-BE49-F238E27FC236}">
                <a16:creationId xmlns:a16="http://schemas.microsoft.com/office/drawing/2014/main" id="{150A26D0-D9B1-341A-182A-7EC8AEC15854}"/>
              </a:ext>
            </a:extLst>
          </p:cNvPr>
          <p:cNvSpPr txBox="1"/>
          <p:nvPr/>
        </p:nvSpPr>
        <p:spPr>
          <a:xfrm>
            <a:off x="4206688" y="6019425"/>
            <a:ext cx="4558553" cy="707886"/>
          </a:xfrm>
          <a:prstGeom prst="rect">
            <a:avLst/>
          </a:prstGeom>
          <a:noFill/>
        </p:spPr>
        <p:txBody>
          <a:bodyPr wrap="square" rtlCol="0">
            <a:spAutoFit/>
          </a:bodyPr>
          <a:lstStyle/>
          <a:p>
            <a:r>
              <a:rPr lang="en-US" sz="4000" dirty="0"/>
              <a:t>Dashboard</a:t>
            </a:r>
          </a:p>
        </p:txBody>
      </p:sp>
    </p:spTree>
    <p:extLst>
      <p:ext uri="{BB962C8B-B14F-4D97-AF65-F5344CB8AC3E}">
        <p14:creationId xmlns:p14="http://schemas.microsoft.com/office/powerpoint/2010/main" val="140229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BE2309-96D3-8FD9-7B63-45EEF8EDF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8347" y="94129"/>
            <a:ext cx="6344615" cy="3334871"/>
          </a:xfrm>
        </p:spPr>
      </p:pic>
      <p:pic>
        <p:nvPicPr>
          <p:cNvPr id="7" name="Picture 6">
            <a:extLst>
              <a:ext uri="{FF2B5EF4-FFF2-40B4-BE49-F238E27FC236}">
                <a16:creationId xmlns:a16="http://schemas.microsoft.com/office/drawing/2014/main" id="{F8EDBA2F-6587-BC13-CF3F-8FCC5475E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78" y="3523130"/>
            <a:ext cx="6110390" cy="3092191"/>
          </a:xfrm>
          <a:prstGeom prst="rect">
            <a:avLst/>
          </a:prstGeom>
        </p:spPr>
      </p:pic>
      <p:sp>
        <p:nvSpPr>
          <p:cNvPr id="8" name="TextBox 7">
            <a:extLst>
              <a:ext uri="{FF2B5EF4-FFF2-40B4-BE49-F238E27FC236}">
                <a16:creationId xmlns:a16="http://schemas.microsoft.com/office/drawing/2014/main" id="{B775FBD5-ED43-03EB-F470-6BAA859296F4}"/>
              </a:ext>
            </a:extLst>
          </p:cNvPr>
          <p:cNvSpPr txBox="1"/>
          <p:nvPr/>
        </p:nvSpPr>
        <p:spPr>
          <a:xfrm>
            <a:off x="1135179" y="955177"/>
            <a:ext cx="2777915" cy="646331"/>
          </a:xfrm>
          <a:prstGeom prst="rect">
            <a:avLst/>
          </a:prstGeom>
          <a:noFill/>
        </p:spPr>
        <p:txBody>
          <a:bodyPr wrap="square" rtlCol="0">
            <a:spAutoFit/>
          </a:bodyPr>
          <a:lstStyle/>
          <a:p>
            <a:r>
              <a:rPr lang="en-US" sz="3600" dirty="0"/>
              <a:t>Recordings</a:t>
            </a:r>
          </a:p>
        </p:txBody>
      </p:sp>
      <p:cxnSp>
        <p:nvCxnSpPr>
          <p:cNvPr id="10" name="Straight Arrow Connector 9">
            <a:extLst>
              <a:ext uri="{FF2B5EF4-FFF2-40B4-BE49-F238E27FC236}">
                <a16:creationId xmlns:a16="http://schemas.microsoft.com/office/drawing/2014/main" id="{0953E4DD-F247-B3DF-1017-7B6E4F582D6C}"/>
              </a:ext>
            </a:extLst>
          </p:cNvPr>
          <p:cNvCxnSpPr>
            <a:cxnSpLocks/>
          </p:cNvCxnSpPr>
          <p:nvPr/>
        </p:nvCxnSpPr>
        <p:spPr>
          <a:xfrm>
            <a:off x="3657600" y="1278343"/>
            <a:ext cx="17807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8FF4FA1F-A206-B39D-8B2F-965BCEA1E2A7}"/>
              </a:ext>
            </a:extLst>
          </p:cNvPr>
          <p:cNvCxnSpPr>
            <a:cxnSpLocks/>
            <a:stCxn id="16" idx="1"/>
          </p:cNvCxnSpPr>
          <p:nvPr/>
        </p:nvCxnSpPr>
        <p:spPr>
          <a:xfrm flipH="1">
            <a:off x="6615952" y="4867835"/>
            <a:ext cx="19611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8D954C3D-5E57-6BA1-D652-BA8B1E2CD13F}"/>
              </a:ext>
            </a:extLst>
          </p:cNvPr>
          <p:cNvSpPr txBox="1"/>
          <p:nvPr/>
        </p:nvSpPr>
        <p:spPr>
          <a:xfrm>
            <a:off x="8577137" y="4513892"/>
            <a:ext cx="3614863" cy="707886"/>
          </a:xfrm>
          <a:prstGeom prst="rect">
            <a:avLst/>
          </a:prstGeom>
          <a:noFill/>
        </p:spPr>
        <p:txBody>
          <a:bodyPr wrap="square" rtlCol="0">
            <a:spAutoFit/>
          </a:bodyPr>
          <a:lstStyle/>
          <a:p>
            <a:r>
              <a:rPr lang="en-US" sz="4000" dirty="0"/>
              <a:t>Heatmaps</a:t>
            </a:r>
          </a:p>
        </p:txBody>
      </p:sp>
    </p:spTree>
    <p:extLst>
      <p:ext uri="{BB962C8B-B14F-4D97-AF65-F5344CB8AC3E}">
        <p14:creationId xmlns:p14="http://schemas.microsoft.com/office/powerpoint/2010/main" val="133169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8F5F-89BE-83FB-569E-42D5A71385D4}"/>
              </a:ext>
            </a:extLst>
          </p:cNvPr>
          <p:cNvSpPr>
            <a:spLocks noGrp="1"/>
          </p:cNvSpPr>
          <p:nvPr>
            <p:ph type="title"/>
          </p:nvPr>
        </p:nvSpPr>
        <p:spPr>
          <a:xfrm>
            <a:off x="1069848" y="484632"/>
            <a:ext cx="10058400" cy="671815"/>
          </a:xfrm>
        </p:spPr>
        <p:txBody>
          <a:bodyPr>
            <a:normAutofit fontScale="90000"/>
          </a:bodyPr>
          <a:lstStyle/>
          <a:p>
            <a:r>
              <a:rPr lang="en-US" dirty="0"/>
              <a:t>Data Analyzation</a:t>
            </a:r>
          </a:p>
        </p:txBody>
      </p:sp>
      <p:sp>
        <p:nvSpPr>
          <p:cNvPr id="3" name="Content Placeholder 2">
            <a:extLst>
              <a:ext uri="{FF2B5EF4-FFF2-40B4-BE49-F238E27FC236}">
                <a16:creationId xmlns:a16="http://schemas.microsoft.com/office/drawing/2014/main" id="{11F3234A-E8AD-76F7-A25B-A8B04E1A719A}"/>
              </a:ext>
            </a:extLst>
          </p:cNvPr>
          <p:cNvSpPr>
            <a:spLocks noGrp="1"/>
          </p:cNvSpPr>
          <p:nvPr>
            <p:ph idx="1"/>
          </p:nvPr>
        </p:nvSpPr>
        <p:spPr>
          <a:xfrm>
            <a:off x="1069848" y="1156447"/>
            <a:ext cx="10058400" cy="5015753"/>
          </a:xfrm>
        </p:spPr>
        <p:txBody>
          <a:bodyPr/>
          <a:lstStyle/>
          <a:p>
            <a:r>
              <a:rPr lang="en-US" dirty="0"/>
              <a:t>I use this </a:t>
            </a:r>
            <a:r>
              <a:rPr lang="en-US" dirty="0">
                <a:hlinkClick r:id="rId2"/>
              </a:rPr>
              <a:t>CSS-Assignment5 (subhg.github.io)</a:t>
            </a:r>
            <a:r>
              <a:rPr lang="en-US" dirty="0"/>
              <a:t>site for analyzing data :-</a:t>
            </a:r>
            <a:br>
              <a:rPr lang="en-US" dirty="0"/>
            </a:br>
            <a:endParaRPr lang="en-US" dirty="0"/>
          </a:p>
        </p:txBody>
      </p:sp>
      <p:sp>
        <p:nvSpPr>
          <p:cNvPr id="6" name="TextBox 5">
            <a:extLst>
              <a:ext uri="{FF2B5EF4-FFF2-40B4-BE49-F238E27FC236}">
                <a16:creationId xmlns:a16="http://schemas.microsoft.com/office/drawing/2014/main" id="{F0E28805-1209-EDF3-FB85-EC60A44A2EB1}"/>
              </a:ext>
            </a:extLst>
          </p:cNvPr>
          <p:cNvSpPr txBox="1"/>
          <p:nvPr/>
        </p:nvSpPr>
        <p:spPr>
          <a:xfrm>
            <a:off x="3933934" y="1575348"/>
            <a:ext cx="3872233" cy="2862322"/>
          </a:xfrm>
          <a:prstGeom prst="rect">
            <a:avLst/>
          </a:prstGeom>
          <a:noFill/>
        </p:spPr>
        <p:txBody>
          <a:bodyPr wrap="square" rtlCol="0">
            <a:spAutoFit/>
          </a:bodyPr>
          <a:lstStyle/>
          <a:p>
            <a:r>
              <a:rPr lang="en-US" dirty="0"/>
              <a:t>Here are the </a:t>
            </a:r>
          </a:p>
          <a:p>
            <a:r>
              <a:rPr lang="en-US" dirty="0"/>
              <a:t>User overview:- </a:t>
            </a:r>
          </a:p>
          <a:p>
            <a:pPr marL="742950" lvl="1" indent="-285750">
              <a:buFont typeface="Arial" panose="020B0604020202020204" pitchFamily="34" charset="0"/>
              <a:buChar char="•"/>
            </a:pPr>
            <a:r>
              <a:rPr lang="en-US" dirty="0"/>
              <a:t>18 Unique user from India</a:t>
            </a:r>
          </a:p>
          <a:p>
            <a:endParaRPr lang="en-US" dirty="0"/>
          </a:p>
          <a:p>
            <a:r>
              <a:rPr lang="en-US" dirty="0"/>
              <a:t>Insights:-</a:t>
            </a:r>
          </a:p>
          <a:p>
            <a:pPr marL="742950" lvl="1" indent="-285750">
              <a:buFont typeface="Arial" panose="020B0604020202020204" pitchFamily="34" charset="0"/>
              <a:buChar char="•"/>
            </a:pPr>
            <a:r>
              <a:rPr lang="en-US" dirty="0"/>
              <a:t>Rage clicks-27.78%</a:t>
            </a:r>
          </a:p>
          <a:p>
            <a:pPr marL="742950" lvl="1" indent="-285750">
              <a:buFont typeface="Arial" panose="020B0604020202020204" pitchFamily="34" charset="0"/>
              <a:buChar char="•"/>
            </a:pPr>
            <a:r>
              <a:rPr lang="en-US" dirty="0"/>
              <a:t>Dead clicks-88.89%</a:t>
            </a:r>
          </a:p>
          <a:p>
            <a:pPr marL="742950" lvl="1" indent="-285750">
              <a:buFont typeface="Arial" panose="020B0604020202020204" pitchFamily="34" charset="0"/>
              <a:buChar char="•"/>
            </a:pPr>
            <a:r>
              <a:rPr lang="en-US" dirty="0"/>
              <a:t>Excessive Scrolling-0%</a:t>
            </a:r>
          </a:p>
          <a:p>
            <a:pPr marL="742950" lvl="1" indent="-285750">
              <a:buFont typeface="Arial" panose="020B0604020202020204" pitchFamily="34" charset="0"/>
              <a:buChar char="•"/>
            </a:pPr>
            <a:r>
              <a:rPr lang="en-US" dirty="0"/>
              <a:t>Quick backs-22.22%</a:t>
            </a:r>
          </a:p>
          <a:p>
            <a:endParaRPr lang="en-US" dirty="0"/>
          </a:p>
        </p:txBody>
      </p:sp>
      <p:sp>
        <p:nvSpPr>
          <p:cNvPr id="14" name="TextBox 13">
            <a:extLst>
              <a:ext uri="{FF2B5EF4-FFF2-40B4-BE49-F238E27FC236}">
                <a16:creationId xmlns:a16="http://schemas.microsoft.com/office/drawing/2014/main" id="{2684FFFA-72E9-62F8-DADF-67BAFB85FFB2}"/>
              </a:ext>
            </a:extLst>
          </p:cNvPr>
          <p:cNvSpPr txBox="1"/>
          <p:nvPr/>
        </p:nvSpPr>
        <p:spPr>
          <a:xfrm>
            <a:off x="7490066" y="4657633"/>
            <a:ext cx="4424028" cy="1200329"/>
          </a:xfrm>
          <a:prstGeom prst="rect">
            <a:avLst/>
          </a:prstGeom>
          <a:noFill/>
        </p:spPr>
        <p:txBody>
          <a:bodyPr wrap="square" rtlCol="0">
            <a:spAutoFit/>
          </a:bodyPr>
          <a:lstStyle/>
          <a:p>
            <a:r>
              <a:rPr lang="en-US" dirty="0"/>
              <a:t>Browsers Use:-</a:t>
            </a:r>
          </a:p>
          <a:p>
            <a:pPr marL="742950" lvl="1" indent="-285750">
              <a:buFont typeface="Arial" panose="020B0604020202020204" pitchFamily="34" charset="0"/>
              <a:buChar char="•"/>
            </a:pPr>
            <a:r>
              <a:rPr lang="en-US" dirty="0"/>
              <a:t>Chrome-27.78% 5 sessions </a:t>
            </a:r>
          </a:p>
          <a:p>
            <a:pPr marL="742950" lvl="1" indent="-285750">
              <a:buFont typeface="Arial" panose="020B0604020202020204" pitchFamily="34" charset="0"/>
              <a:buChar char="•"/>
            </a:pPr>
            <a:r>
              <a:rPr lang="en-US" dirty="0"/>
              <a:t>Chrome Mobile- 50% 9 sessions</a:t>
            </a:r>
          </a:p>
          <a:p>
            <a:pPr marL="742950" lvl="1" indent="-285750">
              <a:buFont typeface="Arial" panose="020B0604020202020204" pitchFamily="34" charset="0"/>
              <a:buChar char="•"/>
            </a:pPr>
            <a:r>
              <a:rPr lang="en-US" dirty="0"/>
              <a:t>Edge-22.22% 4 session</a:t>
            </a:r>
          </a:p>
        </p:txBody>
      </p:sp>
      <p:pic>
        <p:nvPicPr>
          <p:cNvPr id="5" name="Picture 4">
            <a:extLst>
              <a:ext uri="{FF2B5EF4-FFF2-40B4-BE49-F238E27FC236}">
                <a16:creationId xmlns:a16="http://schemas.microsoft.com/office/drawing/2014/main" id="{DE08DB03-0534-A46F-89E9-1177048B3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66" y="1627883"/>
            <a:ext cx="3257061" cy="3428211"/>
          </a:xfrm>
          <a:prstGeom prst="rect">
            <a:avLst/>
          </a:prstGeom>
        </p:spPr>
      </p:pic>
      <p:pic>
        <p:nvPicPr>
          <p:cNvPr id="9" name="Picture 8">
            <a:extLst>
              <a:ext uri="{FF2B5EF4-FFF2-40B4-BE49-F238E27FC236}">
                <a16:creationId xmlns:a16="http://schemas.microsoft.com/office/drawing/2014/main" id="{2E6DF7FA-DCA2-1C60-1C3E-34762CD557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730" y="1499249"/>
            <a:ext cx="3338496" cy="3044547"/>
          </a:xfrm>
          <a:prstGeom prst="rect">
            <a:avLst/>
          </a:prstGeom>
        </p:spPr>
      </p:pic>
      <p:pic>
        <p:nvPicPr>
          <p:cNvPr id="13" name="Picture 12">
            <a:extLst>
              <a:ext uri="{FF2B5EF4-FFF2-40B4-BE49-F238E27FC236}">
                <a16:creationId xmlns:a16="http://schemas.microsoft.com/office/drawing/2014/main" id="{E266EC26-CBA6-7207-3237-3BB850700E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6597" y="4336032"/>
            <a:ext cx="3257062" cy="2438706"/>
          </a:xfrm>
          <a:prstGeom prst="rect">
            <a:avLst/>
          </a:prstGeom>
        </p:spPr>
      </p:pic>
    </p:spTree>
    <p:extLst>
      <p:ext uri="{BB962C8B-B14F-4D97-AF65-F5344CB8AC3E}">
        <p14:creationId xmlns:p14="http://schemas.microsoft.com/office/powerpoint/2010/main" val="336647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3BB49B-E7F3-A268-1503-CD931FE6B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60" y="777685"/>
            <a:ext cx="2793517" cy="3223289"/>
          </a:xfrm>
        </p:spPr>
      </p:pic>
      <p:pic>
        <p:nvPicPr>
          <p:cNvPr id="9" name="Picture 8">
            <a:extLst>
              <a:ext uri="{FF2B5EF4-FFF2-40B4-BE49-F238E27FC236}">
                <a16:creationId xmlns:a16="http://schemas.microsoft.com/office/drawing/2014/main" id="{EF7DAC50-3E9C-B25B-C86B-DE81CFDD3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944" y="777684"/>
            <a:ext cx="2830633" cy="3235009"/>
          </a:xfrm>
          <a:prstGeom prst="rect">
            <a:avLst/>
          </a:prstGeom>
        </p:spPr>
      </p:pic>
      <p:pic>
        <p:nvPicPr>
          <p:cNvPr id="11" name="Picture 10">
            <a:extLst>
              <a:ext uri="{FF2B5EF4-FFF2-40B4-BE49-F238E27FC236}">
                <a16:creationId xmlns:a16="http://schemas.microsoft.com/office/drawing/2014/main" id="{DC3D3AD9-B82B-DF56-5F61-A4EB75720F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4490" y="777684"/>
            <a:ext cx="2648821" cy="3223289"/>
          </a:xfrm>
          <a:prstGeom prst="rect">
            <a:avLst/>
          </a:prstGeom>
        </p:spPr>
      </p:pic>
      <p:sp>
        <p:nvSpPr>
          <p:cNvPr id="12" name="TextBox 11">
            <a:extLst>
              <a:ext uri="{FF2B5EF4-FFF2-40B4-BE49-F238E27FC236}">
                <a16:creationId xmlns:a16="http://schemas.microsoft.com/office/drawing/2014/main" id="{4EE8C64C-584C-A7F3-8A7A-9E08F4FE2CC1}"/>
              </a:ext>
            </a:extLst>
          </p:cNvPr>
          <p:cNvSpPr txBox="1"/>
          <p:nvPr/>
        </p:nvSpPr>
        <p:spPr>
          <a:xfrm>
            <a:off x="90906" y="4416473"/>
            <a:ext cx="2385642" cy="369332"/>
          </a:xfrm>
          <a:prstGeom prst="rect">
            <a:avLst/>
          </a:prstGeom>
          <a:noFill/>
        </p:spPr>
        <p:txBody>
          <a:bodyPr wrap="square" rtlCol="0">
            <a:spAutoFit/>
          </a:bodyPr>
          <a:lstStyle/>
          <a:p>
            <a:r>
              <a:rPr lang="en-US" dirty="0"/>
              <a:t>All users-India</a:t>
            </a:r>
          </a:p>
        </p:txBody>
      </p:sp>
      <p:sp>
        <p:nvSpPr>
          <p:cNvPr id="13" name="TextBox 12">
            <a:extLst>
              <a:ext uri="{FF2B5EF4-FFF2-40B4-BE49-F238E27FC236}">
                <a16:creationId xmlns:a16="http://schemas.microsoft.com/office/drawing/2014/main" id="{CFBB7BF8-97C9-93FB-6099-D19A73631C20}"/>
              </a:ext>
            </a:extLst>
          </p:cNvPr>
          <p:cNvSpPr txBox="1"/>
          <p:nvPr/>
        </p:nvSpPr>
        <p:spPr>
          <a:xfrm>
            <a:off x="2944381" y="4316214"/>
            <a:ext cx="3089037" cy="923330"/>
          </a:xfrm>
          <a:prstGeom prst="rect">
            <a:avLst/>
          </a:prstGeom>
          <a:noFill/>
        </p:spPr>
        <p:txBody>
          <a:bodyPr wrap="square" rtlCol="0">
            <a:spAutoFit/>
          </a:bodyPr>
          <a:lstStyle/>
          <a:p>
            <a:r>
              <a:rPr lang="en-US" dirty="0"/>
              <a:t>Operating system-</a:t>
            </a:r>
            <a:br>
              <a:rPr lang="en-US" dirty="0"/>
            </a:br>
            <a:r>
              <a:rPr lang="en-US" dirty="0"/>
              <a:t>Android- 50% &amp; 9 sessions</a:t>
            </a:r>
          </a:p>
          <a:p>
            <a:r>
              <a:rPr lang="en-US" dirty="0"/>
              <a:t>Windows-50% &amp; 9 sessions</a:t>
            </a:r>
          </a:p>
        </p:txBody>
      </p:sp>
      <p:sp>
        <p:nvSpPr>
          <p:cNvPr id="14" name="TextBox 13">
            <a:extLst>
              <a:ext uri="{FF2B5EF4-FFF2-40B4-BE49-F238E27FC236}">
                <a16:creationId xmlns:a16="http://schemas.microsoft.com/office/drawing/2014/main" id="{14FAC2B1-8FE6-F8BD-D561-43E24FD753EF}"/>
              </a:ext>
            </a:extLst>
          </p:cNvPr>
          <p:cNvSpPr txBox="1"/>
          <p:nvPr/>
        </p:nvSpPr>
        <p:spPr>
          <a:xfrm>
            <a:off x="6168173" y="4316214"/>
            <a:ext cx="3089037" cy="923330"/>
          </a:xfrm>
          <a:prstGeom prst="rect">
            <a:avLst/>
          </a:prstGeom>
          <a:noFill/>
        </p:spPr>
        <p:txBody>
          <a:bodyPr wrap="square" rtlCol="0">
            <a:spAutoFit/>
          </a:bodyPr>
          <a:lstStyle/>
          <a:p>
            <a:r>
              <a:rPr lang="en-US" dirty="0"/>
              <a:t>Devices-</a:t>
            </a:r>
            <a:br>
              <a:rPr lang="en-US" dirty="0"/>
            </a:br>
            <a:r>
              <a:rPr lang="en-US" dirty="0"/>
              <a:t>Mobile- 50% &amp; 9 sessions</a:t>
            </a:r>
          </a:p>
          <a:p>
            <a:r>
              <a:rPr lang="en-US" dirty="0"/>
              <a:t>PC- 50% &amp; 9 sessions</a:t>
            </a:r>
          </a:p>
        </p:txBody>
      </p:sp>
      <p:pic>
        <p:nvPicPr>
          <p:cNvPr id="16" name="Picture 15">
            <a:extLst>
              <a:ext uri="{FF2B5EF4-FFF2-40B4-BE49-F238E27FC236}">
                <a16:creationId xmlns:a16="http://schemas.microsoft.com/office/drawing/2014/main" id="{9BEE4AD3-B49E-18B1-B0C4-49520926B1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7210" y="771823"/>
            <a:ext cx="2934790" cy="3235009"/>
          </a:xfrm>
          <a:prstGeom prst="rect">
            <a:avLst/>
          </a:prstGeom>
        </p:spPr>
      </p:pic>
      <p:sp>
        <p:nvSpPr>
          <p:cNvPr id="17" name="TextBox 16">
            <a:extLst>
              <a:ext uri="{FF2B5EF4-FFF2-40B4-BE49-F238E27FC236}">
                <a16:creationId xmlns:a16="http://schemas.microsoft.com/office/drawing/2014/main" id="{EFAAE84F-ECDD-9FD3-35AF-13697467BA83}"/>
              </a:ext>
            </a:extLst>
          </p:cNvPr>
          <p:cNvSpPr txBox="1"/>
          <p:nvPr/>
        </p:nvSpPr>
        <p:spPr>
          <a:xfrm>
            <a:off x="9257210" y="4277973"/>
            <a:ext cx="2934790" cy="646331"/>
          </a:xfrm>
          <a:prstGeom prst="rect">
            <a:avLst/>
          </a:prstGeom>
          <a:noFill/>
        </p:spPr>
        <p:txBody>
          <a:bodyPr wrap="square" rtlCol="0">
            <a:spAutoFit/>
          </a:bodyPr>
          <a:lstStyle/>
          <a:p>
            <a:r>
              <a:rPr lang="en-US" dirty="0"/>
              <a:t>Performance Overview-</a:t>
            </a:r>
            <a:br>
              <a:rPr lang="en-US" dirty="0"/>
            </a:br>
            <a:r>
              <a:rPr lang="en-US" dirty="0"/>
              <a:t>100/100</a:t>
            </a:r>
          </a:p>
        </p:txBody>
      </p:sp>
    </p:spTree>
    <p:extLst>
      <p:ext uri="{BB962C8B-B14F-4D97-AF65-F5344CB8AC3E}">
        <p14:creationId xmlns:p14="http://schemas.microsoft.com/office/powerpoint/2010/main" val="124346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1068-4D1E-0A07-41D6-B91A15B9ED07}"/>
              </a:ext>
            </a:extLst>
          </p:cNvPr>
          <p:cNvSpPr>
            <a:spLocks noGrp="1"/>
          </p:cNvSpPr>
          <p:nvPr>
            <p:ph type="title"/>
          </p:nvPr>
        </p:nvSpPr>
        <p:spPr>
          <a:xfrm>
            <a:off x="1069848" y="484632"/>
            <a:ext cx="10058400" cy="712156"/>
          </a:xfrm>
        </p:spPr>
        <p:txBody>
          <a:bodyPr>
            <a:normAutofit fontScale="90000"/>
          </a:bodyPr>
          <a:lstStyle/>
          <a:p>
            <a:r>
              <a:rPr lang="en-US" dirty="0"/>
              <a:t>Features and button Receive the Most Click</a:t>
            </a:r>
          </a:p>
        </p:txBody>
      </p:sp>
      <p:sp>
        <p:nvSpPr>
          <p:cNvPr id="6" name="TextBox 5">
            <a:extLst>
              <a:ext uri="{FF2B5EF4-FFF2-40B4-BE49-F238E27FC236}">
                <a16:creationId xmlns:a16="http://schemas.microsoft.com/office/drawing/2014/main" id="{FB09EA28-1BD6-6605-F7F2-25C68D0A7857}"/>
              </a:ext>
            </a:extLst>
          </p:cNvPr>
          <p:cNvSpPr txBox="1"/>
          <p:nvPr/>
        </p:nvSpPr>
        <p:spPr>
          <a:xfrm>
            <a:off x="5077161" y="1865503"/>
            <a:ext cx="4604721" cy="923330"/>
          </a:xfrm>
          <a:prstGeom prst="rect">
            <a:avLst/>
          </a:prstGeom>
          <a:noFill/>
        </p:spPr>
        <p:txBody>
          <a:bodyPr wrap="square" rtlCol="0">
            <a:spAutoFit/>
          </a:bodyPr>
          <a:lstStyle/>
          <a:p>
            <a:r>
              <a:rPr lang="en-US" dirty="0"/>
              <a:t>The most clicked features buttons are:-</a:t>
            </a:r>
          </a:p>
          <a:p>
            <a:pPr marL="742950" lvl="1" indent="-285750">
              <a:buFont typeface="Arial" panose="020B0604020202020204" pitchFamily="34" charset="0"/>
              <a:buChar char="•"/>
            </a:pPr>
            <a:r>
              <a:rPr lang="en-US" dirty="0"/>
              <a:t>Learn more button-204 clicks</a:t>
            </a:r>
          </a:p>
          <a:p>
            <a:pPr marL="742950" lvl="1" indent="-285750">
              <a:buFont typeface="Arial" panose="020B0604020202020204" pitchFamily="34" charset="0"/>
              <a:buChar char="•"/>
            </a:pPr>
            <a:r>
              <a:rPr lang="en-US" dirty="0"/>
              <a:t>Home button-100 clicks</a:t>
            </a:r>
          </a:p>
        </p:txBody>
      </p:sp>
      <p:pic>
        <p:nvPicPr>
          <p:cNvPr id="7" name="Content Placeholder 6">
            <a:extLst>
              <a:ext uri="{FF2B5EF4-FFF2-40B4-BE49-F238E27FC236}">
                <a16:creationId xmlns:a16="http://schemas.microsoft.com/office/drawing/2014/main" id="{C8441923-6B85-4955-997C-1D3871A2E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767621"/>
            <a:ext cx="3629532" cy="2848373"/>
          </a:xfrm>
        </p:spPr>
      </p:pic>
      <p:pic>
        <p:nvPicPr>
          <p:cNvPr id="9" name="Picture 8">
            <a:extLst>
              <a:ext uri="{FF2B5EF4-FFF2-40B4-BE49-F238E27FC236}">
                <a16:creationId xmlns:a16="http://schemas.microsoft.com/office/drawing/2014/main" id="{13712C95-B191-D0C9-AE03-7631C7E44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7" y="4647892"/>
            <a:ext cx="3629531" cy="2210108"/>
          </a:xfrm>
          <a:prstGeom prst="rect">
            <a:avLst/>
          </a:prstGeom>
        </p:spPr>
      </p:pic>
      <p:pic>
        <p:nvPicPr>
          <p:cNvPr id="11" name="Picture 10">
            <a:extLst>
              <a:ext uri="{FF2B5EF4-FFF2-40B4-BE49-F238E27FC236}">
                <a16:creationId xmlns:a16="http://schemas.microsoft.com/office/drawing/2014/main" id="{3E88655E-75D7-6652-92D1-3070F70BC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366" y="3250742"/>
            <a:ext cx="6754953" cy="2848373"/>
          </a:xfrm>
          <a:prstGeom prst="rect">
            <a:avLst/>
          </a:prstGeom>
        </p:spPr>
      </p:pic>
    </p:spTree>
    <p:extLst>
      <p:ext uri="{BB962C8B-B14F-4D97-AF65-F5344CB8AC3E}">
        <p14:creationId xmlns:p14="http://schemas.microsoft.com/office/powerpoint/2010/main" val="3063169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296</TotalTime>
  <Words>1120</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Rockwell</vt:lpstr>
      <vt:lpstr>Rockwell Condensed</vt:lpstr>
      <vt:lpstr>Rockwell(body)</vt:lpstr>
      <vt:lpstr>Segoe UI</vt:lpstr>
      <vt:lpstr>Wingdings</vt:lpstr>
      <vt:lpstr>Wood Type</vt:lpstr>
      <vt:lpstr>Microsoft Clarity</vt:lpstr>
      <vt:lpstr>Introduction</vt:lpstr>
      <vt:lpstr>How it captures User Interaction?</vt:lpstr>
      <vt:lpstr>How to setup?</vt:lpstr>
      <vt:lpstr>After Setting UP</vt:lpstr>
      <vt:lpstr>PowerPoint Presentation</vt:lpstr>
      <vt:lpstr>Data Analyzation</vt:lpstr>
      <vt:lpstr>PowerPoint Presentation</vt:lpstr>
      <vt:lpstr>Features and button Receive the Most Click</vt:lpstr>
      <vt:lpstr>User Behavior</vt:lpstr>
      <vt:lpstr>Optimization we Can do:-</vt:lpstr>
      <vt:lpstr>Final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Clarity</dc:title>
  <dc:creator>promact</dc:creator>
  <cp:lastModifiedBy>promact</cp:lastModifiedBy>
  <cp:revision>2</cp:revision>
  <dcterms:created xsi:type="dcterms:W3CDTF">2024-02-10T07:38:21Z</dcterms:created>
  <dcterms:modified xsi:type="dcterms:W3CDTF">2024-02-12T12:30:51Z</dcterms:modified>
</cp:coreProperties>
</file>