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02AC97-596D-45A4-98B8-FCF55D5CBCC0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40B698-ECFD-4C85-AF8D-8F9F286C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lisonatura.com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2FE0-A7E3-913B-3F89-93C073C1D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35" y="3243968"/>
            <a:ext cx="9966960" cy="303580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Microsoft Clarity</a:t>
            </a:r>
          </a:p>
        </p:txBody>
      </p:sp>
    </p:spTree>
    <p:extLst>
      <p:ext uri="{BB962C8B-B14F-4D97-AF65-F5344CB8AC3E}">
        <p14:creationId xmlns:p14="http://schemas.microsoft.com/office/powerpoint/2010/main" val="91616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6327-83DC-3652-0AE1-6D6B29DA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0756"/>
          </a:xfrm>
        </p:spPr>
        <p:txBody>
          <a:bodyPr/>
          <a:lstStyle/>
          <a:p>
            <a:r>
              <a:rPr lang="en-US" dirty="0"/>
              <a:t>Optimization we Can do:-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E63A-44F6-1943-2009-6E41873B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5388"/>
            <a:ext cx="10058400" cy="4746812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</a:rPr>
              <a:t>Dead Clicks Analysis:</a:t>
            </a:r>
            <a:endParaRPr lang="en-US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Investigate the areas where dead clicks occurred. Optimize elements to ensure they are responsive and functional.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</a:rPr>
              <a:t>Quick Backs Understanding:</a:t>
            </a:r>
            <a:endParaRPr lang="en-US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Analyze the content or pages that resulted in quick backs. Identify potential issues and enhance user engagement.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</a:rPr>
              <a:t>LCP Improvement:</a:t>
            </a:r>
            <a:endParaRPr lang="en-US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marL="742950" lvl="1" indent="-285750"/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Although LCP is good, consider optimizing further for a faster loading experience, especially for users with slower internet connections.</a:t>
            </a:r>
          </a:p>
          <a:p>
            <a:endParaRPr lang="en-US" dirty="0">
              <a:latin typeface="Rockwell(body)"/>
            </a:endParaRPr>
          </a:p>
        </p:txBody>
      </p:sp>
    </p:spTree>
    <p:extLst>
      <p:ext uri="{BB962C8B-B14F-4D97-AF65-F5344CB8AC3E}">
        <p14:creationId xmlns:p14="http://schemas.microsoft.com/office/powerpoint/2010/main" val="122888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A5E01-B763-04ED-D0E6-8C76EEE3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023066"/>
            <a:ext cx="9966960" cy="303580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1982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AB28-CF6C-A26B-ED77-ABEEE609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675E-56AB-59DA-FCD1-38B3DD0D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49263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Rockwell(body)"/>
              </a:rPr>
              <a:t>Clarity is a user behavior analytics tool that helps owner to understand how users interact with his website</a:t>
            </a:r>
          </a:p>
          <a:p>
            <a:pPr marL="0" indent="0">
              <a:buNone/>
            </a:pPr>
            <a:r>
              <a:rPr lang="en-US" dirty="0">
                <a:solidFill>
                  <a:srgbClr val="161616"/>
                </a:solidFill>
                <a:latin typeface="Rockwell(body)"/>
              </a:rPr>
              <a:t> Features:-</a:t>
            </a:r>
          </a:p>
          <a:p>
            <a:r>
              <a:rPr lang="en-US" sz="1800" b="1" dirty="0">
                <a:solidFill>
                  <a:srgbClr val="161616"/>
                </a:solidFill>
                <a:latin typeface="Rockwell(body)"/>
              </a:rPr>
              <a:t>Session Recordings- </a:t>
            </a:r>
            <a:r>
              <a:rPr lang="en-US" sz="1800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It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allows owner to see how users navigate and interact with the website. These recordings can help to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identify user behaviors, problems, and areas for improvement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.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Heatmaps: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The service generates heatmaps that visually represent where users are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clicking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on our website which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area </a:t>
            </a:r>
            <a:r>
              <a:rPr lang="en-US" sz="1800" b="1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of website </a:t>
            </a:r>
            <a:r>
              <a:rPr lang="en-US" sz="1800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users are visiting more or </a:t>
            </a:r>
            <a:r>
              <a:rPr lang="en-US" sz="1800" b="1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scrolling</a:t>
            </a:r>
            <a:r>
              <a:rPr lang="en-US" sz="1800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 more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. This can be valuable in understanding which areas of pages are getting the most attention.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ML Insights Dashboard: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Clarity offers an insights dashboard that provides a summary of key metrics such as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User overview, Insights, Watchlist, </a:t>
            </a:r>
            <a:r>
              <a:rPr lang="en-US" sz="1800" b="1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E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vents, Browser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etc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and trends related to user engagement on  website.	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Insights contains features like:-</a:t>
            </a:r>
          </a:p>
          <a:p>
            <a:pPr lvl="2"/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Rage clic</a:t>
            </a:r>
            <a:r>
              <a:rPr lang="en-US" b="1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k</a:t>
            </a:r>
          </a:p>
          <a:p>
            <a:pPr lvl="2"/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Dead clicks</a:t>
            </a:r>
          </a:p>
          <a:p>
            <a:pPr lvl="2"/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Excessive Scrolling</a:t>
            </a:r>
          </a:p>
          <a:p>
            <a:pPr lvl="2"/>
            <a:r>
              <a:rPr lang="en-US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Quick Backs</a:t>
            </a:r>
          </a:p>
          <a:p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User Feedback: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 Clarity also provides a feature for users to leave feedback directly on your website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800" dirty="0">
              <a:solidFill>
                <a:srgbClr val="16161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E3B1-D91A-D00D-5B45-A399F3F6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captures User Interaction?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11F4-EAC5-6518-8667-9FBF9712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Microsoft Clarity captures user interaction on web pages through the use of tracking scripts that you embed on your website.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To use Microsoft Clarity, we need to integrate a specific tracking script into the HTML code of your website. This script is provided by Clarity when </a:t>
            </a:r>
            <a:r>
              <a:rPr lang="en-US" sz="1800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we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set up our account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Rockwell(body)"/>
              </a:rPr>
              <a:t>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Rockwell(body)"/>
                <a:cs typeface="Segoe UI" panose="020B0502040204020203" pitchFamily="34" charset="0"/>
              </a:rPr>
              <a:t>Once the tracking script is added to our web pages, it collects data about user interactions in real-time as visitors navigate through our site. The script captures information such as clicks, mouse movements, scrolls, and other interactions.</a:t>
            </a:r>
          </a:p>
          <a:p>
            <a:r>
              <a:rPr lang="en-US" sz="1800" dirty="0">
                <a:solidFill>
                  <a:srgbClr val="0D0D0D"/>
                </a:solidFill>
                <a:latin typeface="Rockwell(body)"/>
                <a:cs typeface="Segoe UI" panose="020B0502040204020203" pitchFamily="34" charset="0"/>
              </a:rPr>
              <a:t>Heatmaps and Dashboard take time to load in starting for showing the result because it take time to  analyze.</a:t>
            </a:r>
            <a:endParaRPr lang="en-US" sz="1800" dirty="0">
              <a:latin typeface="Rockwell(body)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0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D039-6A51-BB19-6D76-E0FC5EF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67650"/>
          </a:xfrm>
        </p:spPr>
        <p:txBody>
          <a:bodyPr/>
          <a:lstStyle/>
          <a:p>
            <a:r>
              <a:rPr lang="en-US" dirty="0"/>
              <a:t>How to setup?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35F38B-96E2-EC3F-4733-216263AD8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81" y="1743676"/>
            <a:ext cx="4760790" cy="2072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3D120-A6B2-D682-766D-214E8995F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7" y="1694413"/>
            <a:ext cx="5052142" cy="212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25E17-E451-C8E8-DD6E-EEFE2752F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43" y="4475215"/>
            <a:ext cx="5738474" cy="2072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3F229-738E-49C2-D7B3-91C362567788}"/>
              </a:ext>
            </a:extLst>
          </p:cNvPr>
          <p:cNvSpPr txBox="1"/>
          <p:nvPr/>
        </p:nvSpPr>
        <p:spPr>
          <a:xfrm>
            <a:off x="860081" y="3843059"/>
            <a:ext cx="37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name and provide the website URL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B9CAE-DE69-6C81-313A-C505F7507959}"/>
              </a:ext>
            </a:extLst>
          </p:cNvPr>
          <p:cNvSpPr txBox="1"/>
          <p:nvPr/>
        </p:nvSpPr>
        <p:spPr>
          <a:xfrm>
            <a:off x="6279777" y="3843059"/>
            <a:ext cx="505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Install manually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FE885-96DE-C04E-2ED2-C5C785E3E71E}"/>
              </a:ext>
            </a:extLst>
          </p:cNvPr>
          <p:cNvCxnSpPr/>
          <p:nvPr/>
        </p:nvCxnSpPr>
        <p:spPr>
          <a:xfrm>
            <a:off x="5620871" y="2501153"/>
            <a:ext cx="658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04B1EE-5719-1EDA-3001-194514A6C952}"/>
              </a:ext>
            </a:extLst>
          </p:cNvPr>
          <p:cNvCxnSpPr/>
          <p:nvPr/>
        </p:nvCxnSpPr>
        <p:spPr>
          <a:xfrm>
            <a:off x="9897035" y="3843059"/>
            <a:ext cx="0" cy="14416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52FC72-DA57-4789-F072-D9140A28D6A4}"/>
              </a:ext>
            </a:extLst>
          </p:cNvPr>
          <p:cNvCxnSpPr/>
          <p:nvPr/>
        </p:nvCxnSpPr>
        <p:spPr>
          <a:xfrm flipH="1">
            <a:off x="9063318" y="5284694"/>
            <a:ext cx="833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BB93D4-A103-067D-CEF7-6DFF9CD0EA09}"/>
              </a:ext>
            </a:extLst>
          </p:cNvPr>
          <p:cNvSpPr txBox="1"/>
          <p:nvPr/>
        </p:nvSpPr>
        <p:spPr>
          <a:xfrm>
            <a:off x="1213653" y="5284694"/>
            <a:ext cx="211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and paste the  clarity code in the HTML head tag</a:t>
            </a:r>
          </a:p>
        </p:txBody>
      </p:sp>
    </p:spTree>
    <p:extLst>
      <p:ext uri="{BB962C8B-B14F-4D97-AF65-F5344CB8AC3E}">
        <p14:creationId xmlns:p14="http://schemas.microsoft.com/office/powerpoint/2010/main" val="239421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38C7-569F-F03F-52AB-D10D511E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0756"/>
          </a:xfrm>
        </p:spPr>
        <p:txBody>
          <a:bodyPr/>
          <a:lstStyle/>
          <a:p>
            <a:r>
              <a:rPr lang="en-US" dirty="0"/>
              <a:t>After Setting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47E12-B597-987F-5142-9FEBB094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9" y="1425387"/>
            <a:ext cx="10400492" cy="46661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A26D0-D9B1-341A-182A-7EC8AEC15854}"/>
              </a:ext>
            </a:extLst>
          </p:cNvPr>
          <p:cNvSpPr txBox="1"/>
          <p:nvPr/>
        </p:nvSpPr>
        <p:spPr>
          <a:xfrm>
            <a:off x="4206688" y="6019425"/>
            <a:ext cx="4558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0229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E2309-96D3-8FD9-7B63-45EEF8ED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47" y="94129"/>
            <a:ext cx="6344615" cy="33348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DBA2F-6587-BC13-CF3F-8FCC5475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8" y="3523130"/>
            <a:ext cx="6110390" cy="3092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5FBD5-ED43-03EB-F470-6BAA859296F4}"/>
              </a:ext>
            </a:extLst>
          </p:cNvPr>
          <p:cNvSpPr txBox="1"/>
          <p:nvPr/>
        </p:nvSpPr>
        <p:spPr>
          <a:xfrm>
            <a:off x="1135179" y="955177"/>
            <a:ext cx="2777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Recordings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53E4DD-F247-B3DF-1017-7B6E4F582D6C}"/>
              </a:ext>
            </a:extLst>
          </p:cNvPr>
          <p:cNvCxnSpPr>
            <a:cxnSpLocks/>
          </p:cNvCxnSpPr>
          <p:nvPr/>
        </p:nvCxnSpPr>
        <p:spPr>
          <a:xfrm>
            <a:off x="3657600" y="1278343"/>
            <a:ext cx="1780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F4FA1F-A206-B39D-8B2F-965BCEA1E2A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615952" y="4867835"/>
            <a:ext cx="1961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4C3D-5E57-6BA1-D652-BA8B1E2CD13F}"/>
              </a:ext>
            </a:extLst>
          </p:cNvPr>
          <p:cNvSpPr txBox="1"/>
          <p:nvPr/>
        </p:nvSpPr>
        <p:spPr>
          <a:xfrm>
            <a:off x="8577137" y="4513892"/>
            <a:ext cx="3614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Heatmaps</a:t>
            </a:r>
          </a:p>
        </p:txBody>
      </p:sp>
    </p:spTree>
    <p:extLst>
      <p:ext uri="{BB962C8B-B14F-4D97-AF65-F5344CB8AC3E}">
        <p14:creationId xmlns:p14="http://schemas.microsoft.com/office/powerpoint/2010/main" val="13316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8F5F-89BE-83FB-569E-42D5A713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181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234A-E8AD-76F7-A25B-A8B04E1A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56447"/>
            <a:ext cx="10058400" cy="5015753"/>
          </a:xfrm>
        </p:spPr>
        <p:txBody>
          <a:bodyPr/>
          <a:lstStyle/>
          <a:p>
            <a:r>
              <a:rPr lang="en-US" dirty="0"/>
              <a:t>I use this </a:t>
            </a:r>
            <a:r>
              <a:rPr lang="en-US" dirty="0" err="1">
                <a:hlinkClick r:id="rId2"/>
              </a:rPr>
              <a:t>RelisoNatura</a:t>
            </a:r>
            <a:r>
              <a:rPr lang="en-US" dirty="0">
                <a:hlinkClick r:id="rId2"/>
              </a:rPr>
              <a:t> | Home page</a:t>
            </a:r>
            <a:r>
              <a:rPr lang="en-US" dirty="0"/>
              <a:t> site for analyzing data :-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28805-1209-EDF3-FB85-EC60A44A2EB1}"/>
              </a:ext>
            </a:extLst>
          </p:cNvPr>
          <p:cNvSpPr txBox="1"/>
          <p:nvPr/>
        </p:nvSpPr>
        <p:spPr>
          <a:xfrm>
            <a:off x="4354907" y="1575348"/>
            <a:ext cx="3451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</a:t>
            </a:r>
          </a:p>
          <a:p>
            <a:r>
              <a:rPr lang="en-US" dirty="0"/>
              <a:t>User overview:-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 Unique user</a:t>
            </a:r>
          </a:p>
          <a:p>
            <a:endParaRPr lang="en-US" dirty="0"/>
          </a:p>
          <a:p>
            <a:r>
              <a:rPr lang="en-US" dirty="0"/>
              <a:t>Insights:-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Rage clicks-0%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Dead clicks-40%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Excessive Scrolling-0%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Quick backs-80%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6002A4-05C5-663E-4D6B-C68C92EA7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67" y="1513815"/>
            <a:ext cx="3071221" cy="3160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AEB99-D46F-8034-2084-F14330621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513815"/>
            <a:ext cx="3071221" cy="3160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C464B-B36B-81CF-690B-CCCBDAB0A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33" y="4247447"/>
            <a:ext cx="3071221" cy="2343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84FFFA-72E9-62F8-DADF-67BAFB85FFB2}"/>
              </a:ext>
            </a:extLst>
          </p:cNvPr>
          <p:cNvSpPr txBox="1"/>
          <p:nvPr/>
        </p:nvSpPr>
        <p:spPr>
          <a:xfrm>
            <a:off x="7531085" y="5238370"/>
            <a:ext cx="2688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 Use:-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Chrome Mobile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36647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068-4D1E-0A07-41D6-B91A15B9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1215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and button Receive the Most Click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9EA28-1BD6-6605-F7F2-25C68D0A7857}"/>
              </a:ext>
            </a:extLst>
          </p:cNvPr>
          <p:cNvSpPr txBox="1"/>
          <p:nvPr/>
        </p:nvSpPr>
        <p:spPr>
          <a:xfrm>
            <a:off x="5090609" y="2591644"/>
            <a:ext cx="438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clicked features buttons are:-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of profile given in footer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Shop button present in navigation bar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A38FFC-7220-BD58-44D0-DB26EA16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61" y="1624728"/>
            <a:ext cx="3543795" cy="3134162"/>
          </a:xfrm>
        </p:spPr>
      </p:pic>
    </p:spTree>
    <p:extLst>
      <p:ext uri="{BB962C8B-B14F-4D97-AF65-F5344CB8AC3E}">
        <p14:creationId xmlns:p14="http://schemas.microsoft.com/office/powerpoint/2010/main" val="306316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148D-52EE-B29F-89D7-39881F29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3267"/>
            <a:ext cx="10058400" cy="564239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5BA0-34AC-4C52-7EF2-A15117FE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48871"/>
            <a:ext cx="10058400" cy="5485862"/>
          </a:xfrm>
        </p:spPr>
        <p:txBody>
          <a:bodyPr>
            <a:noAutofit/>
          </a:bodyPr>
          <a:lstStyle/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</a:rPr>
              <a:t>User Behavior Insights:</a:t>
            </a:r>
            <a:endParaRPr lang="en-US" sz="1800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Rage Clicks: No instances of users repeatedly clicking in frustration.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Dead Clicks: 40% of clicks didn't result in any action. This could indicate areas of confusion or non-responsive elements.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Excessive Scrolling: No observed excessive scrolling behavior.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Quick Backs: 80% of users navigated back quickly after viewing a page. This may suggest content or usability issues.</a:t>
            </a:r>
          </a:p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</a:rPr>
              <a:t>Browsers in Use:</a:t>
            </a:r>
            <a:endParaRPr lang="en-US" sz="1800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Rockwell(body)"/>
              </a:rPr>
              <a:t>Chrome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Rockwell(body)"/>
              </a:rPr>
              <a:t>Chrome Mobile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Rockwell(body)"/>
              </a:rPr>
              <a:t>Edge</a:t>
            </a:r>
          </a:p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latin typeface="Rockwell(body)"/>
              </a:rPr>
              <a:t>Performance Overview:</a:t>
            </a:r>
            <a:endParaRPr lang="en-US" sz="1800" b="0" i="0" dirty="0">
              <a:solidFill>
                <a:srgbClr val="0D0D0D"/>
              </a:solidFill>
              <a:effectLst/>
              <a:latin typeface="Rockwell(body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Overall performance score: 99/100, indicating excellent website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Largest Contentful Paint (LCP): 2.1 seconds, representing the time taken to load the main content. Aim for further improvement if necessary.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First Input Delay (FID): 2 milliseconds, indicating a quick response to user interactions.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Rockwell(body)"/>
              </a:rPr>
              <a:t>Cumulative Layout Shift (CLS): 0.005 seconds, showcasing minimal unexpected layout shifts during page loading.</a:t>
            </a:r>
          </a:p>
          <a:p>
            <a:pPr marL="0" indent="0">
              <a:buNone/>
            </a:pPr>
            <a:endParaRPr lang="en-US" sz="1800" dirty="0">
              <a:latin typeface="Rockwell(body)"/>
            </a:endParaRPr>
          </a:p>
        </p:txBody>
      </p:sp>
    </p:spTree>
    <p:extLst>
      <p:ext uri="{BB962C8B-B14F-4D97-AF65-F5344CB8AC3E}">
        <p14:creationId xmlns:p14="http://schemas.microsoft.com/office/powerpoint/2010/main" val="2331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252</TotalTime>
  <Words>631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Rockwell</vt:lpstr>
      <vt:lpstr>Rockwell Condensed</vt:lpstr>
      <vt:lpstr>Rockwell(body)</vt:lpstr>
      <vt:lpstr>Segoe UI</vt:lpstr>
      <vt:lpstr>Wingdings</vt:lpstr>
      <vt:lpstr>Wood Type</vt:lpstr>
      <vt:lpstr>Microsoft Clarity</vt:lpstr>
      <vt:lpstr>Introduction</vt:lpstr>
      <vt:lpstr>How it captures User Interaction?</vt:lpstr>
      <vt:lpstr>How to setup?</vt:lpstr>
      <vt:lpstr>After Setting UP</vt:lpstr>
      <vt:lpstr>PowerPoint Presentation</vt:lpstr>
      <vt:lpstr>Data Analyzation</vt:lpstr>
      <vt:lpstr>Features and button Receive the Most Click</vt:lpstr>
      <vt:lpstr>Final Report</vt:lpstr>
      <vt:lpstr>Optimization we Can do:-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Clarity</dc:title>
  <dc:creator>promact</dc:creator>
  <cp:lastModifiedBy>promact</cp:lastModifiedBy>
  <cp:revision>1</cp:revision>
  <dcterms:created xsi:type="dcterms:W3CDTF">2024-02-10T07:38:21Z</dcterms:created>
  <dcterms:modified xsi:type="dcterms:W3CDTF">2024-02-10T11:50:37Z</dcterms:modified>
</cp:coreProperties>
</file>