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59" r:id="rId6"/>
    <p:sldId id="262" r:id="rId7"/>
    <p:sldId id="261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Yegireddi" initials="TY" lastIdx="1" clrIdx="0">
    <p:extLst>
      <p:ext uri="{19B8F6BF-5375-455C-9EA6-DF929625EA0E}">
        <p15:presenceInfo xmlns:p15="http://schemas.microsoft.com/office/powerpoint/2012/main" userId="6dbac5bc8d6051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1ab6bc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1ab6bc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BC1AA686-6452-CB49-9BBA-72F0DE1B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1ab6bcb7_0_6:notes">
            <a:extLst>
              <a:ext uri="{FF2B5EF4-FFF2-40B4-BE49-F238E27FC236}">
                <a16:creationId xmlns:a16="http://schemas.microsoft.com/office/drawing/2014/main" id="{B668810F-2470-1BA4-EBE1-6373E85A14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1ab6bcb7_0_6:notes">
            <a:extLst>
              <a:ext uri="{FF2B5EF4-FFF2-40B4-BE49-F238E27FC236}">
                <a16:creationId xmlns:a16="http://schemas.microsoft.com/office/drawing/2014/main" id="{8B5A0BA6-0F8E-7C02-B444-A25AA1AA1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39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E3A185F-9FF5-CA4F-4B3F-2070D76C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1ab6bcb7_0_6:notes">
            <a:extLst>
              <a:ext uri="{FF2B5EF4-FFF2-40B4-BE49-F238E27FC236}">
                <a16:creationId xmlns:a16="http://schemas.microsoft.com/office/drawing/2014/main" id="{F17E0944-259D-F5D7-1A21-E7223413F1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1ab6bcb7_0_6:notes">
            <a:extLst>
              <a:ext uri="{FF2B5EF4-FFF2-40B4-BE49-F238E27FC236}">
                <a16:creationId xmlns:a16="http://schemas.microsoft.com/office/drawing/2014/main" id="{68FE9A1A-947C-664B-4025-3EFC5C03F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71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1ab6bc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1ab6bcb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C2715156-D3AD-8229-9012-4EBCF4FE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1ab6bcb7_0_12:notes">
            <a:extLst>
              <a:ext uri="{FF2B5EF4-FFF2-40B4-BE49-F238E27FC236}">
                <a16:creationId xmlns:a16="http://schemas.microsoft.com/office/drawing/2014/main" id="{5EEDDA16-891D-451D-AECE-E690807DF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1ab6bcb7_0_12:notes">
            <a:extLst>
              <a:ext uri="{FF2B5EF4-FFF2-40B4-BE49-F238E27FC236}">
                <a16:creationId xmlns:a16="http://schemas.microsoft.com/office/drawing/2014/main" id="{01B52D14-B8B2-C081-2917-08D75D903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00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1ab6bc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1ab6bc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>
            <a:spLocks noGrp="1"/>
          </p:cNvSpPr>
          <p:nvPr>
            <p:ph type="pic" idx="3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>
            <a:spLocks noGrp="1"/>
          </p:cNvSpPr>
          <p:nvPr>
            <p:ph type="pic" idx="4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sz="34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 1">
  <p:cSld name="TITLE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vQu7K7ShwP4ti9CQGss50B0hpZ3RNduU?authuser=1#scrollTo=sqV7mdSUzo2Y&amp;line=40&amp;uniqifier=1" TargetMode="External"/><Relationship Id="rId3" Type="http://schemas.openxmlformats.org/officeDocument/2006/relationships/hyperlink" Target="https://colab.research.google.com/drive/1vQu7K7ShwP4ti9CQGss50B0hpZ3RNduU?authuser=1" TargetMode="External"/><Relationship Id="rId7" Type="http://schemas.openxmlformats.org/officeDocument/2006/relationships/hyperlink" Target="https://colab.research.google.com/drive/1vQu7K7ShwP4ti9CQGss50B0hpZ3RNduU?authuser=1#scrollTo=FKVyUL-nruRY&amp;line=1&amp;uniqifier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vQu7K7ShwP4ti9CQGss50B0hpZ3RNduU?authuser=1#scrollTo=TlwW9QheXvhZ&amp;line=12&amp;uniqifier=1" TargetMode="External"/><Relationship Id="rId11" Type="http://schemas.openxmlformats.org/officeDocument/2006/relationships/hyperlink" Target="https://tarun-yegireddi.github.io/Smart-Vision-Technology-FlipkartRobotics/robo.mp4" TargetMode="External"/><Relationship Id="rId5" Type="http://schemas.openxmlformats.org/officeDocument/2006/relationships/hyperlink" Target="https://colab.research.google.com/drive/1vQu7K7ShwP4ti9CQGss50B0hpZ3RNduU?authuser=1#scrollTo=sisWZyJ8z6_x&amp;line=254&amp;uniqifier=1" TargetMode="External"/><Relationship Id="rId10" Type="http://schemas.openxmlformats.org/officeDocument/2006/relationships/hyperlink" Target="https://github.com/TARUN-YEGIREDDI/Smart-Vision-Technology-FlipkartRobotics" TargetMode="External"/><Relationship Id="rId4" Type="http://schemas.openxmlformats.org/officeDocument/2006/relationships/hyperlink" Target="https://app.roboflow.com/object-detection-ub97b/grocery-and-fruitsvegetables/1" TargetMode="External"/><Relationship Id="rId9" Type="http://schemas.openxmlformats.org/officeDocument/2006/relationships/hyperlink" Target="https://colab.research.google.com/drive/1vQu7K7ShwP4ti9CQGss50B0hpZ3RNduU?authuser=1#scrollTo=IZH48IzvVMum&amp;line=11&amp;uniqifier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/>
              <a:t>Team Intro</a:t>
            </a:r>
            <a:endParaRPr sz="3700"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Title: </a:t>
            </a:r>
            <a:r>
              <a:rPr lang="en" sz="1200" b="1" dirty="0">
                <a:solidFill>
                  <a:srgbClr val="000000"/>
                </a:solidFill>
              </a:rPr>
              <a:t>Smart Vision</a:t>
            </a:r>
            <a:r>
              <a:rPr lang="en" sz="1200" dirty="0">
                <a:solidFill>
                  <a:srgbClr val="000000"/>
                </a:solidFill>
              </a:rPr>
              <a:t>  +   </a:t>
            </a:r>
            <a:r>
              <a:rPr lang="en-US" sz="1200" b="1" i="0" dirty="0">
                <a:solidFill>
                  <a:srgbClr val="383838"/>
                </a:solidFill>
                <a:effectLst/>
                <a:latin typeface="+mj-lt"/>
              </a:rPr>
              <a:t>Flipkart </a:t>
            </a:r>
            <a:r>
              <a:rPr lang="en-US" sz="1200" b="1" i="0" dirty="0" err="1">
                <a:solidFill>
                  <a:srgbClr val="383838"/>
                </a:solidFill>
                <a:effectLst/>
                <a:latin typeface="+mj-lt"/>
              </a:rPr>
              <a:t>GRiD</a:t>
            </a:r>
            <a:r>
              <a:rPr lang="en-US" sz="1200" b="1" i="0" dirty="0">
                <a:solidFill>
                  <a:srgbClr val="383838"/>
                </a:solidFill>
                <a:effectLst/>
                <a:latin typeface="+mj-lt"/>
              </a:rPr>
              <a:t> 6.0 - Robotics Challenge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000000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Team Name: Tech Hunters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Team Members: I.Dileep Kumar  (Team Leader)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	     T</a:t>
            </a:r>
            <a:r>
              <a:rPr lang="en" sz="1200" dirty="0">
                <a:solidFill>
                  <a:srgbClr val="000000"/>
                </a:solidFill>
              </a:rPr>
              <a:t>arun Yegireddi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College/University: Gayatri Vidya Parishad College of Engineering (Autonomous)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Date: 19-10-2024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i="0" dirty="0">
                <a:solidFill>
                  <a:srgbClr val="383838"/>
                </a:solidFill>
                <a:effectLst/>
                <a:latin typeface="Inter"/>
              </a:rPr>
            </a:br>
            <a:endParaRPr lang="en-US" b="1" i="0" dirty="0">
              <a:solidFill>
                <a:srgbClr val="383838"/>
              </a:solidFill>
              <a:effectLst/>
              <a:latin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7E0CE6A6-F561-C046-F2B2-5B622D99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>
            <a:extLst>
              <a:ext uri="{FF2B5EF4-FFF2-40B4-BE49-F238E27FC236}">
                <a16:creationId xmlns:a16="http://schemas.microsoft.com/office/drawing/2014/main" id="{35C5B2E1-D554-4954-5566-ED5BA5DC7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17" y="450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Executive Summary:</a:t>
            </a:r>
            <a:endParaRPr sz="3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187FA-FE12-37FE-D457-D92B42B27B19}"/>
              </a:ext>
            </a:extLst>
          </p:cNvPr>
          <p:cNvSpPr txBox="1"/>
          <p:nvPr/>
        </p:nvSpPr>
        <p:spPr>
          <a:xfrm>
            <a:off x="109833" y="528068"/>
            <a:ext cx="4828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Implementation Plan For The Four Tasks: </a:t>
            </a:r>
          </a:p>
          <a:p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2F795-8620-A482-1BE5-D4606D44A39E}"/>
              </a:ext>
            </a:extLst>
          </p:cNvPr>
          <p:cNvSpPr txBox="1"/>
          <p:nvPr/>
        </p:nvSpPr>
        <p:spPr>
          <a:xfrm>
            <a:off x="105018" y="1024638"/>
            <a:ext cx="482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Data Collection and Model Training: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1AFA5-B2E8-754D-A333-5D8A96839694}"/>
              </a:ext>
            </a:extLst>
          </p:cNvPr>
          <p:cNvSpPr txBox="1"/>
          <p:nvPr/>
        </p:nvSpPr>
        <p:spPr>
          <a:xfrm>
            <a:off x="105018" y="1715781"/>
            <a:ext cx="482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1.Object Detection (YOLOv8) Model: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5D4CC-802D-D007-0CD0-DB415AB99760}"/>
              </a:ext>
            </a:extLst>
          </p:cNvPr>
          <p:cNvSpPr txBox="1"/>
          <p:nvPr/>
        </p:nvSpPr>
        <p:spPr>
          <a:xfrm>
            <a:off x="105019" y="783597"/>
            <a:ext cx="793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To implement the solution for the four tasks, we first built two models and then integrated them into a unified flow.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033AF-C719-6013-16D4-6FEC27CD63DD}"/>
              </a:ext>
            </a:extLst>
          </p:cNvPr>
          <p:cNvSpPr txBox="1"/>
          <p:nvPr/>
        </p:nvSpPr>
        <p:spPr>
          <a:xfrm>
            <a:off x="105017" y="1258019"/>
            <a:ext cx="8412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We collected a dataset of 20,000 product images from online Flipkart stores using the Chrome extension </a:t>
            </a:r>
            <a:r>
              <a:rPr lang="en-US" sz="1200" b="1" dirty="0" err="1">
                <a:solidFill>
                  <a:schemeClr val="tx1"/>
                </a:solidFill>
              </a:rPr>
              <a:t>Fatkun</a:t>
            </a:r>
            <a:r>
              <a:rPr lang="en-US" sz="1200" dirty="0">
                <a:solidFill>
                  <a:schemeClr val="tx1"/>
                </a:solidFill>
              </a:rPr>
              <a:t> Batch Download Image. This dataset was used to train and fine-tune the models.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2EB32-0575-4DC5-94A9-F410FF8DC488}"/>
              </a:ext>
            </a:extLst>
          </p:cNvPr>
          <p:cNvSpPr txBox="1"/>
          <p:nvPr/>
        </p:nvSpPr>
        <p:spPr>
          <a:xfrm>
            <a:off x="105017" y="1943699"/>
            <a:ext cx="8412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trained the YOLOv8 object detection model on the dataset using a Google </a:t>
            </a:r>
            <a:r>
              <a:rPr lang="en-US" sz="1200" dirty="0" err="1"/>
              <a:t>Colab</a:t>
            </a:r>
            <a:r>
              <a:rPr lang="en-US" sz="1200" dirty="0"/>
              <a:t> T4 GPU to count the number of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dirty="0" err="1"/>
              <a:t>Roboflow</a:t>
            </a:r>
            <a:r>
              <a:rPr lang="en-US" sz="1200" dirty="0"/>
              <a:t> platform was utilized for image labeling, and augmentation techniques were applied to ensure model robustness and to cover diverse data during training.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model is optimized for efficiently detecting and identifying various product classes.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FBAF5-C98E-8719-213A-D0A562D1F085}"/>
              </a:ext>
            </a:extLst>
          </p:cNvPr>
          <p:cNvSpPr txBox="1"/>
          <p:nvPr/>
        </p:nvSpPr>
        <p:spPr>
          <a:xfrm>
            <a:off x="105018" y="2910107"/>
            <a:ext cx="482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2. OCR Extraction (Qwen2-VL-2B) Model: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0DD7A-0C72-56EC-ACF7-CB6EE0BA1F9A}"/>
              </a:ext>
            </a:extLst>
          </p:cNvPr>
          <p:cNvSpPr txBox="1"/>
          <p:nvPr/>
        </p:nvSpPr>
        <p:spPr>
          <a:xfrm>
            <a:off x="105017" y="3138245"/>
            <a:ext cx="841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To extract OCR information (e.g., brand name, product name, MRP, product description), we fine-tuned the Qwen2-VL-2B Vision-Language model on product images and corresponding product details using a Google </a:t>
            </a:r>
            <a:r>
              <a:rPr lang="en-IN" sz="1200" dirty="0" err="1"/>
              <a:t>Colab</a:t>
            </a:r>
            <a:r>
              <a:rPr lang="en-IN" sz="1200" dirty="0"/>
              <a:t> T4 GPU.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model was then quantized for faster inference, achieving 95% accuracy during testing.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model handles multiple complex cases, such as: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2D1F5-D829-26A7-6560-7F31666A8FEB}"/>
              </a:ext>
            </a:extLst>
          </p:cNvPr>
          <p:cNvSpPr txBox="1"/>
          <p:nvPr/>
        </p:nvSpPr>
        <p:spPr>
          <a:xfrm>
            <a:off x="700003" y="3914685"/>
            <a:ext cx="3638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Multiple language support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Handwritten recognition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Digital document recognition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Poor image quality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Complex layouts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/>
              <a:t>Distorted text</a:t>
            </a:r>
          </a:p>
        </p:txBody>
      </p:sp>
    </p:spTree>
    <p:extLst>
      <p:ext uri="{BB962C8B-B14F-4D97-AF65-F5344CB8AC3E}">
        <p14:creationId xmlns:p14="http://schemas.microsoft.com/office/powerpoint/2010/main" val="31639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82995DAE-2A73-5A2E-2640-A4A9F3030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>
            <a:extLst>
              <a:ext uri="{FF2B5EF4-FFF2-40B4-BE49-F238E27FC236}">
                <a16:creationId xmlns:a16="http://schemas.microsoft.com/office/drawing/2014/main" id="{D1A2FA2C-8EF2-B54E-9B43-570A48C63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02" y="1026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Executive Summary:</a:t>
            </a:r>
            <a:endParaRPr sz="3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C4038-310D-872E-06B8-2AFE37DBDD38}"/>
              </a:ext>
            </a:extLst>
          </p:cNvPr>
          <p:cNvSpPr txBox="1"/>
          <p:nvPr/>
        </p:nvSpPr>
        <p:spPr>
          <a:xfrm>
            <a:off x="155124" y="978460"/>
            <a:ext cx="482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Step1: Preprocessing</a:t>
            </a:r>
            <a:endParaRPr lang="en-IN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BEB7-5BF9-8A73-F907-4003E5863634}"/>
              </a:ext>
            </a:extLst>
          </p:cNvPr>
          <p:cNvSpPr txBox="1"/>
          <p:nvPr/>
        </p:nvSpPr>
        <p:spPr>
          <a:xfrm>
            <a:off x="155125" y="1894768"/>
            <a:ext cx="482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2: Object Detection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38527-B40E-600D-D86B-0CC685DBE466}"/>
              </a:ext>
            </a:extLst>
          </p:cNvPr>
          <p:cNvSpPr txBox="1"/>
          <p:nvPr/>
        </p:nvSpPr>
        <p:spPr>
          <a:xfrm>
            <a:off x="105020" y="2858966"/>
            <a:ext cx="482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3: OCR Processing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4CBC5-E8DF-0606-6AB4-750DEB29348C}"/>
              </a:ext>
            </a:extLst>
          </p:cNvPr>
          <p:cNvSpPr txBox="1"/>
          <p:nvPr/>
        </p:nvSpPr>
        <p:spPr>
          <a:xfrm>
            <a:off x="155125" y="1335725"/>
            <a:ext cx="793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External cameras capture frames, which are preprocessed by adjusting brightness, balancing colors, and removing noise to enhance image quality for accurate detection.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6BACE-9A0F-940D-5B6D-E66518E41654}"/>
              </a:ext>
            </a:extLst>
          </p:cNvPr>
          <p:cNvSpPr txBox="1"/>
          <p:nvPr/>
        </p:nvSpPr>
        <p:spPr>
          <a:xfrm>
            <a:off x="155125" y="2239258"/>
            <a:ext cx="793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preprocessed frames are passed to the fine-tuned YOLOv8 model to detect and extract all product images from the frames.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BFE11-D2B8-188A-BD65-EF8C03F7B687}"/>
              </a:ext>
            </a:extLst>
          </p:cNvPr>
          <p:cNvSpPr txBox="1"/>
          <p:nvPr/>
        </p:nvSpPr>
        <p:spPr>
          <a:xfrm>
            <a:off x="105020" y="3176894"/>
            <a:ext cx="841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detected product images are cropped and saved as individual images.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individual image is mapped to a corresponding Vision-Language Model (Qwen2-VL-2B) using multithreading. This model is responsible for extracting key details from the image as per the problem requirements: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86407-125A-4CAF-C03E-F04E92CD3A8B}"/>
              </a:ext>
            </a:extLst>
          </p:cNvPr>
          <p:cNvSpPr txBox="1"/>
          <p:nvPr/>
        </p:nvSpPr>
        <p:spPr>
          <a:xfrm>
            <a:off x="105019" y="585112"/>
            <a:ext cx="482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Integrated Workflow:</a:t>
            </a:r>
            <a:endParaRPr lang="en-IN" sz="1600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196F1-5B9E-74FC-AF33-DAF1F9362DF3}"/>
              </a:ext>
            </a:extLst>
          </p:cNvPr>
          <p:cNvSpPr txBox="1"/>
          <p:nvPr/>
        </p:nvSpPr>
        <p:spPr>
          <a:xfrm>
            <a:off x="883086" y="3906685"/>
            <a:ext cx="501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Brand name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 name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MRP, product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Expiry date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details and MRP validation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Shelf life prediction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perishable items (For non-perishable items, the shelf life is determined from the expiry details)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5027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0" y="439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Technical Approach:</a:t>
            </a:r>
            <a:endParaRPr sz="3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D98A4-0AE6-BAF0-1F38-AA83C0C7CB36}"/>
              </a:ext>
            </a:extLst>
          </p:cNvPr>
          <p:cNvSpPr txBox="1"/>
          <p:nvPr/>
        </p:nvSpPr>
        <p:spPr>
          <a:xfrm>
            <a:off x="5299" y="481852"/>
            <a:ext cx="4413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Capture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9D6B0-7012-BEB8-38DF-BAA26489C562}"/>
              </a:ext>
            </a:extLst>
          </p:cNvPr>
          <p:cNvSpPr txBox="1"/>
          <p:nvPr/>
        </p:nvSpPr>
        <p:spPr>
          <a:xfrm>
            <a:off x="-112733" y="933533"/>
            <a:ext cx="468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 Preprocessing</a:t>
            </a:r>
            <a:r>
              <a:rPr lang="en-US" sz="12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96152-FB7F-5CE4-F1D9-ECA652FD11EB}"/>
              </a:ext>
            </a:extLst>
          </p:cNvPr>
          <p:cNvSpPr txBox="1"/>
          <p:nvPr/>
        </p:nvSpPr>
        <p:spPr>
          <a:xfrm>
            <a:off x="0" y="1560422"/>
            <a:ext cx="496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(YOLOv8)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8778-D292-9D18-F95A-39337CAB1D13}"/>
              </a:ext>
            </a:extLst>
          </p:cNvPr>
          <p:cNvSpPr txBox="1"/>
          <p:nvPr/>
        </p:nvSpPr>
        <p:spPr>
          <a:xfrm>
            <a:off x="5297" y="2737372"/>
            <a:ext cx="473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 Analysis (</a:t>
            </a:r>
            <a:r>
              <a:rPr lang="en-US" sz="1200" b="1" dirty="0">
                <a:solidFill>
                  <a:schemeClr val="tx1"/>
                </a:solidFill>
              </a:rPr>
              <a:t>Qwen2-VL-2B instruct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A388C-4338-BADE-8812-E401A9E11A3D}"/>
              </a:ext>
            </a:extLst>
          </p:cNvPr>
          <p:cNvSpPr txBox="1"/>
          <p:nvPr/>
        </p:nvSpPr>
        <p:spPr>
          <a:xfrm>
            <a:off x="0" y="3692190"/>
            <a:ext cx="4637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Freshness Prediction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CF2C-BD62-3F8A-407C-4421D8329BF4}"/>
              </a:ext>
            </a:extLst>
          </p:cNvPr>
          <p:cNvSpPr txBox="1"/>
          <p:nvPr/>
        </p:nvSpPr>
        <p:spPr>
          <a:xfrm>
            <a:off x="0" y="4295107"/>
            <a:ext cx="521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90B07-1D02-9958-758D-C84BA57CFC53}"/>
              </a:ext>
            </a:extLst>
          </p:cNvPr>
          <p:cNvSpPr txBox="1"/>
          <p:nvPr/>
        </p:nvSpPr>
        <p:spPr>
          <a:xfrm>
            <a:off x="218728" y="685401"/>
            <a:ext cx="4413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cameras capture images of goods before packing.</a:t>
            </a:r>
          </a:p>
          <a:p>
            <a:endParaRPr lang="en-IN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A1F74-DE67-A9F1-7452-BD475C7C7DF2}"/>
              </a:ext>
            </a:extLst>
          </p:cNvPr>
          <p:cNvSpPr txBox="1"/>
          <p:nvPr/>
        </p:nvSpPr>
        <p:spPr>
          <a:xfrm>
            <a:off x="218728" y="1143936"/>
            <a:ext cx="3450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Adjust brightness and color balance.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Remove image noise.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Normalize and enhance image quality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DF017-846E-F01F-5E21-1FD7B9995B39}"/>
              </a:ext>
            </a:extLst>
          </p:cNvPr>
          <p:cNvSpPr txBox="1"/>
          <p:nvPr/>
        </p:nvSpPr>
        <p:spPr>
          <a:xfrm>
            <a:off x="218728" y="1969561"/>
            <a:ext cx="544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Fine-tuned YOLOv8 model detects and identifies products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from images.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dataset created using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Roboflow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accurate detection.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 objects are cropped for detailed analysis.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56014-89A8-D73B-E587-FD7DC7CCA3E3}"/>
              </a:ext>
            </a:extLst>
          </p:cNvPr>
          <p:cNvSpPr txBox="1"/>
          <p:nvPr/>
        </p:nvSpPr>
        <p:spPr>
          <a:xfrm>
            <a:off x="212959" y="2938138"/>
            <a:ext cx="441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Cropped images processed to extract product details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Name &amp; Brand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Confirms item identity.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Expiry 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Extracts and verifies freshness.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correct count of goods.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B2496-7ECA-18E6-4D0A-3E79AC737052}"/>
              </a:ext>
            </a:extLst>
          </p:cNvPr>
          <p:cNvSpPr txBox="1"/>
          <p:nvPr/>
        </p:nvSpPr>
        <p:spPr>
          <a:xfrm>
            <a:off x="212958" y="3893668"/>
            <a:ext cx="35548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fruits/vegetables, predicts shelf life based on visual assessment.</a:t>
            </a:r>
            <a:endParaRPr lang="en-I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69B3D-194C-2704-1038-DAD7A3ADD36D}"/>
              </a:ext>
            </a:extLst>
          </p:cNvPr>
          <p:cNvSpPr txBox="1"/>
          <p:nvPr/>
        </p:nvSpPr>
        <p:spPr>
          <a:xfrm>
            <a:off x="212959" y="4516054"/>
            <a:ext cx="3739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workflow providing real-time quality checks, enhancing speed and accuracy.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DCC2A-BA10-236D-DAA3-8C7B01EBF568}"/>
              </a:ext>
            </a:extLst>
          </p:cNvPr>
          <p:cNvSpPr txBox="1"/>
          <p:nvPr/>
        </p:nvSpPr>
        <p:spPr>
          <a:xfrm>
            <a:off x="4845661" y="3429152"/>
            <a:ext cx="441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 Stack:</a:t>
            </a:r>
          </a:p>
          <a:p>
            <a:endParaRPr lang="en-IN" dirty="0"/>
          </a:p>
        </p:txBody>
      </p:sp>
      <p:pic>
        <p:nvPicPr>
          <p:cNvPr id="18" name="Picture 10" descr="HTML5 Logo PNG vector in SVG, PDF, AI, CDR format">
            <a:extLst>
              <a:ext uri="{FF2B5EF4-FFF2-40B4-BE49-F238E27FC236}">
                <a16:creationId xmlns:a16="http://schemas.microsoft.com/office/drawing/2014/main" id="{E243F3BE-FC75-4ABE-F081-3E6276D81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8" r="17598"/>
          <a:stretch/>
        </p:blipFill>
        <p:spPr bwMode="auto">
          <a:xfrm>
            <a:off x="5395436" y="3774243"/>
            <a:ext cx="458925" cy="5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SS logo and symbol, meaning, history, PNG">
            <a:extLst>
              <a:ext uri="{FF2B5EF4-FFF2-40B4-BE49-F238E27FC236}">
                <a16:creationId xmlns:a16="http://schemas.microsoft.com/office/drawing/2014/main" id="{C937A38A-4818-4390-3706-3927B25DF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3453"/>
          <a:stretch/>
        </p:blipFill>
        <p:spPr bwMode="auto">
          <a:xfrm>
            <a:off x="6200574" y="3830404"/>
            <a:ext cx="463166" cy="43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 descr="Image result for fast api">
            <a:extLst>
              <a:ext uri="{FF2B5EF4-FFF2-40B4-BE49-F238E27FC236}">
                <a16:creationId xmlns:a16="http://schemas.microsoft.com/office/drawing/2014/main" id="{2729E470-0BAE-4D32-98B9-8B0D4D19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17" y="3779026"/>
            <a:ext cx="893413" cy="4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2" descr="See the source image">
            <a:extLst>
              <a:ext uri="{FF2B5EF4-FFF2-40B4-BE49-F238E27FC236}">
                <a16:creationId xmlns:a16="http://schemas.microsoft.com/office/drawing/2014/main" id="{FC260EE3-57B3-096C-0ECA-C85DF358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36" y="3695923"/>
            <a:ext cx="525776" cy="5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0" descr="Download OpenCV Logo PNG and Vector (PDF, SVG, Ai, EPS) Free">
            <a:extLst>
              <a:ext uri="{FF2B5EF4-FFF2-40B4-BE49-F238E27FC236}">
                <a16:creationId xmlns:a16="http://schemas.microsoft.com/office/drawing/2014/main" id="{FFB54291-D919-318A-C8F2-86918822D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74" y="4380053"/>
            <a:ext cx="661427" cy="66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LF Online Community PyTorch Foundation">
            <a:extLst>
              <a:ext uri="{FF2B5EF4-FFF2-40B4-BE49-F238E27FC236}">
                <a16:creationId xmlns:a16="http://schemas.microsoft.com/office/drawing/2014/main" id="{5F1FBD2C-0EE6-226D-6D24-F7B9C3382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03" y="4381532"/>
            <a:ext cx="492443" cy="4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85B57C-247E-1CAD-2A04-33CCD8692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875" y="4342820"/>
            <a:ext cx="458926" cy="458926"/>
          </a:xfrm>
          <a:prstGeom prst="rect">
            <a:avLst/>
          </a:prstGeom>
        </p:spPr>
      </p:pic>
      <p:pic>
        <p:nvPicPr>
          <p:cNvPr id="1031" name="Picture 7" descr="模型详情">
            <a:extLst>
              <a:ext uri="{FF2B5EF4-FFF2-40B4-BE49-F238E27FC236}">
                <a16:creationId xmlns:a16="http://schemas.microsoft.com/office/drawing/2014/main" id="{89B4EE35-2122-8044-D71B-F22210D5A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74" y="4337335"/>
            <a:ext cx="458926" cy="45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tHub - QwenLM/Qwen2-VL: Qwen2-VL is ...">
            <a:extLst>
              <a:ext uri="{FF2B5EF4-FFF2-40B4-BE49-F238E27FC236}">
                <a16:creationId xmlns:a16="http://schemas.microsoft.com/office/drawing/2014/main" id="{85CB01A8-16FF-9523-DD1A-53B686979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7" t="17857" b="22881"/>
          <a:stretch/>
        </p:blipFill>
        <p:spPr bwMode="auto">
          <a:xfrm>
            <a:off x="8048290" y="4813225"/>
            <a:ext cx="594669" cy="1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Getting started with PyTorch. Deep Learning and Artificial ...">
            <a:extLst>
              <a:ext uri="{FF2B5EF4-FFF2-40B4-BE49-F238E27FC236}">
                <a16:creationId xmlns:a16="http://schemas.microsoft.com/office/drawing/2014/main" id="{48335A08-837E-9137-B8D5-6EA8817E8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58"/>
          <a:stretch/>
        </p:blipFill>
        <p:spPr bwMode="auto">
          <a:xfrm>
            <a:off x="7141257" y="4827908"/>
            <a:ext cx="483689" cy="15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Top 10 Roboflow Alternatives &amp; Competitors in 2024 | G2">
            <a:extLst>
              <a:ext uri="{FF2B5EF4-FFF2-40B4-BE49-F238E27FC236}">
                <a16:creationId xmlns:a16="http://schemas.microsoft.com/office/drawing/2014/main" id="{4D8E0DF5-0664-B76E-50E8-4F9555228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6" t="26379" r="8496" b="19063"/>
          <a:stretch/>
        </p:blipFill>
        <p:spPr bwMode="auto">
          <a:xfrm>
            <a:off x="5218637" y="4817159"/>
            <a:ext cx="737403" cy="17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D85153-D3A3-C3A1-82B5-2CB9D87184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1969" y="0"/>
            <a:ext cx="4698070" cy="34267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5C2990-EC90-9CFE-9CF5-C3BDD4133702}"/>
              </a:ext>
            </a:extLst>
          </p:cNvPr>
          <p:cNvSpPr txBox="1"/>
          <p:nvPr/>
        </p:nvSpPr>
        <p:spPr>
          <a:xfrm>
            <a:off x="4806826" y="3304802"/>
            <a:ext cx="4246307" cy="1759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AD67A1B7-F243-EAD0-2F71-DCC3B874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>
            <a:extLst>
              <a:ext uri="{FF2B5EF4-FFF2-40B4-BE49-F238E27FC236}">
                <a16:creationId xmlns:a16="http://schemas.microsoft.com/office/drawing/2014/main" id="{C06D8471-8A1C-3190-3924-504D44D3C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861" y="1101954"/>
            <a:ext cx="8520600" cy="4114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1. Overall Code </a:t>
            </a:r>
            <a:r>
              <a:rPr lang="en" sz="1200" b="1" dirty="0">
                <a:solidFill>
                  <a:schemeClr val="dk1"/>
                </a:solidFill>
              </a:rPr>
              <a:t>:-     </a:t>
            </a:r>
            <a:r>
              <a:rPr lang="en-IN" sz="1000" dirty="0">
                <a:solidFill>
                  <a:schemeClr val="dk1"/>
                </a:solidFill>
                <a:hlinkClick r:id="rId3"/>
              </a:rPr>
              <a:t>https://colab.research.google.com/drive/1vQu7K7ShwP4ti9CQGss50B0hpZ3RNduU?authuser=1</a:t>
            </a:r>
            <a:endParaRPr lang="en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rgbClr val="FFFFFF"/>
                </a:highlight>
              </a:rPr>
              <a:t>2. Data collection </a:t>
            </a:r>
            <a:r>
              <a:rPr lang="en-US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:-    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hlinkClick r:id="rId4"/>
              </a:rPr>
              <a:t>https://app.roboflow.com/object-detection-ub97b/grocery-and-fruitsvegetables/1 </a:t>
            </a:r>
            <a:endParaRPr lang="en-US"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rgbClr val="FFFFFF"/>
                </a:highlight>
              </a:rPr>
              <a:t>3. Preprocessing</a:t>
            </a:r>
            <a:r>
              <a:rPr lang="en-US" sz="13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</a:rPr>
              <a:t>:-    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hlinkClick r:id="rId5"/>
              </a:rPr>
              <a:t>https://colab.research.google.com/drive/1vQu7K7ShwP4ti9CQGss50B0hpZ3RNduU?authuser=1#scrollTo=sisWZyJ8z6_x&amp;line=254&amp;uniqifier=1   </a:t>
            </a:r>
            <a:endParaRPr lang="en-US"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4. </a:t>
            </a:r>
            <a:r>
              <a:rPr lang="en-US" sz="1200" b="1" dirty="0">
                <a:solidFill>
                  <a:schemeClr val="tx1"/>
                </a:solidFill>
              </a:rPr>
              <a:t>OCR to extract details from image/label (Brand Name, Pack Size, and Product Description Extraction Model) :-</a:t>
            </a: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dirty="0">
                <a:solidFill>
                  <a:schemeClr val="tx1"/>
                </a:solidFill>
                <a:hlinkClick r:id="rId6"/>
              </a:rPr>
              <a:t>https://colab.research.google.com/drive/1vQu7K7ShwP4ti9CQGss50B0hpZ3RNduU?authuser=1#scrollTo=TlwW9QheXvhZ&amp;line=12&amp;uniqifier=1</a:t>
            </a:r>
            <a:endParaRPr lang="en-US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5. Using OCR to get expiry date details :-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  <a:hlinkClick r:id="rId7"/>
              </a:rPr>
              <a:t>https://colab.research.google.com/drive/1vQu7K7ShwP4ti9CQGss50B0hpZ3RNduU?authuser=1#scrollTo=FKVyUL-nruRY&amp;line=1&amp;uniqifier=1</a:t>
            </a:r>
            <a:endParaRPr lang="en-US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tx1"/>
                </a:solidFill>
              </a:rPr>
              <a:t>6. Image recognition and counting :- </a:t>
            </a:r>
            <a:r>
              <a:rPr lang="en-US" sz="1300" dirty="0">
                <a:solidFill>
                  <a:schemeClr val="tx1"/>
                </a:solidFill>
              </a:rPr>
              <a:t>  </a:t>
            </a:r>
            <a:r>
              <a:rPr lang="en-US" sz="1100" dirty="0">
                <a:solidFill>
                  <a:schemeClr val="tx1"/>
                </a:solidFill>
                <a:hlinkClick r:id="rId8"/>
              </a:rPr>
              <a:t>https://colab.research.google.com/drive/1vQu7K7ShwP4ti9CQGss50B0hpZ3RNduU?authuser=1#scrollTo=sqV7mdSUzo2Y&amp;line=40&amp;uniqifier=1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3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tx1"/>
                </a:solidFill>
              </a:rPr>
              <a:t>7. Detecting freshness of fresh produce -   </a:t>
            </a:r>
            <a:r>
              <a:rPr lang="en-US" sz="1100" dirty="0">
                <a:solidFill>
                  <a:schemeClr val="tx1"/>
                </a:solidFill>
                <a:hlinkClick r:id="rId9"/>
              </a:rPr>
              <a:t>https://colab.research.google.com/drive/1vQu7K7ShwP4ti9CQGss50B0hpZ3RNduU?authuser=1#scrollTo=IZH48IzvVMum&amp;line=11&amp;uniqifier=1</a:t>
            </a:r>
            <a:endParaRPr lang="en-US"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E8196-D5E8-81AF-5D3B-B7A033B3B04D}"/>
              </a:ext>
            </a:extLst>
          </p:cNvPr>
          <p:cNvSpPr txBox="1"/>
          <p:nvPr/>
        </p:nvSpPr>
        <p:spPr>
          <a:xfrm>
            <a:off x="148861" y="269310"/>
            <a:ext cx="41475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Hardware Specifications:-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YoloV8 custom training </a:t>
            </a:r>
            <a:r>
              <a:rPr lang="en" sz="1200" b="1" dirty="0">
                <a:solidFill>
                  <a:schemeClr val="dk1"/>
                </a:solidFill>
              </a:rPr>
              <a:t>– </a:t>
            </a:r>
            <a:r>
              <a:rPr lang="en" sz="1200" dirty="0">
                <a:solidFill>
                  <a:schemeClr val="dk1"/>
                </a:solidFill>
              </a:rPr>
              <a:t>T4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Qwen Model Finetuning and Quantization </a:t>
            </a:r>
            <a:r>
              <a:rPr lang="en" sz="1200" b="1" dirty="0">
                <a:solidFill>
                  <a:schemeClr val="dk1"/>
                </a:solidFill>
              </a:rPr>
              <a:t>– </a:t>
            </a:r>
            <a:r>
              <a:rPr lang="en" sz="1200" dirty="0">
                <a:solidFill>
                  <a:schemeClr val="dk1"/>
                </a:solidFill>
              </a:rPr>
              <a:t>T4 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8CBB9-C803-0F78-76B5-E53091152719}"/>
              </a:ext>
            </a:extLst>
          </p:cNvPr>
          <p:cNvSpPr txBox="1"/>
          <p:nvPr/>
        </p:nvSpPr>
        <p:spPr>
          <a:xfrm>
            <a:off x="4022305" y="121684"/>
            <a:ext cx="4972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b="1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/>
              <a:t>:-  </a:t>
            </a:r>
            <a:r>
              <a:rPr lang="en-US" sz="1200" b="1" dirty="0">
                <a:hlinkClick r:id="rId10"/>
              </a:rPr>
              <a:t>https://github.com/TARUN-YEGIREDDI/Smart-       </a:t>
            </a:r>
            <a:r>
              <a:rPr lang="en-US" sz="1200" b="1" dirty="0"/>
              <a:t>  	       </a:t>
            </a:r>
            <a:r>
              <a:rPr lang="en-US" sz="1200" b="1" dirty="0">
                <a:hlinkClick r:id="rId10"/>
              </a:rPr>
              <a:t>Vision-Technology-</a:t>
            </a:r>
            <a:r>
              <a:rPr lang="en-US" sz="1200" b="1" dirty="0" err="1">
                <a:hlinkClick r:id="rId10"/>
              </a:rPr>
              <a:t>FlipkartRobotics</a:t>
            </a:r>
            <a:endParaRPr lang="en-IN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1F923D-598C-C246-2BAF-C3B1208A6571}"/>
              </a:ext>
            </a:extLst>
          </p:cNvPr>
          <p:cNvSpPr txBox="1"/>
          <p:nvPr/>
        </p:nvSpPr>
        <p:spPr>
          <a:xfrm>
            <a:off x="4051214" y="582927"/>
            <a:ext cx="4915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Video Link :-  </a:t>
            </a:r>
            <a:r>
              <a:rPr lang="en-US" sz="1100" b="1" dirty="0">
                <a:hlinkClick r:id="rId11"/>
              </a:rPr>
              <a:t>https://tarun-yegireddi.github.io/Smart-Vision-Technology-FlipkartRobotics/robo.mp4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14046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868</Words>
  <Application>Microsoft Office PowerPoint</Application>
  <PresentationFormat>On-screen Show (16:9)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Roboto</vt:lpstr>
      <vt:lpstr>Arial</vt:lpstr>
      <vt:lpstr>Inter</vt:lpstr>
      <vt:lpstr>Calibri</vt:lpstr>
      <vt:lpstr>Simple Light</vt:lpstr>
      <vt:lpstr>PowerPoint Presentation</vt:lpstr>
      <vt:lpstr>Team Intro</vt:lpstr>
      <vt:lpstr>Executive Summary:</vt:lpstr>
      <vt:lpstr>Executive Summary:</vt:lpstr>
      <vt:lpstr>Technical Approach: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TARUN</dc:creator>
  <cp:lastModifiedBy>Tarun Yegireddi</cp:lastModifiedBy>
  <cp:revision>12</cp:revision>
  <dcterms:modified xsi:type="dcterms:W3CDTF">2024-10-20T16:08:01Z</dcterms:modified>
</cp:coreProperties>
</file>