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Ambiguous Grammar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5461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CSE420 : Compiler Design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 3 Lecture 2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/>
              <a:t>“It is not possible to produce a set of rules purporting to describe what a man should do in every conceivable set of circumstances.”</a:t>
            </a: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Alan Turing, Computing Machinery and intelligence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2AC6-D390-4A82-8362-8F8A998C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Ambiguous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3CB2-76F1-4321-AEFA-E806CEF9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Grammars are divided two parts based on the number of derived trees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sz="1600" dirty="0"/>
              <a:t>Ambiguous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sz="1600" dirty="0"/>
              <a:t>Unambiguous</a:t>
            </a:r>
          </a:p>
          <a:p>
            <a:endParaRPr lang="en-US" dirty="0"/>
          </a:p>
          <a:p>
            <a:r>
              <a:rPr lang="en-US" dirty="0"/>
              <a:t>“A grammar can have more than one parse tree generating a given string of terminals. Such a grammar is said to be ambiguous”  [ Compilers: Principle Techniques, and Tools; 2</a:t>
            </a:r>
            <a:r>
              <a:rPr lang="en-US" baseline="30000" dirty="0"/>
              <a:t>nd</a:t>
            </a:r>
            <a:r>
              <a:rPr lang="en-US" dirty="0"/>
              <a:t> Edition] </a:t>
            </a:r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1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C819-C9EE-4943-B92F-799FD90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F90C-9E28-4018-9B9B-198DA8BD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Ambiguous Grammars produce either one or more or all of the below:</a:t>
            </a:r>
          </a:p>
          <a:p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More than one Parse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More than one Derivation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More than one Syntax Tree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More than one Leftmost Derivation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700" dirty="0"/>
              <a:t>More than one 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251675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2EEC-1C4A-48A0-8730-D6706846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4792"/>
          </a:xfrm>
        </p:spPr>
        <p:txBody>
          <a:bodyPr/>
          <a:lstStyle/>
          <a:p>
            <a:r>
              <a:rPr lang="en-US" dirty="0"/>
              <a:t>Definition(Contd.)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8A58-2A70-4929-B580-8E8E54DD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7826"/>
            <a:ext cx="10058400" cy="3828257"/>
          </a:xfrm>
        </p:spPr>
        <p:txBody>
          <a:bodyPr/>
          <a:lstStyle/>
          <a:p>
            <a:r>
              <a:rPr lang="en-US" dirty="0"/>
              <a:t>Example: </a:t>
            </a:r>
          </a:p>
          <a:p>
            <a:pPr>
              <a:lnSpc>
                <a:spcPct val="100000"/>
              </a:lnSpc>
            </a:pPr>
            <a:r>
              <a:rPr lang="en-US" dirty="0"/>
              <a:t>Grammar: </a:t>
            </a:r>
            <a:r>
              <a:rPr lang="en-US" b="1" dirty="0"/>
              <a:t>E → E + E  |  E *E  | id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 [</a:t>
            </a:r>
            <a:r>
              <a:rPr lang="en-US" dirty="0"/>
              <a:t>Compilers: Principle Techniques, and Tools; 2</a:t>
            </a:r>
            <a:r>
              <a:rPr lang="en-US" baseline="30000" dirty="0"/>
              <a:t>nd</a:t>
            </a:r>
            <a:r>
              <a:rPr lang="en-US" dirty="0"/>
              <a:t> Edition page 203</a:t>
            </a:r>
            <a:r>
              <a:rPr lang="en-US" b="1" dirty="0"/>
              <a:t> ] </a:t>
            </a:r>
          </a:p>
          <a:p>
            <a:pPr>
              <a:lnSpc>
                <a:spcPct val="100000"/>
              </a:lnSpc>
            </a:pPr>
            <a:r>
              <a:rPr lang="en-US" dirty="0"/>
              <a:t>Sentence : id + id *id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94D7C2-AD76-4C4B-9453-803368EAE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27179"/>
              </p:ext>
            </p:extLst>
          </p:nvPr>
        </p:nvGraphicFramePr>
        <p:xfrm>
          <a:off x="1272209" y="3881561"/>
          <a:ext cx="909099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51">
                  <a:extLst>
                    <a:ext uri="{9D8B030D-6E8A-4147-A177-3AD203B41FA5}">
                      <a16:colId xmlns:a16="http://schemas.microsoft.com/office/drawing/2014/main" val="1805960005"/>
                    </a:ext>
                  </a:extLst>
                </a:gridCol>
                <a:gridCol w="4441740">
                  <a:extLst>
                    <a:ext uri="{9D8B030D-6E8A-4147-A177-3AD203B41FA5}">
                      <a16:colId xmlns:a16="http://schemas.microsoft.com/office/drawing/2014/main" val="2125501516"/>
                    </a:ext>
                  </a:extLst>
                </a:gridCol>
              </a:tblGrid>
              <a:tr h="1643269">
                <a:tc>
                  <a:txBody>
                    <a:bodyPr/>
                    <a:lstStyle/>
                    <a:p>
                      <a:r>
                        <a:rPr lang="en-US" dirty="0"/>
                        <a:t>Left Derivation 1 : </a:t>
                      </a:r>
                    </a:p>
                    <a:p>
                      <a:r>
                        <a:rPr lang="en-US" dirty="0">
                          <a:effectLst/>
                        </a:rPr>
                        <a:t>E → E + E</a:t>
                      </a:r>
                    </a:p>
                    <a:p>
                      <a:r>
                        <a:rPr lang="en-US" dirty="0">
                          <a:effectLst/>
                        </a:rPr>
                        <a:t>E → id + E </a:t>
                      </a:r>
                    </a:p>
                    <a:p>
                      <a:r>
                        <a:rPr lang="en-US" dirty="0">
                          <a:effectLst/>
                        </a:rPr>
                        <a:t>E → id + E * E</a:t>
                      </a:r>
                    </a:p>
                    <a:p>
                      <a:r>
                        <a:rPr lang="en-US" dirty="0">
                          <a:effectLst/>
                        </a:rPr>
                        <a:t>E → id + id * E</a:t>
                      </a:r>
                    </a:p>
                    <a:p>
                      <a:r>
                        <a:rPr lang="en-US" dirty="0">
                          <a:effectLst/>
                        </a:rPr>
                        <a:t>E → id + id *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Derivation 2: </a:t>
                      </a:r>
                    </a:p>
                    <a:p>
                      <a:r>
                        <a:rPr lang="en-US" dirty="0">
                          <a:effectLst/>
                        </a:rPr>
                        <a:t>E → E * E</a:t>
                      </a:r>
                    </a:p>
                    <a:p>
                      <a:r>
                        <a:rPr lang="en-US" dirty="0">
                          <a:effectLst/>
                        </a:rPr>
                        <a:t>E → E + E * E</a:t>
                      </a:r>
                    </a:p>
                    <a:p>
                      <a:r>
                        <a:rPr lang="en-US" dirty="0">
                          <a:effectLst/>
                        </a:rPr>
                        <a:t>E → id + E * E</a:t>
                      </a:r>
                    </a:p>
                    <a:p>
                      <a:r>
                        <a:rPr lang="en-US" dirty="0">
                          <a:effectLst/>
                        </a:rPr>
                        <a:t>E → id + id * E </a:t>
                      </a:r>
                    </a:p>
                    <a:p>
                      <a:r>
                        <a:rPr lang="en-US" dirty="0">
                          <a:effectLst/>
                        </a:rPr>
                        <a:t>E → id + id * 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9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18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B8D0-C181-4CAB-A61A-14587CBA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5A731-C99A-4EF1-AC6E-B0C52FD25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14" y="2270129"/>
            <a:ext cx="2997769" cy="31751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9800F-20E1-45AE-BC60-11F9B11A4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2214927"/>
            <a:ext cx="2676939" cy="294802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E8FDE10-F9E1-4543-9198-8607375D0346}"/>
              </a:ext>
            </a:extLst>
          </p:cNvPr>
          <p:cNvSpPr/>
          <p:nvPr/>
        </p:nvSpPr>
        <p:spPr>
          <a:xfrm>
            <a:off x="1961321" y="5445281"/>
            <a:ext cx="149749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 Tree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A4CB89-97DC-4B3C-9910-38E261543991}"/>
              </a:ext>
            </a:extLst>
          </p:cNvPr>
          <p:cNvSpPr/>
          <p:nvPr/>
        </p:nvSpPr>
        <p:spPr>
          <a:xfrm>
            <a:off x="6374296" y="5445280"/>
            <a:ext cx="1497496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 Tree 2 </a:t>
            </a:r>
          </a:p>
        </p:txBody>
      </p:sp>
    </p:spTree>
    <p:extLst>
      <p:ext uri="{BB962C8B-B14F-4D97-AF65-F5344CB8AC3E}">
        <p14:creationId xmlns:p14="http://schemas.microsoft.com/office/powerpoint/2010/main" val="22679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47B3-8E8E-4336-9633-BF393806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FC21-137F-46A4-9D96-D9DA5C39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the same with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Rightmost Derivation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Syntax Tree</a:t>
            </a:r>
          </a:p>
        </p:txBody>
      </p:sp>
    </p:spTree>
    <p:extLst>
      <p:ext uri="{BB962C8B-B14F-4D97-AF65-F5344CB8AC3E}">
        <p14:creationId xmlns:p14="http://schemas.microsoft.com/office/powerpoint/2010/main" val="40538567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{439025A7-1D1C-4D34-BA3B-A0DDA634085B}tf56160789</Template>
  <TotalTime>0</TotalTime>
  <Words>279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Wingdings</vt:lpstr>
      <vt:lpstr>1_RetrospectVTI</vt:lpstr>
      <vt:lpstr>Ambiguous Grammar</vt:lpstr>
      <vt:lpstr>“It is not possible to produce a set of rules purporting to describe what a man should do in every conceivable set of circumstances.”</vt:lpstr>
      <vt:lpstr>Definition of Ambiguous Grammar</vt:lpstr>
      <vt:lpstr>Definition (Contd.)</vt:lpstr>
      <vt:lpstr>Definition(Contd.) </vt:lpstr>
      <vt:lpstr>Definition(Contd.)</vt:lpstr>
      <vt:lpstr>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2020-06-17T05:23:25Z</dcterms:created>
  <dcterms:modified xsi:type="dcterms:W3CDTF">2020-06-17T07:15:14Z</dcterms:modified>
</cp:coreProperties>
</file>