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8109" y="3007866"/>
            <a:ext cx="2742180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339" y="1492403"/>
            <a:ext cx="3663315" cy="491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85875"/>
            <a:ext cx="837692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285" y="1577642"/>
            <a:ext cx="8406130" cy="312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800" y="4972300"/>
            <a:ext cx="53340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5" dirty="0" smtClean="0">
                <a:solidFill>
                  <a:srgbClr val="CD3100"/>
                </a:solidFill>
                <a:latin typeface="Arial"/>
                <a:cs typeface="Arial"/>
              </a:rPr>
              <a:t>Determining Follow Set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2175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FOLLOW</a:t>
            </a:r>
            <a:r>
              <a:rPr spc="-95" dirty="0"/>
              <a:t> </a:t>
            </a:r>
            <a:r>
              <a:rPr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8620761" cy="299505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8300" marR="17780" indent="-343535">
              <a:lnSpc>
                <a:spcPts val="2810"/>
              </a:lnSpc>
              <a:spcBef>
                <a:spcPts val="455"/>
              </a:spcBef>
              <a:buClr>
                <a:srgbClr val="CD3100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spc="-5" dirty="0">
                <a:latin typeface="Arial"/>
                <a:cs typeface="Arial"/>
              </a:rPr>
              <a:t>FOLLOW(A) </a:t>
            </a:r>
            <a:r>
              <a:rPr sz="2600" dirty="0">
                <a:latin typeface="Arial"/>
                <a:cs typeface="Arial"/>
              </a:rPr>
              <a:t>is the set of terminals </a:t>
            </a:r>
            <a:r>
              <a:rPr sz="2600" spc="-5" dirty="0">
                <a:latin typeface="Arial"/>
                <a:cs typeface="Arial"/>
              </a:rPr>
              <a:t>(including </a:t>
            </a:r>
            <a:r>
              <a:rPr sz="2600" dirty="0">
                <a:latin typeface="Arial"/>
                <a:cs typeface="Arial"/>
              </a:rPr>
              <a:t>end  marker of input - $) </a:t>
            </a:r>
            <a:r>
              <a:rPr sz="2600" spc="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may follow </a:t>
            </a:r>
            <a:r>
              <a:rPr sz="2600" spc="-5" dirty="0">
                <a:latin typeface="Arial"/>
                <a:cs typeface="Arial"/>
              </a:rPr>
              <a:t>non-terminal </a:t>
            </a:r>
            <a:r>
              <a:rPr sz="2600" spc="5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in  some sentential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form.</a:t>
            </a:r>
            <a:endParaRPr sz="26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45"/>
              </a:spcBef>
              <a:buClr>
                <a:srgbClr val="CD3100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spc="-5" dirty="0">
                <a:latin typeface="Arial"/>
                <a:cs typeface="Arial"/>
              </a:rPr>
              <a:t>FOLLOW(A) </a:t>
            </a:r>
            <a:r>
              <a:rPr sz="2600" spc="5" dirty="0">
                <a:latin typeface="Arial"/>
                <a:cs typeface="Arial"/>
              </a:rPr>
              <a:t>= </a:t>
            </a:r>
            <a:r>
              <a:rPr lang="en-US" sz="2600" spc="5" dirty="0" smtClean="0">
                <a:latin typeface="Arial"/>
                <a:cs typeface="Arial"/>
              </a:rPr>
              <a:t>{</a:t>
            </a:r>
            <a:r>
              <a:rPr sz="2600" spc="-5" dirty="0" smtClean="0">
                <a:latin typeface="Arial"/>
                <a:cs typeface="Arial"/>
              </a:rPr>
              <a:t>{</a:t>
            </a:r>
            <a:r>
              <a:rPr sz="2600" spc="-5" dirty="0">
                <a:latin typeface="Arial"/>
                <a:cs typeface="Arial"/>
              </a:rPr>
              <a:t>c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spc="5" dirty="0">
                <a:latin typeface="Arial"/>
                <a:cs typeface="Arial"/>
              </a:rPr>
              <a:t>S </a:t>
            </a:r>
            <a:r>
              <a:rPr sz="3000" spc="-20" dirty="0">
                <a:latin typeface="Verdana"/>
                <a:cs typeface="Verdana"/>
              </a:rPr>
              <a:t>→</a:t>
            </a:r>
            <a:r>
              <a:rPr sz="2550" spc="-30" baseline="26143" dirty="0">
                <a:latin typeface="Arial"/>
                <a:cs typeface="Arial"/>
              </a:rPr>
              <a:t>+ </a:t>
            </a:r>
            <a:r>
              <a:rPr sz="2600" dirty="0">
                <a:latin typeface="Arial"/>
                <a:cs typeface="Arial"/>
              </a:rPr>
              <a:t>…Ac</a:t>
            </a:r>
            <a:r>
              <a:rPr sz="2600" dirty="0" smtClean="0">
                <a:latin typeface="Arial"/>
                <a:cs typeface="Arial"/>
              </a:rPr>
              <a:t>…}</a:t>
            </a:r>
            <a:r>
              <a:rPr lang="en-US" sz="2800" dirty="0" smtClean="0">
                <a:latin typeface="Arial"/>
                <a:cs typeface="Arial"/>
              </a:rPr>
              <a:t>}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r>
              <a:rPr sz="2600" spc="5" dirty="0" smtClean="0">
                <a:latin typeface="Symbol"/>
                <a:cs typeface="Symbol"/>
              </a:rPr>
              <a:t></a:t>
            </a:r>
            <a:r>
              <a:rPr lang="en-US" sz="2600" spc="5" dirty="0" smtClean="0">
                <a:latin typeface="Symbol"/>
                <a:cs typeface="Symbol"/>
              </a:rPr>
              <a:t> </a:t>
            </a:r>
            <a:r>
              <a:rPr sz="2600" spc="5" dirty="0" smtClean="0">
                <a:latin typeface="Times New Roman"/>
                <a:cs typeface="Times New Roman"/>
              </a:rPr>
              <a:t> </a:t>
            </a:r>
            <a:r>
              <a:rPr lang="en-US" sz="2600" spc="5" dirty="0" smtClean="0">
                <a:latin typeface="Times New Roman"/>
                <a:cs typeface="Times New Roman"/>
              </a:rPr>
              <a:t>{</a:t>
            </a:r>
            <a:r>
              <a:rPr sz="2600" dirty="0" smtClean="0">
                <a:latin typeface="Arial"/>
                <a:cs typeface="Arial"/>
              </a:rPr>
              <a:t>{$}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5" dirty="0">
                <a:latin typeface="Arial"/>
                <a:cs typeface="Arial"/>
              </a:rPr>
              <a:t>S </a:t>
            </a:r>
            <a:r>
              <a:rPr sz="3000" spc="-20" dirty="0">
                <a:latin typeface="Verdana"/>
                <a:cs typeface="Verdana"/>
              </a:rPr>
              <a:t>→</a:t>
            </a:r>
            <a:r>
              <a:rPr sz="2550" spc="-30" baseline="26143" dirty="0">
                <a:latin typeface="Arial"/>
                <a:cs typeface="Arial"/>
              </a:rPr>
              <a:t>+</a:t>
            </a:r>
            <a:r>
              <a:rPr sz="2550" spc="44" baseline="26143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…</a:t>
            </a:r>
            <a:r>
              <a:rPr sz="2600" dirty="0" smtClean="0">
                <a:latin typeface="Arial"/>
                <a:cs typeface="Arial"/>
              </a:rPr>
              <a:t>A</a:t>
            </a:r>
            <a:r>
              <a:rPr lang="en-US" sz="2600" dirty="0" smtClean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60"/>
              </a:spcBef>
              <a:buClr>
                <a:srgbClr val="CD3100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For example, consider L </a:t>
            </a:r>
            <a:r>
              <a:rPr sz="3000" spc="-20" dirty="0">
                <a:latin typeface="Verdana"/>
                <a:cs typeface="Verdana"/>
              </a:rPr>
              <a:t>→</a:t>
            </a:r>
            <a:r>
              <a:rPr sz="2550" spc="-30" baseline="26143" dirty="0">
                <a:latin typeface="Arial"/>
                <a:cs typeface="Arial"/>
              </a:rPr>
              <a:t>+</a:t>
            </a:r>
            <a:r>
              <a:rPr sz="2550" spc="300" baseline="26143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(())(L)L</a:t>
            </a:r>
            <a:endParaRPr sz="2600" dirty="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Arial"/>
                <a:cs typeface="Arial"/>
              </a:rPr>
              <a:t>Both ‘)’ and end of file can </a:t>
            </a:r>
            <a:r>
              <a:rPr sz="2400" dirty="0">
                <a:latin typeface="Arial"/>
                <a:cs typeface="Arial"/>
              </a:rPr>
              <a:t>follow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</a:p>
          <a:p>
            <a:pPr marL="368300" indent="-342900">
              <a:lnSpc>
                <a:spcPct val="100000"/>
              </a:lnSpc>
              <a:spcBef>
                <a:spcPts val="365"/>
              </a:spcBef>
              <a:buClr>
                <a:srgbClr val="CD3100"/>
              </a:buClr>
              <a:buChar char="•"/>
              <a:tabLst>
                <a:tab pos="367665" algn="l"/>
                <a:tab pos="368300" algn="l"/>
              </a:tabLst>
            </a:pPr>
            <a:r>
              <a:rPr sz="2600" dirty="0">
                <a:latin typeface="Arial"/>
                <a:cs typeface="Arial"/>
              </a:rPr>
              <a:t>NOTE: 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b="1" i="1" dirty="0">
                <a:latin typeface="Arial"/>
                <a:cs typeface="Arial"/>
              </a:rPr>
              <a:t>never </a:t>
            </a:r>
            <a:r>
              <a:rPr sz="2600" dirty="0">
                <a:latin typeface="Arial"/>
                <a:cs typeface="Arial"/>
              </a:rPr>
              <a:t>in FOLLOW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35540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50" dirty="0"/>
              <a:t> </a:t>
            </a:r>
            <a:r>
              <a:rPr dirty="0"/>
              <a:t>FOLLOW(A)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67715"/>
            <a:ext cx="6624955" cy="14224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45"/>
              </a:spcBef>
              <a:buClr>
                <a:srgbClr val="CD3100"/>
              </a:buClr>
              <a:buAutoNum type="arabicPeriod"/>
              <a:tabLst>
                <a:tab pos="621665" algn="l"/>
                <a:tab pos="622300" algn="l"/>
                <a:tab pos="989330" algn="l"/>
              </a:tabLst>
            </a:pPr>
            <a:r>
              <a:rPr sz="2600" spc="-5" dirty="0">
                <a:latin typeface="Arial"/>
                <a:cs typeface="Arial"/>
              </a:rPr>
              <a:t>If	</a:t>
            </a:r>
            <a:r>
              <a:rPr sz="2600" spc="5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is start symbol, put $ in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FOLLOW(A)</a:t>
            </a:r>
          </a:p>
          <a:p>
            <a:pPr marL="622300" indent="-609600">
              <a:lnSpc>
                <a:spcPct val="100000"/>
              </a:lnSpc>
              <a:spcBef>
                <a:spcPts val="650"/>
              </a:spcBef>
              <a:buClr>
                <a:srgbClr val="CD31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600" dirty="0">
                <a:latin typeface="Arial"/>
                <a:cs typeface="Arial"/>
              </a:rPr>
              <a:t>Productions of the form </a:t>
            </a:r>
            <a:r>
              <a:rPr sz="2600" spc="5" dirty="0" smtClean="0">
                <a:latin typeface="Arial"/>
                <a:cs typeface="Arial"/>
              </a:rPr>
              <a:t>B</a:t>
            </a:r>
            <a:r>
              <a:rPr lang="en-US" sz="2600" spc="5" dirty="0" smtClean="0">
                <a:latin typeface="Arial"/>
                <a:cs typeface="Arial"/>
              </a:rPr>
              <a:t> </a:t>
            </a:r>
            <a:r>
              <a:rPr lang="en-US" sz="2600" spc="5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2600" spc="-25" dirty="0" smtClean="0">
                <a:latin typeface="Arial"/>
                <a:cs typeface="Arial"/>
              </a:rPr>
              <a:t> </a:t>
            </a:r>
            <a:r>
              <a:rPr sz="2600" spc="5" dirty="0">
                <a:latin typeface="Symbol"/>
                <a:cs typeface="Symbol"/>
              </a:rPr>
              <a:t>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A </a:t>
            </a:r>
            <a:r>
              <a:rPr sz="2600" dirty="0">
                <a:latin typeface="Symbol"/>
                <a:cs typeface="Symbol"/>
              </a:rPr>
              <a:t></a:t>
            </a:r>
            <a:r>
              <a:rPr sz="2600" dirty="0">
                <a:latin typeface="Arial"/>
                <a:cs typeface="Arial"/>
              </a:rPr>
              <a:t>,</a:t>
            </a: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Arial"/>
                <a:cs typeface="Arial"/>
              </a:rPr>
              <a:t>Add FIRST(</a:t>
            </a:r>
            <a:r>
              <a:rPr sz="2400" spc="-5" dirty="0">
                <a:latin typeface="Symbol"/>
                <a:cs typeface="Symbol"/>
              </a:rPr>
              <a:t>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spc="-5" dirty="0">
                <a:latin typeface="Symbol"/>
                <a:cs typeface="Symbol"/>
              </a:rPr>
              <a:t></a:t>
            </a:r>
            <a:r>
              <a:rPr sz="2400" spc="-5" dirty="0">
                <a:latin typeface="Arial"/>
                <a:cs typeface="Arial"/>
              </a:rPr>
              <a:t>}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FOLLOW(A)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438" y="4605777"/>
            <a:ext cx="6906259" cy="213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43180">
              <a:lnSpc>
                <a:spcPct val="124900"/>
              </a:lnSpc>
              <a:tabLst>
                <a:tab pos="182753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INTUITION:	Suppose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lang="en-US" sz="2400" spc="1019" dirty="0" smtClean="0">
                <a:solidFill>
                  <a:srgbClr val="0000FF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spc="-6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AX and FIRST(X</a:t>
            </a:r>
            <a:r>
              <a:rPr sz="2400" spc="-5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en-US" sz="2400" spc="-5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-5" dirty="0" smtClean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c}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800" spc="-25" dirty="0">
                <a:solidFill>
                  <a:srgbClr val="0000FF"/>
                </a:solidFill>
                <a:latin typeface="Verdana"/>
                <a:cs typeface="Verdana"/>
              </a:rPr>
              <a:t>→</a:t>
            </a:r>
            <a:r>
              <a:rPr sz="2400" spc="-37" baseline="2430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0000FF"/>
                </a:solidFill>
                <a:latin typeface="Verdana"/>
                <a:cs typeface="Verdana"/>
              </a:rPr>
              <a:t>→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X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Verdana"/>
                <a:cs typeface="Verdana"/>
              </a:rPr>
              <a:t>→</a:t>
            </a:r>
            <a:r>
              <a:rPr sz="2400" spc="-37" baseline="2430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c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</a:t>
            </a:r>
            <a:r>
              <a:rPr sz="2400" spc="4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endParaRPr sz="240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 dirty="0">
              <a:latin typeface="Symbol"/>
              <a:cs typeface="Symbol"/>
            </a:endParaRPr>
          </a:p>
          <a:p>
            <a:pPr marL="2031364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FIRST(X)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5720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5562612"/>
            <a:ext cx="1524000" cy="614680"/>
          </a:xfrm>
          <a:custGeom>
            <a:avLst/>
            <a:gdLst/>
            <a:ahLst/>
            <a:cxnLst/>
            <a:rect l="l" t="t" r="r" b="b"/>
            <a:pathLst>
              <a:path w="1524000" h="614679">
                <a:moveTo>
                  <a:pt x="1524000" y="0"/>
                </a:moveTo>
                <a:lnTo>
                  <a:pt x="1438656" y="0"/>
                </a:lnTo>
                <a:lnTo>
                  <a:pt x="1453324" y="29997"/>
                </a:lnTo>
                <a:lnTo>
                  <a:pt x="306920" y="603211"/>
                </a:lnTo>
                <a:lnTo>
                  <a:pt x="37973" y="66763"/>
                </a:lnTo>
                <a:lnTo>
                  <a:pt x="68580" y="51816"/>
                </a:lnTo>
                <a:lnTo>
                  <a:pt x="0" y="0"/>
                </a:lnTo>
                <a:lnTo>
                  <a:pt x="0" y="85344"/>
                </a:lnTo>
                <a:lnTo>
                  <a:pt x="24384" y="73418"/>
                </a:lnTo>
                <a:lnTo>
                  <a:pt x="29997" y="70675"/>
                </a:lnTo>
                <a:lnTo>
                  <a:pt x="300228" y="611124"/>
                </a:lnTo>
                <a:lnTo>
                  <a:pt x="303276" y="614172"/>
                </a:lnTo>
                <a:lnTo>
                  <a:pt x="306324" y="614172"/>
                </a:lnTo>
                <a:lnTo>
                  <a:pt x="1457210" y="37960"/>
                </a:lnTo>
                <a:lnTo>
                  <a:pt x="1472184" y="6858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339" y="1168805"/>
            <a:ext cx="5845810" cy="150752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56944" marR="43180" indent="-919480">
              <a:lnSpc>
                <a:spcPct val="122900"/>
              </a:lnSpc>
              <a:spcBef>
                <a:spcPts val="10"/>
              </a:spcBef>
              <a:tabLst>
                <a:tab pos="647065" algn="l"/>
              </a:tabLst>
            </a:pPr>
            <a:r>
              <a:rPr dirty="0">
                <a:solidFill>
                  <a:srgbClr val="000000"/>
                </a:solidFill>
              </a:rPr>
              <a:t>3.	Productions of the form </a:t>
            </a:r>
            <a:r>
              <a:rPr spc="5" dirty="0" smtClean="0">
                <a:solidFill>
                  <a:srgbClr val="000000"/>
                </a:solidFill>
              </a:rPr>
              <a:t>B</a:t>
            </a:r>
            <a:r>
              <a:rPr lang="en-US" spc="5" dirty="0" smtClean="0">
                <a:solidFill>
                  <a:srgbClr val="000000"/>
                </a:solidFill>
              </a:rPr>
              <a:t> </a:t>
            </a:r>
            <a:r>
              <a:rPr lang="en-US" spc="5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pc="-50" dirty="0" smtClean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A </a:t>
            </a:r>
            <a:r>
              <a:rPr dirty="0">
                <a:solidFill>
                  <a:srgbClr val="000000"/>
                </a:solidFill>
              </a:rPr>
              <a:t>or  </a:t>
            </a:r>
            <a:r>
              <a:rPr spc="5" dirty="0">
                <a:solidFill>
                  <a:srgbClr val="000000"/>
                </a:solidFill>
              </a:rPr>
              <a:t>B </a:t>
            </a:r>
            <a:r>
              <a:rPr lang="en-US" spc="5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spc="5" dirty="0" smtClean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A </a:t>
            </a:r>
            <a:r>
              <a:rPr spc="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where </a:t>
            </a:r>
            <a:r>
              <a:rPr spc="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0000"/>
                </a:solidFill>
                <a:latin typeface="Verdana"/>
                <a:cs typeface="Verdana"/>
              </a:rPr>
              <a:t>→</a:t>
            </a:r>
            <a:r>
              <a:rPr sz="2550" spc="-30" baseline="26143" dirty="0">
                <a:solidFill>
                  <a:srgbClr val="000000"/>
                </a:solidFill>
              </a:rPr>
              <a:t>* </a:t>
            </a:r>
            <a:r>
              <a:rPr sz="2600" dirty="0">
                <a:solidFill>
                  <a:srgbClr val="000000"/>
                </a:solidFill>
                <a:latin typeface="Symbol"/>
                <a:cs typeface="Symbol"/>
              </a:rPr>
              <a:t></a:t>
            </a:r>
            <a:endParaRPr sz="2600" dirty="0">
              <a:latin typeface="Symbol"/>
              <a:cs typeface="Symbol"/>
            </a:endParaRPr>
          </a:p>
          <a:p>
            <a:pPr marL="494665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solidFill>
                  <a:srgbClr val="000000"/>
                </a:solidFill>
              </a:rPr>
              <a:t>Add FOLLOW(B) </a:t>
            </a:r>
            <a:r>
              <a:rPr sz="2400" dirty="0">
                <a:solidFill>
                  <a:srgbClr val="000000"/>
                </a:solidFill>
              </a:rPr>
              <a:t>to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FOLLOW(A)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76323" y="3107595"/>
            <a:ext cx="4873625" cy="282769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INTUITION:</a:t>
            </a:r>
            <a:endParaRPr sz="2600" dirty="0">
              <a:latin typeface="Arial"/>
              <a:cs typeface="Arial"/>
            </a:endParaRPr>
          </a:p>
          <a:p>
            <a:pPr marL="648335" indent="-53403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648335" algn="l"/>
                <a:tab pos="64897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Suppose B </a:t>
            </a:r>
            <a:r>
              <a:rPr lang="en-US" sz="2400" spc="1019" dirty="0" smtClean="0">
                <a:solidFill>
                  <a:srgbClr val="0000FF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spc="-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572135">
              <a:spcBef>
                <a:spcPts val="66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600" spc="-20" dirty="0">
                <a:solidFill>
                  <a:srgbClr val="0000FF"/>
                </a:solidFill>
                <a:latin typeface="Verdana"/>
                <a:cs typeface="Verdana"/>
              </a:rPr>
              <a:t>→</a:t>
            </a:r>
            <a:r>
              <a:rPr sz="2250" spc="-30" baseline="2592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lang="en-US" sz="2200" spc="-35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Verdana"/>
                <a:cs typeface="Verdana"/>
              </a:rPr>
              <a:t>→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200" dirty="0" smtClean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200" spc="-35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sz="2200" dirty="0" smtClean="0">
              <a:latin typeface="Symbol"/>
              <a:cs typeface="Symbol"/>
            </a:endParaRPr>
          </a:p>
          <a:p>
            <a:pPr marR="170180" algn="ctr">
              <a:lnSpc>
                <a:spcPct val="100000"/>
              </a:lnSpc>
              <a:spcBef>
                <a:spcPts val="2275"/>
              </a:spcBef>
            </a:pPr>
            <a:r>
              <a:rPr sz="1200" spc="-5" dirty="0" smtClean="0">
                <a:solidFill>
                  <a:srgbClr val="FF3100"/>
                </a:solidFill>
                <a:latin typeface="Times New Roman"/>
                <a:cs typeface="Times New Roman"/>
              </a:rPr>
              <a:t>FOLLOW(B)</a:t>
            </a:r>
            <a:endParaRPr sz="1200" dirty="0" smtClean="0">
              <a:latin typeface="Times New Roman"/>
              <a:cs typeface="Times New Roman"/>
            </a:endParaRPr>
          </a:p>
          <a:p>
            <a:pPr marL="648335" indent="-534035">
              <a:lnSpc>
                <a:spcPct val="100000"/>
              </a:lnSpc>
              <a:spcBef>
                <a:spcPts val="125"/>
              </a:spcBef>
              <a:buClr>
                <a:srgbClr val="CD3100"/>
              </a:buClr>
              <a:buChar char="–"/>
              <a:tabLst>
                <a:tab pos="648335" algn="l"/>
                <a:tab pos="648970" algn="l"/>
              </a:tabLst>
            </a:pPr>
            <a:r>
              <a:rPr sz="2400" dirty="0" smtClean="0">
                <a:solidFill>
                  <a:srgbClr val="0000FF"/>
                </a:solidFill>
                <a:latin typeface="Arial"/>
                <a:cs typeface="Arial"/>
              </a:rPr>
              <a:t>Suppose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lang="en-US" sz="2400" spc="1019" dirty="0" smtClean="0">
                <a:solidFill>
                  <a:srgbClr val="0000FF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spc="-25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 X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800" spc="-25" dirty="0">
                <a:solidFill>
                  <a:srgbClr val="0000FF"/>
                </a:solidFill>
                <a:latin typeface="Verdana"/>
                <a:cs typeface="Verdana"/>
              </a:rPr>
              <a:t>→</a:t>
            </a:r>
            <a:r>
              <a:rPr sz="2800" spc="-25" dirty="0" smtClean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lang="en-US" sz="2400" dirty="0" smtClean="0">
                <a:solidFill>
                  <a:srgbClr val="0000FF"/>
                </a:solidFill>
                <a:latin typeface="Symbol"/>
                <a:cs typeface="Arial"/>
              </a:rPr>
              <a:t>e</a:t>
            </a:r>
            <a:endParaRPr sz="2400" dirty="0">
              <a:latin typeface="Symbol"/>
              <a:cs typeface="Symbol"/>
            </a:endParaRPr>
          </a:p>
          <a:p>
            <a:pPr marL="572135">
              <a:lnSpc>
                <a:spcPct val="100000"/>
              </a:lnSpc>
              <a:spcBef>
                <a:spcPts val="62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600" spc="-30" dirty="0">
                <a:solidFill>
                  <a:srgbClr val="0000FF"/>
                </a:solidFill>
                <a:latin typeface="Verdana"/>
                <a:cs typeface="Verdana"/>
              </a:rPr>
              <a:t>→ </a:t>
            </a:r>
            <a:r>
              <a:rPr sz="2250" baseline="25925" dirty="0">
                <a:solidFill>
                  <a:srgbClr val="0000FF"/>
                </a:solidFill>
                <a:latin typeface="Arial"/>
                <a:cs typeface="Arial"/>
              </a:rPr>
              <a:t>+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2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Verdana"/>
                <a:cs typeface="Verdana"/>
              </a:rPr>
              <a:t>→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 X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FF"/>
                </a:solidFill>
                <a:latin typeface="Verdana"/>
                <a:cs typeface="Verdana"/>
              </a:rPr>
              <a:t>→</a:t>
            </a:r>
            <a:r>
              <a:rPr sz="2600" spc="-2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6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sz="22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9718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4495800"/>
            <a:ext cx="157480" cy="309880"/>
          </a:xfrm>
          <a:custGeom>
            <a:avLst/>
            <a:gdLst/>
            <a:ahLst/>
            <a:cxnLst/>
            <a:rect l="l" t="t" r="r" b="b"/>
            <a:pathLst>
              <a:path w="157479" h="309879">
                <a:moveTo>
                  <a:pt x="68580" y="51816"/>
                </a:moveTo>
                <a:lnTo>
                  <a:pt x="0" y="0"/>
                </a:lnTo>
                <a:lnTo>
                  <a:pt x="0" y="85344"/>
                </a:lnTo>
                <a:lnTo>
                  <a:pt x="24384" y="73422"/>
                </a:lnTo>
                <a:lnTo>
                  <a:pt x="24384" y="54864"/>
                </a:lnTo>
                <a:lnTo>
                  <a:pt x="25908" y="51816"/>
                </a:lnTo>
                <a:lnTo>
                  <a:pt x="30480" y="51816"/>
                </a:lnTo>
                <a:lnTo>
                  <a:pt x="38000" y="66766"/>
                </a:lnTo>
                <a:lnTo>
                  <a:pt x="68580" y="51816"/>
                </a:lnTo>
                <a:close/>
              </a:path>
              <a:path w="157479" h="309879">
                <a:moveTo>
                  <a:pt x="38000" y="66766"/>
                </a:moveTo>
                <a:lnTo>
                  <a:pt x="30480" y="51816"/>
                </a:lnTo>
                <a:lnTo>
                  <a:pt x="25908" y="51816"/>
                </a:lnTo>
                <a:lnTo>
                  <a:pt x="24384" y="54864"/>
                </a:lnTo>
                <a:lnTo>
                  <a:pt x="24384" y="59436"/>
                </a:lnTo>
                <a:lnTo>
                  <a:pt x="30003" y="70675"/>
                </a:lnTo>
                <a:lnTo>
                  <a:pt x="38000" y="66766"/>
                </a:lnTo>
                <a:close/>
              </a:path>
              <a:path w="157479" h="309879">
                <a:moveTo>
                  <a:pt x="30003" y="70675"/>
                </a:moveTo>
                <a:lnTo>
                  <a:pt x="24384" y="59436"/>
                </a:lnTo>
                <a:lnTo>
                  <a:pt x="24384" y="73422"/>
                </a:lnTo>
                <a:lnTo>
                  <a:pt x="30003" y="70675"/>
                </a:lnTo>
                <a:close/>
              </a:path>
              <a:path w="157479" h="309879">
                <a:moveTo>
                  <a:pt x="156972" y="306324"/>
                </a:moveTo>
                <a:lnTo>
                  <a:pt x="156972" y="303276"/>
                </a:lnTo>
                <a:lnTo>
                  <a:pt x="38000" y="66766"/>
                </a:lnTo>
                <a:lnTo>
                  <a:pt x="30003" y="70675"/>
                </a:lnTo>
                <a:lnTo>
                  <a:pt x="147828" y="306324"/>
                </a:lnTo>
                <a:lnTo>
                  <a:pt x="150876" y="309372"/>
                </a:lnTo>
                <a:lnTo>
                  <a:pt x="153924" y="309372"/>
                </a:lnTo>
                <a:lnTo>
                  <a:pt x="156972" y="30632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6428" y="4486655"/>
            <a:ext cx="843280" cy="318770"/>
          </a:xfrm>
          <a:custGeom>
            <a:avLst/>
            <a:gdLst/>
            <a:ahLst/>
            <a:cxnLst/>
            <a:rect l="l" t="t" r="r" b="b"/>
            <a:pathLst>
              <a:path w="843279" h="318770">
                <a:moveTo>
                  <a:pt x="772565" y="39526"/>
                </a:moveTo>
                <a:lnTo>
                  <a:pt x="769119" y="30527"/>
                </a:lnTo>
                <a:lnTo>
                  <a:pt x="3048" y="309372"/>
                </a:lnTo>
                <a:lnTo>
                  <a:pt x="0" y="312420"/>
                </a:lnTo>
                <a:lnTo>
                  <a:pt x="0" y="315468"/>
                </a:lnTo>
                <a:lnTo>
                  <a:pt x="3048" y="318516"/>
                </a:lnTo>
                <a:lnTo>
                  <a:pt x="6096" y="318516"/>
                </a:lnTo>
                <a:lnTo>
                  <a:pt x="772565" y="39526"/>
                </a:lnTo>
                <a:close/>
              </a:path>
              <a:path w="843279" h="318770">
                <a:moveTo>
                  <a:pt x="842772" y="9144"/>
                </a:moveTo>
                <a:lnTo>
                  <a:pt x="757428" y="0"/>
                </a:lnTo>
                <a:lnTo>
                  <a:pt x="769119" y="30527"/>
                </a:lnTo>
                <a:lnTo>
                  <a:pt x="781812" y="25908"/>
                </a:lnTo>
                <a:lnTo>
                  <a:pt x="784860" y="25908"/>
                </a:lnTo>
                <a:lnTo>
                  <a:pt x="787908" y="28956"/>
                </a:lnTo>
                <a:lnTo>
                  <a:pt x="787908" y="68339"/>
                </a:lnTo>
                <a:lnTo>
                  <a:pt x="842772" y="9144"/>
                </a:lnTo>
                <a:close/>
              </a:path>
              <a:path w="843279" h="318770">
                <a:moveTo>
                  <a:pt x="787908" y="33528"/>
                </a:moveTo>
                <a:lnTo>
                  <a:pt x="787908" y="28956"/>
                </a:lnTo>
                <a:lnTo>
                  <a:pt x="784860" y="25908"/>
                </a:lnTo>
                <a:lnTo>
                  <a:pt x="781812" y="25908"/>
                </a:lnTo>
                <a:lnTo>
                  <a:pt x="769119" y="30527"/>
                </a:lnTo>
                <a:lnTo>
                  <a:pt x="772565" y="39526"/>
                </a:lnTo>
                <a:lnTo>
                  <a:pt x="784860" y="35052"/>
                </a:lnTo>
                <a:lnTo>
                  <a:pt x="787908" y="33528"/>
                </a:lnTo>
                <a:close/>
              </a:path>
              <a:path w="843279" h="318770">
                <a:moveTo>
                  <a:pt x="787908" y="68339"/>
                </a:moveTo>
                <a:lnTo>
                  <a:pt x="787908" y="33528"/>
                </a:lnTo>
                <a:lnTo>
                  <a:pt x="784860" y="35052"/>
                </a:lnTo>
                <a:lnTo>
                  <a:pt x="772565" y="39526"/>
                </a:lnTo>
                <a:lnTo>
                  <a:pt x="784860" y="71628"/>
                </a:lnTo>
                <a:lnTo>
                  <a:pt x="787908" y="683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7738" y="6305801"/>
            <a:ext cx="862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3100"/>
                </a:solidFill>
                <a:latin typeface="Times New Roman"/>
                <a:cs typeface="Times New Roman"/>
              </a:rPr>
              <a:t>FOLLOW(B)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5943600"/>
            <a:ext cx="462280" cy="386080"/>
          </a:xfrm>
          <a:custGeom>
            <a:avLst/>
            <a:gdLst/>
            <a:ahLst/>
            <a:cxnLst/>
            <a:rect l="l" t="t" r="r" b="b"/>
            <a:pathLst>
              <a:path w="462279" h="386079">
                <a:moveTo>
                  <a:pt x="82296" y="19812"/>
                </a:moveTo>
                <a:lnTo>
                  <a:pt x="0" y="0"/>
                </a:lnTo>
                <a:lnTo>
                  <a:pt x="33528" y="77724"/>
                </a:lnTo>
                <a:lnTo>
                  <a:pt x="44196" y="65055"/>
                </a:lnTo>
                <a:lnTo>
                  <a:pt x="44196" y="41148"/>
                </a:lnTo>
                <a:lnTo>
                  <a:pt x="45720" y="38100"/>
                </a:lnTo>
                <a:lnTo>
                  <a:pt x="48768" y="36576"/>
                </a:lnTo>
                <a:lnTo>
                  <a:pt x="51816" y="36576"/>
                </a:lnTo>
                <a:lnTo>
                  <a:pt x="61419" y="44602"/>
                </a:lnTo>
                <a:lnTo>
                  <a:pt x="82296" y="19812"/>
                </a:lnTo>
                <a:close/>
              </a:path>
              <a:path w="462279" h="386079">
                <a:moveTo>
                  <a:pt x="61419" y="44602"/>
                </a:moveTo>
                <a:lnTo>
                  <a:pt x="51816" y="36576"/>
                </a:lnTo>
                <a:lnTo>
                  <a:pt x="48768" y="36576"/>
                </a:lnTo>
                <a:lnTo>
                  <a:pt x="45720" y="38100"/>
                </a:lnTo>
                <a:lnTo>
                  <a:pt x="44196" y="41148"/>
                </a:lnTo>
                <a:lnTo>
                  <a:pt x="45720" y="44196"/>
                </a:lnTo>
                <a:lnTo>
                  <a:pt x="55152" y="52044"/>
                </a:lnTo>
                <a:lnTo>
                  <a:pt x="61419" y="44602"/>
                </a:lnTo>
                <a:close/>
              </a:path>
              <a:path w="462279" h="386079">
                <a:moveTo>
                  <a:pt x="55152" y="52044"/>
                </a:moveTo>
                <a:lnTo>
                  <a:pt x="45720" y="44196"/>
                </a:lnTo>
                <a:lnTo>
                  <a:pt x="44196" y="41148"/>
                </a:lnTo>
                <a:lnTo>
                  <a:pt x="44196" y="65055"/>
                </a:lnTo>
                <a:lnTo>
                  <a:pt x="55152" y="52044"/>
                </a:lnTo>
                <a:close/>
              </a:path>
              <a:path w="462279" h="386079">
                <a:moveTo>
                  <a:pt x="461772" y="381000"/>
                </a:moveTo>
                <a:lnTo>
                  <a:pt x="460248" y="377952"/>
                </a:lnTo>
                <a:lnTo>
                  <a:pt x="61419" y="44602"/>
                </a:lnTo>
                <a:lnTo>
                  <a:pt x="55152" y="52044"/>
                </a:lnTo>
                <a:lnTo>
                  <a:pt x="454152" y="384048"/>
                </a:lnTo>
                <a:lnTo>
                  <a:pt x="457200" y="385572"/>
                </a:lnTo>
                <a:lnTo>
                  <a:pt x="460248" y="384048"/>
                </a:lnTo>
                <a:lnTo>
                  <a:pt x="461772" y="3810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6428" y="5850648"/>
            <a:ext cx="2062480" cy="554990"/>
          </a:xfrm>
          <a:custGeom>
            <a:avLst/>
            <a:gdLst/>
            <a:ahLst/>
            <a:cxnLst/>
            <a:rect l="l" t="t" r="r" b="b"/>
            <a:pathLst>
              <a:path w="2062479" h="554989">
                <a:moveTo>
                  <a:pt x="766572" y="92964"/>
                </a:moveTo>
                <a:lnTo>
                  <a:pt x="681228" y="92964"/>
                </a:lnTo>
                <a:lnTo>
                  <a:pt x="695896" y="122961"/>
                </a:lnTo>
                <a:lnTo>
                  <a:pt x="3048" y="469392"/>
                </a:lnTo>
                <a:lnTo>
                  <a:pt x="0" y="472440"/>
                </a:lnTo>
                <a:lnTo>
                  <a:pt x="0" y="475488"/>
                </a:lnTo>
                <a:lnTo>
                  <a:pt x="3048" y="478536"/>
                </a:lnTo>
                <a:lnTo>
                  <a:pt x="6096" y="478536"/>
                </a:lnTo>
                <a:lnTo>
                  <a:pt x="699782" y="130937"/>
                </a:lnTo>
                <a:lnTo>
                  <a:pt x="714756" y="161544"/>
                </a:lnTo>
                <a:lnTo>
                  <a:pt x="766572" y="92964"/>
                </a:lnTo>
                <a:close/>
              </a:path>
              <a:path w="2062479" h="554989">
                <a:moveTo>
                  <a:pt x="2061972" y="16764"/>
                </a:moveTo>
                <a:lnTo>
                  <a:pt x="1978152" y="0"/>
                </a:lnTo>
                <a:lnTo>
                  <a:pt x="1987384" y="32334"/>
                </a:lnTo>
                <a:lnTo>
                  <a:pt x="155448" y="545592"/>
                </a:lnTo>
                <a:lnTo>
                  <a:pt x="152400" y="547116"/>
                </a:lnTo>
                <a:lnTo>
                  <a:pt x="152400" y="551688"/>
                </a:lnTo>
                <a:lnTo>
                  <a:pt x="153924" y="554736"/>
                </a:lnTo>
                <a:lnTo>
                  <a:pt x="158496" y="554736"/>
                </a:lnTo>
                <a:lnTo>
                  <a:pt x="1990026" y="41592"/>
                </a:lnTo>
                <a:lnTo>
                  <a:pt x="1999488" y="74676"/>
                </a:lnTo>
                <a:lnTo>
                  <a:pt x="2005584" y="69024"/>
                </a:lnTo>
                <a:lnTo>
                  <a:pt x="2061972" y="1676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a</a:t>
            </a:r>
            <a:r>
              <a:rPr dirty="0"/>
              <a:t>mp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81733"/>
            <a:ext cx="2463165" cy="131638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5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e </a:t>
            </a:r>
            <a:r>
              <a:rPr sz="2200" dirty="0">
                <a:latin typeface="Arial"/>
                <a:cs typeface="Arial"/>
              </a:rPr>
              <a:t>| B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B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B </a:t>
            </a:r>
            <a:r>
              <a:rPr sz="2200" spc="-5" dirty="0">
                <a:latin typeface="Arial"/>
                <a:cs typeface="Arial"/>
              </a:rPr>
              <a:t>C </a:t>
            </a:r>
            <a:r>
              <a:rPr sz="2200" dirty="0">
                <a:latin typeface="Arial"/>
                <a:cs typeface="Arial"/>
              </a:rPr>
              <a:t>f | </a:t>
            </a:r>
            <a:r>
              <a:rPr sz="2200" spc="-5" dirty="0"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  <a:tab pos="2327275" algn="l"/>
              </a:tabLst>
            </a:pPr>
            <a:r>
              <a:rPr sz="2200" spc="-5" dirty="0">
                <a:latin typeface="Arial"/>
                <a:cs typeface="Arial"/>
              </a:rPr>
              <a:t>C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55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 </a:t>
            </a:r>
            <a:r>
              <a:rPr sz="2200" spc="-5" dirty="0">
                <a:latin typeface="Arial"/>
                <a:cs typeface="Arial"/>
              </a:rPr>
              <a:t>C g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dirty="0">
                <a:latin typeface="Symbol"/>
                <a:cs typeface="Symbol"/>
              </a:rPr>
              <a:t>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3091077"/>
            <a:ext cx="3093720" cy="1231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FIRST(C)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FIRST(B)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{b,c,d,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{a,b,c,d,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2257" y="1549399"/>
            <a:ext cx="2179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FOLLOW(C)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257" y="2352547"/>
            <a:ext cx="2164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FOLLOW(B)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2257" y="3155694"/>
            <a:ext cx="2583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{$}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0" y="6042149"/>
            <a:ext cx="3951604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first non-terminal 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is  the 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start</a:t>
            </a: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 symbol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4816" y="4518150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rule</a:t>
            </a:r>
            <a:r>
              <a:rPr sz="2400" spc="-65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#1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9311" y="3581400"/>
            <a:ext cx="321945" cy="919480"/>
          </a:xfrm>
          <a:custGeom>
            <a:avLst/>
            <a:gdLst/>
            <a:ahLst/>
            <a:cxnLst/>
            <a:rect l="l" t="t" r="r" b="b"/>
            <a:pathLst>
              <a:path w="321945" h="919479">
                <a:moveTo>
                  <a:pt x="288910" y="73615"/>
                </a:moveTo>
                <a:lnTo>
                  <a:pt x="279709" y="70740"/>
                </a:lnTo>
                <a:lnTo>
                  <a:pt x="0" y="912876"/>
                </a:lnTo>
                <a:lnTo>
                  <a:pt x="0" y="915924"/>
                </a:lnTo>
                <a:lnTo>
                  <a:pt x="3048" y="918972"/>
                </a:lnTo>
                <a:lnTo>
                  <a:pt x="6096" y="918972"/>
                </a:lnTo>
                <a:lnTo>
                  <a:pt x="9144" y="915924"/>
                </a:lnTo>
                <a:lnTo>
                  <a:pt x="288910" y="73615"/>
                </a:lnTo>
                <a:close/>
              </a:path>
              <a:path w="321945" h="919479">
                <a:moveTo>
                  <a:pt x="321564" y="83820"/>
                </a:moveTo>
                <a:lnTo>
                  <a:pt x="309372" y="0"/>
                </a:lnTo>
                <a:lnTo>
                  <a:pt x="248412" y="60960"/>
                </a:lnTo>
                <a:lnTo>
                  <a:pt x="279709" y="70740"/>
                </a:lnTo>
                <a:lnTo>
                  <a:pt x="283464" y="59436"/>
                </a:lnTo>
                <a:lnTo>
                  <a:pt x="286512" y="56388"/>
                </a:lnTo>
                <a:lnTo>
                  <a:pt x="289560" y="56388"/>
                </a:lnTo>
                <a:lnTo>
                  <a:pt x="292608" y="57912"/>
                </a:lnTo>
                <a:lnTo>
                  <a:pt x="292608" y="74771"/>
                </a:lnTo>
                <a:lnTo>
                  <a:pt x="321564" y="83820"/>
                </a:lnTo>
                <a:close/>
              </a:path>
              <a:path w="321945" h="919479">
                <a:moveTo>
                  <a:pt x="292608" y="62484"/>
                </a:moveTo>
                <a:lnTo>
                  <a:pt x="292608" y="57912"/>
                </a:lnTo>
                <a:lnTo>
                  <a:pt x="289560" y="56388"/>
                </a:lnTo>
                <a:lnTo>
                  <a:pt x="286512" y="56388"/>
                </a:lnTo>
                <a:lnTo>
                  <a:pt x="283464" y="59436"/>
                </a:lnTo>
                <a:lnTo>
                  <a:pt x="279709" y="70740"/>
                </a:lnTo>
                <a:lnTo>
                  <a:pt x="288910" y="73615"/>
                </a:lnTo>
                <a:lnTo>
                  <a:pt x="292608" y="62484"/>
                </a:lnTo>
                <a:close/>
              </a:path>
              <a:path w="321945" h="919479">
                <a:moveTo>
                  <a:pt x="292608" y="74771"/>
                </a:moveTo>
                <a:lnTo>
                  <a:pt x="292608" y="62484"/>
                </a:lnTo>
                <a:lnTo>
                  <a:pt x="288910" y="73615"/>
                </a:lnTo>
                <a:lnTo>
                  <a:pt x="292608" y="7477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a</a:t>
            </a:r>
            <a:r>
              <a:rPr dirty="0"/>
              <a:t>mp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81733"/>
            <a:ext cx="3093720" cy="292195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 B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B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| </a:t>
            </a:r>
            <a:r>
              <a:rPr sz="2200" spc="-5" dirty="0"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  <a:tab pos="2327275" algn="l"/>
              </a:tabLst>
            </a:pPr>
            <a:r>
              <a:rPr sz="2200" spc="-5" dirty="0">
                <a:latin typeface="Arial"/>
                <a:cs typeface="Arial"/>
              </a:rPr>
              <a:t>C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2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 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3000" dirty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FIRST(C)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FIRST(B)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{b,c,d,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{a,b,c,d,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2257" y="1549399"/>
            <a:ext cx="2956560" cy="196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FOLLOW(C)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{f,g}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D3100"/>
              </a:buClr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FOLLOW(B)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{c,d,f}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D3100"/>
              </a:buClr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{$,e}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3337" y="5965949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rule</a:t>
            </a:r>
            <a:r>
              <a:rPr sz="2400" spc="-65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#2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a</a:t>
            </a:r>
            <a:r>
              <a:rPr dirty="0"/>
              <a:t>mp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81733"/>
            <a:ext cx="3093720" cy="292195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5" dirty="0">
                <a:latin typeface="Arial"/>
                <a:cs typeface="Arial"/>
              </a:rPr>
              <a:t>e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B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B </a:t>
            </a:r>
            <a:r>
              <a:rPr sz="2200" spc="-5" dirty="0">
                <a:latin typeface="Arial"/>
                <a:cs typeface="Arial"/>
              </a:rPr>
              <a:t>C </a:t>
            </a:r>
            <a:r>
              <a:rPr sz="2200" dirty="0">
                <a:latin typeface="Arial"/>
                <a:cs typeface="Arial"/>
              </a:rPr>
              <a:t>f |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  <a:tab pos="2327275" algn="l"/>
              </a:tabLst>
            </a:pPr>
            <a:r>
              <a:rPr sz="2200" spc="-5" dirty="0">
                <a:latin typeface="Arial"/>
                <a:cs typeface="Arial"/>
              </a:rPr>
              <a:t>C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2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 </a:t>
            </a:r>
            <a:r>
              <a:rPr sz="2200" spc="-5" dirty="0">
                <a:latin typeface="Arial"/>
                <a:cs typeface="Arial"/>
              </a:rPr>
              <a:t>C g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3000" dirty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FIRST(C)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FIRST(B)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" dirty="0">
                <a:latin typeface="Arial"/>
                <a:cs typeface="Arial"/>
              </a:rPr>
              <a:t> {b,c,d,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FIRST(S)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{a,b,c,d,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57" y="1379212"/>
            <a:ext cx="3806825" cy="367220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35"/>
              </a:spcBef>
              <a:buClr>
                <a:srgbClr val="CD3100"/>
              </a:buClr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latin typeface="Arial"/>
                <a:cs typeface="Arial"/>
              </a:rPr>
              <a:t>FOLLOW(C)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842644">
              <a:lnSpc>
                <a:spcPts val="2855"/>
              </a:lnSpc>
              <a:spcBef>
                <a:spcPts val="810"/>
              </a:spcBef>
            </a:pPr>
            <a:r>
              <a:rPr sz="2400" spc="-5" dirty="0">
                <a:latin typeface="Times New Roman"/>
                <a:cs typeface="Times New Roman"/>
              </a:rPr>
              <a:t>{f,g}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FOLLOW(B)</a:t>
            </a:r>
            <a:endParaRPr sz="2400">
              <a:latin typeface="Times New Roman"/>
              <a:cs typeface="Times New Roman"/>
            </a:endParaRPr>
          </a:p>
          <a:p>
            <a:pPr marL="842644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{c,d,e,f,g,$}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latin typeface="Arial"/>
                <a:cs typeface="Arial"/>
              </a:rPr>
              <a:t>FOLLOW(B)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920750">
              <a:lnSpc>
                <a:spcPts val="2855"/>
              </a:lnSpc>
              <a:spcBef>
                <a:spcPts val="160"/>
              </a:spcBef>
            </a:pPr>
            <a:r>
              <a:rPr sz="2400" spc="-5" dirty="0">
                <a:latin typeface="Times New Roman"/>
                <a:cs typeface="Times New Roman"/>
              </a:rPr>
              <a:t>{c,d,f}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FOLLOW(S)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{c,d,e,f,$}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93065" algn="l"/>
                <a:tab pos="393700" algn="l"/>
              </a:tabLst>
            </a:pPr>
            <a:r>
              <a:rPr sz="2200" spc="-5" dirty="0">
                <a:latin typeface="Arial"/>
                <a:cs typeface="Arial"/>
              </a:rPr>
              <a:t>FOLLOW(S)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15" dirty="0">
                <a:latin typeface="Arial"/>
                <a:cs typeface="Arial"/>
              </a:rPr>
              <a:t>{</a:t>
            </a:r>
            <a:r>
              <a:rPr sz="3600" spc="22" baseline="-9259" dirty="0">
                <a:latin typeface="Times New Roman"/>
                <a:cs typeface="Times New Roman"/>
              </a:rPr>
              <a:t>$, </a:t>
            </a:r>
            <a:r>
              <a:rPr sz="3600" baseline="-9259" dirty="0">
                <a:latin typeface="Times New Roman"/>
                <a:cs typeface="Times New Roman"/>
              </a:rPr>
              <a:t>e</a:t>
            </a:r>
            <a:r>
              <a:rPr sz="3600" spc="202" baseline="-925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3337" y="5965949"/>
            <a:ext cx="168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100"/>
                </a:solidFill>
                <a:latin typeface="Times New Roman"/>
                <a:cs typeface="Times New Roman"/>
              </a:rPr>
              <a:t>Using </a:t>
            </a:r>
            <a:r>
              <a:rPr sz="2400" dirty="0">
                <a:solidFill>
                  <a:srgbClr val="FF3100"/>
                </a:solidFill>
                <a:latin typeface="Times New Roman"/>
                <a:cs typeface="Times New Roman"/>
              </a:rPr>
              <a:t>rule</a:t>
            </a:r>
            <a:r>
              <a:rPr sz="2400" spc="-65" dirty="0">
                <a:solidFill>
                  <a:srgbClr val="FF31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100"/>
                </a:solidFill>
                <a:latin typeface="Times New Roman"/>
                <a:cs typeface="Times New Roman"/>
              </a:rPr>
              <a:t>#3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a</a:t>
            </a:r>
            <a:r>
              <a:rPr dirty="0"/>
              <a:t>mp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96973"/>
            <a:ext cx="2632710" cy="33707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 </a:t>
            </a:r>
            <a:r>
              <a:rPr sz="2200" spc="-5" dirty="0">
                <a:latin typeface="Arial"/>
                <a:cs typeface="Arial"/>
              </a:rPr>
              <a:t>A)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 E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E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 T E 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 A ) |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| c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FIRST(T)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{(,a,b,c}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FIRST(E)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{&amp;, </a:t>
            </a:r>
            <a:r>
              <a:rPr sz="2000" dirty="0">
                <a:latin typeface="Symbol"/>
                <a:cs typeface="Symbol"/>
              </a:rPr>
              <a:t>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FIRST(A)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{(,a,b,c}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FIRST(S)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{(,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Symbol"/>
                <a:cs typeface="Symbol"/>
              </a:rPr>
              <a:t></a:t>
            </a: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2257" y="1481733"/>
            <a:ext cx="2164080" cy="16332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FOLLOW(S)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FOLLOW(A)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FOLLOW(E)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FOLLOW(T)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85875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15" dirty="0"/>
              <a:t>a</a:t>
            </a:r>
            <a:r>
              <a:rPr dirty="0"/>
              <a:t>mp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96973"/>
            <a:ext cx="2632710" cy="33707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 </a:t>
            </a:r>
            <a:r>
              <a:rPr sz="2200" spc="-5" dirty="0">
                <a:latin typeface="Arial"/>
                <a:cs typeface="Arial"/>
              </a:rPr>
              <a:t>A)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A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 E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E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 T E | </a:t>
            </a:r>
            <a:r>
              <a:rPr sz="2200" dirty="0">
                <a:latin typeface="Symbol"/>
                <a:cs typeface="Symbol"/>
              </a:rPr>
              <a:t></a:t>
            </a: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T </a:t>
            </a:r>
            <a:r>
              <a:rPr lang="en-US" sz="2400" spc="5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sz="2200" spc="-7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 A ) |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| </a:t>
            </a:r>
            <a:r>
              <a:rPr sz="2200" spc="-5" dirty="0">
                <a:latin typeface="Arial"/>
                <a:cs typeface="Arial"/>
              </a:rPr>
              <a:t>b </a:t>
            </a:r>
            <a:r>
              <a:rPr sz="2200" dirty="0">
                <a:latin typeface="Arial"/>
                <a:cs typeface="Arial"/>
              </a:rPr>
              <a:t>| c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FIRST(T)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{(,a,b,c}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FIRST(E)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{&amp;, </a:t>
            </a:r>
            <a:r>
              <a:rPr sz="2000" dirty="0">
                <a:latin typeface="Symbol"/>
                <a:cs typeface="Symbol"/>
              </a:rPr>
              <a:t>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FIRST(A)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{(,a,b,c}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FIRST(S)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{(,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Symbol"/>
                <a:cs typeface="Symbol"/>
              </a:rPr>
              <a:t></a:t>
            </a: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137" y="2396133"/>
            <a:ext cx="3423920" cy="2771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FOLLOW(S)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{$}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FOLLOW(A) </a:t>
            </a:r>
            <a:r>
              <a:rPr sz="2200" dirty="0">
                <a:latin typeface="Arial"/>
                <a:cs typeface="Arial"/>
              </a:rPr>
              <a:t>= { 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 marR="1093470">
              <a:lnSpc>
                <a:spcPts val="3170"/>
              </a:lnSpc>
              <a:spcBef>
                <a:spcPts val="18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FOLLOW(E) </a:t>
            </a:r>
            <a:r>
              <a:rPr sz="2200" dirty="0">
                <a:latin typeface="Arial"/>
                <a:cs typeface="Arial"/>
              </a:rPr>
              <a:t>=  </a:t>
            </a:r>
            <a:r>
              <a:rPr sz="2200" spc="-5" dirty="0">
                <a:latin typeface="Arial"/>
                <a:cs typeface="Arial"/>
              </a:rPr>
              <a:t>FOLLOW(A) </a:t>
            </a:r>
            <a:r>
              <a:rPr sz="2200" dirty="0">
                <a:latin typeface="Arial"/>
                <a:cs typeface="Arial"/>
              </a:rPr>
              <a:t>= { )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CD31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FOLLOW(T)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  <a:spcBef>
                <a:spcPts val="550"/>
              </a:spcBef>
            </a:pPr>
            <a:r>
              <a:rPr sz="2200" spc="-5" dirty="0">
                <a:latin typeface="Arial"/>
                <a:cs typeface="Arial"/>
              </a:rPr>
              <a:t>FIRST(E)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FOLLOW(A)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endParaRPr sz="2200">
              <a:latin typeface="Symbol"/>
              <a:cs typeface="Symbol"/>
            </a:endParaRPr>
          </a:p>
          <a:p>
            <a:pPr marL="354965">
              <a:lnSpc>
                <a:spcPts val="2630"/>
              </a:lnSpc>
            </a:pPr>
            <a:r>
              <a:rPr sz="2200" spc="-5" dirty="0">
                <a:latin typeface="Arial"/>
                <a:cs typeface="Arial"/>
              </a:rPr>
              <a:t>FOLLOW(E) </a:t>
            </a:r>
            <a:r>
              <a:rPr sz="2200" dirty="0">
                <a:latin typeface="Arial"/>
                <a:cs typeface="Arial"/>
              </a:rPr>
              <a:t>= </a:t>
            </a:r>
            <a:r>
              <a:rPr sz="2200" spc="-5" dirty="0">
                <a:latin typeface="Arial"/>
                <a:cs typeface="Arial"/>
              </a:rPr>
              <a:t>{&amp;,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)}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466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Parsing</vt:lpstr>
      <vt:lpstr>FOLLOW Sets</vt:lpstr>
      <vt:lpstr>Computing FOLLOW(A)</vt:lpstr>
      <vt:lpstr>3. Productions of the form B   A or  B   A  where  →*  Add FOLLOW(B) to FOLLOW(A)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07.ppt</dc:title>
  <dc:creator>Nasimul Noman</dc:creator>
  <cp:lastModifiedBy>Ramisa</cp:lastModifiedBy>
  <cp:revision>14</cp:revision>
  <dcterms:created xsi:type="dcterms:W3CDTF">2020-08-04T17:08:47Z</dcterms:created>
  <dcterms:modified xsi:type="dcterms:W3CDTF">2020-08-05T19:12:41Z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2020-08-04T00:00:00Z</vt:filetime>
  </property>
</Properties>
</file>