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7" r:id="rId3"/>
    <p:sldId id="298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39" r:id="rId57"/>
    <p:sldId id="340" r:id="rId58"/>
    <p:sldId id="341" r:id="rId59"/>
    <p:sldId id="342" r:id="rId60"/>
    <p:sldId id="343" r:id="rId61"/>
    <p:sldId id="344" r:id="rId62"/>
    <p:sldId id="345" r:id="rId63"/>
    <p:sldId id="346" r:id="rId64"/>
    <p:sldId id="347" r:id="rId65"/>
    <p:sldId id="348" r:id="rId66"/>
    <p:sldId id="349" r:id="rId67"/>
    <p:sldId id="350" r:id="rId68"/>
    <p:sldId id="351" r:id="rId6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284" y="1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58109" y="3007866"/>
            <a:ext cx="2742180" cy="87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69339" y="1492403"/>
            <a:ext cx="3663315" cy="4913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0739" y="785875"/>
            <a:ext cx="8376920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0285" y="1577642"/>
            <a:ext cx="8406130" cy="3122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2800" y="4572000"/>
            <a:ext cx="533400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5" dirty="0" smtClean="0">
                <a:solidFill>
                  <a:srgbClr val="CD3100"/>
                </a:solidFill>
                <a:latin typeface="Arial"/>
                <a:cs typeface="Arial"/>
              </a:rPr>
              <a:t>Predictive Parsing</a:t>
            </a:r>
            <a:endParaRPr sz="3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8376920" cy="400110"/>
          </a:xfrm>
        </p:spPr>
        <p:txBody>
          <a:bodyPr/>
          <a:lstStyle/>
          <a:p>
            <a:r>
              <a:rPr lang="en-US" dirty="0"/>
              <a:t>Table </a:t>
            </a:r>
            <a:r>
              <a:rPr lang="en-US" spc="-5" dirty="0"/>
              <a:t>Driven Predictive</a:t>
            </a:r>
            <a:r>
              <a:rPr lang="en-US" spc="-20" dirty="0"/>
              <a:t> </a:t>
            </a:r>
            <a:r>
              <a:rPr lang="en-US" spc="-5" dirty="0"/>
              <a:t>Parsing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2895600" cy="167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3143250"/>
            <a:ext cx="3783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Step 2: </a:t>
            </a:r>
            <a:r>
              <a:rPr lang="en-US" sz="2400" dirty="0" smtClean="0"/>
              <a:t>Build Parsing Table M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578572"/>
            <a:ext cx="37392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 next Production Rule: T</a:t>
            </a:r>
            <a:r>
              <a:rPr lang="en-US" dirty="0" smtClean="0">
                <a:sym typeface="Wingdings" pitchFamily="2" charset="2"/>
              </a:rPr>
              <a:t> FT’</a:t>
            </a:r>
          </a:p>
          <a:p>
            <a:r>
              <a:rPr lang="en-US" dirty="0" smtClean="0">
                <a:sym typeface="Wingdings" pitchFamily="2" charset="2"/>
              </a:rPr>
              <a:t>First (</a:t>
            </a:r>
            <a:r>
              <a:rPr lang="en-US" dirty="0">
                <a:sym typeface="Wingdings" pitchFamily="2" charset="2"/>
              </a:rPr>
              <a:t>FT</a:t>
            </a:r>
            <a:r>
              <a:rPr lang="en-US" dirty="0" smtClean="0">
                <a:sym typeface="Wingdings" pitchFamily="2" charset="2"/>
              </a:rPr>
              <a:t>’) = {(,id}</a:t>
            </a:r>
          </a:p>
          <a:p>
            <a:r>
              <a:rPr lang="en-US" dirty="0" smtClean="0">
                <a:sym typeface="Wingdings" pitchFamily="2" charset="2"/>
              </a:rPr>
              <a:t>Add </a:t>
            </a:r>
            <a:r>
              <a:rPr lang="en-US" dirty="0"/>
              <a:t>T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FT’ to M[ T, ( ]  and M [ T, id ]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752176"/>
              </p:ext>
            </p:extLst>
          </p:nvPr>
        </p:nvGraphicFramePr>
        <p:xfrm>
          <a:off x="914400" y="4842927"/>
          <a:ext cx="828674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821"/>
                <a:gridCol w="1183821"/>
                <a:gridCol w="1183821"/>
                <a:gridCol w="1183821"/>
                <a:gridCol w="1183821"/>
                <a:gridCol w="1183821"/>
                <a:gridCol w="118382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TE’</a:t>
                      </a:r>
                      <a:endParaRPr lang="en-US" dirty="0" smtClean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TE’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E’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+TE’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€ 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€ 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FT’ 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FT’ 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T’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08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8376920" cy="400110"/>
          </a:xfrm>
        </p:spPr>
        <p:txBody>
          <a:bodyPr/>
          <a:lstStyle/>
          <a:p>
            <a:r>
              <a:rPr lang="en-US" dirty="0"/>
              <a:t>Table </a:t>
            </a:r>
            <a:r>
              <a:rPr lang="en-US" spc="-5" dirty="0"/>
              <a:t>Driven Predictive</a:t>
            </a:r>
            <a:r>
              <a:rPr lang="en-US" spc="-20" dirty="0"/>
              <a:t> </a:t>
            </a:r>
            <a:r>
              <a:rPr lang="en-US" spc="-5" dirty="0"/>
              <a:t>Parsing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2895600" cy="167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3143250"/>
            <a:ext cx="3783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Step 2: </a:t>
            </a:r>
            <a:r>
              <a:rPr lang="en-US" sz="2400" dirty="0" smtClean="0"/>
              <a:t>Build Parsing Table M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578572"/>
            <a:ext cx="3584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 next Production Rule: T’</a:t>
            </a:r>
            <a:r>
              <a:rPr lang="en-US" dirty="0" smtClean="0">
                <a:sym typeface="Wingdings" pitchFamily="2" charset="2"/>
              </a:rPr>
              <a:t> *FT’</a:t>
            </a:r>
          </a:p>
          <a:p>
            <a:r>
              <a:rPr lang="en-US" dirty="0" smtClean="0">
                <a:sym typeface="Wingdings" pitchFamily="2" charset="2"/>
              </a:rPr>
              <a:t>First (*FT’) = {*}</a:t>
            </a:r>
          </a:p>
          <a:p>
            <a:r>
              <a:rPr lang="en-US" dirty="0" smtClean="0">
                <a:sym typeface="Wingdings" pitchFamily="2" charset="2"/>
              </a:rPr>
              <a:t>Add </a:t>
            </a:r>
            <a:r>
              <a:rPr lang="en-US" dirty="0"/>
              <a:t>T’</a:t>
            </a:r>
            <a:r>
              <a:rPr lang="en-US" dirty="0">
                <a:sym typeface="Wingdings" pitchFamily="2" charset="2"/>
              </a:rPr>
              <a:t> *</a:t>
            </a:r>
            <a:r>
              <a:rPr lang="en-US" dirty="0" smtClean="0">
                <a:sym typeface="Wingdings" pitchFamily="2" charset="2"/>
              </a:rPr>
              <a:t>FT’ to M[ T’, * ] 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368557"/>
              </p:ext>
            </p:extLst>
          </p:nvPr>
        </p:nvGraphicFramePr>
        <p:xfrm>
          <a:off x="914400" y="4842927"/>
          <a:ext cx="828674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821"/>
                <a:gridCol w="1183821"/>
                <a:gridCol w="1183821"/>
                <a:gridCol w="1183821"/>
                <a:gridCol w="1183821"/>
                <a:gridCol w="1183821"/>
                <a:gridCol w="118382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TE’</a:t>
                      </a:r>
                      <a:endParaRPr lang="en-US" dirty="0" smtClean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TE’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E’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+TE’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€ 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€ 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FT’ 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FT’ 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T’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*FT’ 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11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8376920" cy="400110"/>
          </a:xfrm>
        </p:spPr>
        <p:txBody>
          <a:bodyPr/>
          <a:lstStyle/>
          <a:p>
            <a:r>
              <a:rPr lang="en-US" dirty="0"/>
              <a:t>Table </a:t>
            </a:r>
            <a:r>
              <a:rPr lang="en-US" spc="-5" dirty="0"/>
              <a:t>Driven Predictive</a:t>
            </a:r>
            <a:r>
              <a:rPr lang="en-US" spc="-20" dirty="0"/>
              <a:t> </a:t>
            </a:r>
            <a:r>
              <a:rPr lang="en-US" spc="-5" dirty="0"/>
              <a:t>Parsing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2895600" cy="167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3143250"/>
            <a:ext cx="3783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Step 2: </a:t>
            </a:r>
            <a:r>
              <a:rPr lang="en-US" sz="2400" dirty="0" smtClean="0"/>
              <a:t>Build Parsing Table M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578572"/>
            <a:ext cx="4585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 next Production Rule: T’</a:t>
            </a:r>
            <a:r>
              <a:rPr lang="en-US" dirty="0" smtClean="0">
                <a:sym typeface="Wingdings" pitchFamily="2" charset="2"/>
              </a:rPr>
              <a:t>€</a:t>
            </a:r>
          </a:p>
          <a:p>
            <a:r>
              <a:rPr lang="en-US" dirty="0" smtClean="0">
                <a:sym typeface="Wingdings" pitchFamily="2" charset="2"/>
              </a:rPr>
              <a:t>First (€) = {€}</a:t>
            </a:r>
          </a:p>
          <a:p>
            <a:r>
              <a:rPr lang="en-US" dirty="0" smtClean="0">
                <a:sym typeface="Wingdings" pitchFamily="2" charset="2"/>
              </a:rPr>
              <a:t>Follow (T’) = {+, ) , $}</a:t>
            </a:r>
          </a:p>
          <a:p>
            <a:r>
              <a:rPr lang="en-US" dirty="0" smtClean="0">
                <a:sym typeface="Wingdings" pitchFamily="2" charset="2"/>
              </a:rPr>
              <a:t>Add </a:t>
            </a:r>
            <a:r>
              <a:rPr lang="en-US" dirty="0"/>
              <a:t>T’</a:t>
            </a:r>
            <a:r>
              <a:rPr lang="en-US" dirty="0" smtClean="0">
                <a:sym typeface="Wingdings" pitchFamily="2" charset="2"/>
              </a:rPr>
              <a:t>€ to M[ T’, + ], </a:t>
            </a:r>
            <a:r>
              <a:rPr lang="en-US" dirty="0">
                <a:sym typeface="Wingdings" pitchFamily="2" charset="2"/>
              </a:rPr>
              <a:t>M[ T’, )</a:t>
            </a:r>
            <a:r>
              <a:rPr lang="en-US" dirty="0" smtClean="0">
                <a:sym typeface="Wingdings" pitchFamily="2" charset="2"/>
              </a:rPr>
              <a:t> ] and </a:t>
            </a:r>
            <a:r>
              <a:rPr lang="en-US" dirty="0">
                <a:sym typeface="Wingdings" pitchFamily="2" charset="2"/>
              </a:rPr>
              <a:t>M[ T’, $</a:t>
            </a:r>
            <a:r>
              <a:rPr lang="en-US" dirty="0" smtClean="0">
                <a:sym typeface="Wingdings" pitchFamily="2" charset="2"/>
              </a:rPr>
              <a:t> ]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941865"/>
              </p:ext>
            </p:extLst>
          </p:nvPr>
        </p:nvGraphicFramePr>
        <p:xfrm>
          <a:off x="914400" y="4842927"/>
          <a:ext cx="828674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821"/>
                <a:gridCol w="1183821"/>
                <a:gridCol w="1183821"/>
                <a:gridCol w="1183821"/>
                <a:gridCol w="1183821"/>
                <a:gridCol w="1183821"/>
                <a:gridCol w="118382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TE’</a:t>
                      </a:r>
                      <a:endParaRPr lang="en-US" dirty="0" smtClean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TE’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E’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+TE’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€ 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€ 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FT’ 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FT’ 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T’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€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*FT’ 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€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€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99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8376920" cy="400110"/>
          </a:xfrm>
        </p:spPr>
        <p:txBody>
          <a:bodyPr/>
          <a:lstStyle/>
          <a:p>
            <a:r>
              <a:rPr lang="en-US" dirty="0"/>
              <a:t>Table </a:t>
            </a:r>
            <a:r>
              <a:rPr lang="en-US" spc="-5" dirty="0"/>
              <a:t>Driven Predictive</a:t>
            </a:r>
            <a:r>
              <a:rPr lang="en-US" spc="-20" dirty="0"/>
              <a:t> </a:t>
            </a:r>
            <a:r>
              <a:rPr lang="en-US" spc="-5" dirty="0"/>
              <a:t>Parsing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2895600" cy="167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3143250"/>
            <a:ext cx="3783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Step 2: </a:t>
            </a:r>
            <a:r>
              <a:rPr lang="en-US" sz="2400" dirty="0" smtClean="0"/>
              <a:t>Build Parsing Table M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578572"/>
            <a:ext cx="3424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 next Production Rule: F </a:t>
            </a:r>
            <a:r>
              <a:rPr lang="en-US" dirty="0" smtClean="0">
                <a:sym typeface="Wingdings" pitchFamily="2" charset="2"/>
              </a:rPr>
              <a:t> (E)</a:t>
            </a:r>
          </a:p>
          <a:p>
            <a:r>
              <a:rPr lang="en-US" dirty="0" smtClean="0">
                <a:sym typeface="Wingdings" pitchFamily="2" charset="2"/>
              </a:rPr>
              <a:t>First (</a:t>
            </a:r>
            <a:r>
              <a:rPr lang="en-US" dirty="0">
                <a:sym typeface="Wingdings" pitchFamily="2" charset="2"/>
              </a:rPr>
              <a:t>(E</a:t>
            </a:r>
            <a:r>
              <a:rPr lang="en-US" dirty="0" smtClean="0">
                <a:sym typeface="Wingdings" pitchFamily="2" charset="2"/>
              </a:rPr>
              <a:t>)) = {(}</a:t>
            </a:r>
          </a:p>
          <a:p>
            <a:r>
              <a:rPr lang="en-US" dirty="0" smtClean="0">
                <a:sym typeface="Wingdings" pitchFamily="2" charset="2"/>
              </a:rPr>
              <a:t>Add </a:t>
            </a:r>
            <a:r>
              <a:rPr lang="en-US" dirty="0" smtClean="0"/>
              <a:t> </a:t>
            </a:r>
            <a:r>
              <a:rPr lang="en-US" dirty="0"/>
              <a:t>F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(E) to M[ F, ( ]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674793"/>
              </p:ext>
            </p:extLst>
          </p:nvPr>
        </p:nvGraphicFramePr>
        <p:xfrm>
          <a:off x="914400" y="4842927"/>
          <a:ext cx="828674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821"/>
                <a:gridCol w="1183821"/>
                <a:gridCol w="1183821"/>
                <a:gridCol w="1183821"/>
                <a:gridCol w="1183821"/>
                <a:gridCol w="1183821"/>
                <a:gridCol w="118382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TE’</a:t>
                      </a:r>
                      <a:endParaRPr lang="en-US" dirty="0" smtClean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TE’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E’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+TE’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€ 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€ 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FT’ 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FT’ 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T’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€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*FT’ 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€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€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F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(E)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934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8376920" cy="400110"/>
          </a:xfrm>
        </p:spPr>
        <p:txBody>
          <a:bodyPr/>
          <a:lstStyle/>
          <a:p>
            <a:r>
              <a:rPr lang="en-US" dirty="0"/>
              <a:t>Table </a:t>
            </a:r>
            <a:r>
              <a:rPr lang="en-US" spc="-5" dirty="0"/>
              <a:t>Driven Predictive</a:t>
            </a:r>
            <a:r>
              <a:rPr lang="en-US" spc="-20" dirty="0"/>
              <a:t> </a:t>
            </a:r>
            <a:r>
              <a:rPr lang="en-US" spc="-5" dirty="0"/>
              <a:t>Parsing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2895600" cy="167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3143250"/>
            <a:ext cx="3783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Step 2: </a:t>
            </a:r>
            <a:r>
              <a:rPr lang="en-US" sz="2400" dirty="0" smtClean="0"/>
              <a:t>Build Parsing Table M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578572"/>
            <a:ext cx="3345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 next Production Rule: F </a:t>
            </a:r>
            <a:r>
              <a:rPr lang="en-US" dirty="0" smtClean="0">
                <a:sym typeface="Wingdings" pitchFamily="2" charset="2"/>
              </a:rPr>
              <a:t> id</a:t>
            </a:r>
          </a:p>
          <a:p>
            <a:r>
              <a:rPr lang="en-US" dirty="0" smtClean="0">
                <a:sym typeface="Wingdings" pitchFamily="2" charset="2"/>
              </a:rPr>
              <a:t>First (id) = {id}</a:t>
            </a:r>
          </a:p>
          <a:p>
            <a:r>
              <a:rPr lang="en-US" dirty="0" smtClean="0">
                <a:sym typeface="Wingdings" pitchFamily="2" charset="2"/>
              </a:rPr>
              <a:t>Add </a:t>
            </a:r>
            <a:r>
              <a:rPr lang="en-US" dirty="0" smtClean="0"/>
              <a:t> </a:t>
            </a:r>
            <a:r>
              <a:rPr lang="en-US" dirty="0"/>
              <a:t>F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id to M[ F, id ]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1361"/>
              </p:ext>
            </p:extLst>
          </p:nvPr>
        </p:nvGraphicFramePr>
        <p:xfrm>
          <a:off x="914400" y="4842927"/>
          <a:ext cx="828674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821"/>
                <a:gridCol w="1183821"/>
                <a:gridCol w="1183821"/>
                <a:gridCol w="1183821"/>
                <a:gridCol w="1183821"/>
                <a:gridCol w="1183821"/>
                <a:gridCol w="118382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TE’</a:t>
                      </a:r>
                      <a:endParaRPr lang="en-US" dirty="0" smtClean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TE’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E’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+TE’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€ 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€ 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FT’ 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FT’ 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T’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€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*FT’ 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€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€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id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ym typeface="Wingdings" pitchFamily="2" charset="2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ym typeface="Wingdings" pitchFamily="2" charset="2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(E)</a:t>
                      </a:r>
                      <a:r>
                        <a:rPr lang="en-US" dirty="0" smtClean="0"/>
                        <a:t> </a:t>
                      </a:r>
                      <a:endParaRPr lang="en-US" dirty="0" smtClean="0">
                        <a:sym typeface="Wingdings" pitchFamily="2" charset="2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552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8376920" cy="400110"/>
          </a:xfrm>
        </p:spPr>
        <p:txBody>
          <a:bodyPr/>
          <a:lstStyle/>
          <a:p>
            <a:r>
              <a:rPr lang="en-US" dirty="0"/>
              <a:t>Table </a:t>
            </a:r>
            <a:r>
              <a:rPr lang="en-US" spc="-5" dirty="0"/>
              <a:t>Driven Predictive</a:t>
            </a:r>
            <a:r>
              <a:rPr lang="en-US" spc="-20" dirty="0"/>
              <a:t> </a:t>
            </a:r>
            <a:r>
              <a:rPr lang="en-US" spc="-5" dirty="0"/>
              <a:t>Parsing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05295"/>
              </p:ext>
            </p:extLst>
          </p:nvPr>
        </p:nvGraphicFramePr>
        <p:xfrm>
          <a:off x="762000" y="2286000"/>
          <a:ext cx="828674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821"/>
                <a:gridCol w="1183821"/>
                <a:gridCol w="1183821"/>
                <a:gridCol w="1183821"/>
                <a:gridCol w="1183821"/>
                <a:gridCol w="1183821"/>
                <a:gridCol w="118382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TE’</a:t>
                      </a:r>
                      <a:endParaRPr lang="en-US" dirty="0" smtClean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TE’</a:t>
                      </a:r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E’</a:t>
                      </a:r>
                      <a:endParaRPr lang="en-US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+TE’</a:t>
                      </a:r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€ </a:t>
                      </a:r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€ </a:t>
                      </a:r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FT’ </a:t>
                      </a:r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FT’ </a:t>
                      </a:r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T’</a:t>
                      </a:r>
                      <a:endParaRPr lang="en-US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€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*FT’ </a:t>
                      </a:r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€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€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id</a:t>
                      </a:r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ym typeface="Wingdings" pitchFamily="2" charset="2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ym typeface="Wingdings" pitchFamily="2" charset="2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(E)</a:t>
                      </a:r>
                      <a:r>
                        <a:rPr lang="en-US" dirty="0" smtClean="0"/>
                        <a:t> </a:t>
                      </a:r>
                      <a:endParaRPr lang="en-US" dirty="0" smtClean="0">
                        <a:sym typeface="Wingdings" pitchFamily="2" charset="2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57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46539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Table </a:t>
            </a:r>
            <a:r>
              <a:rPr spc="-5" dirty="0"/>
              <a:t>Driven Predictive</a:t>
            </a:r>
            <a:r>
              <a:rPr spc="-20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90600" y="1237488"/>
            <a:ext cx="8046720" cy="5902960"/>
            <a:chOff x="990600" y="1237488"/>
            <a:chExt cx="8046720" cy="5902960"/>
          </a:xfrm>
        </p:grpSpPr>
        <p:sp>
          <p:nvSpPr>
            <p:cNvPr id="4" name="object 4"/>
            <p:cNvSpPr/>
            <p:nvPr/>
          </p:nvSpPr>
          <p:spPr>
            <a:xfrm>
              <a:off x="990600" y="1523999"/>
              <a:ext cx="7772400" cy="56159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2999" y="1676399"/>
              <a:ext cx="5788660" cy="347980"/>
            </a:xfrm>
            <a:custGeom>
              <a:avLst/>
              <a:gdLst/>
              <a:ahLst/>
              <a:cxnLst/>
              <a:rect l="l" t="t" r="r" b="b"/>
              <a:pathLst>
                <a:path w="5788659" h="347980">
                  <a:moveTo>
                    <a:pt x="5788151" y="347471"/>
                  </a:moveTo>
                  <a:lnTo>
                    <a:pt x="5788151" y="0"/>
                  </a:lnTo>
                  <a:lnTo>
                    <a:pt x="0" y="0"/>
                  </a:lnTo>
                  <a:lnTo>
                    <a:pt x="0" y="347471"/>
                  </a:lnTo>
                  <a:lnTo>
                    <a:pt x="5788151" y="3474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31735" y="1237488"/>
              <a:ext cx="2005583" cy="14295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46539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Table </a:t>
            </a:r>
            <a:r>
              <a:rPr spc="-5" dirty="0"/>
              <a:t>Driven Predictive</a:t>
            </a:r>
            <a:r>
              <a:rPr spc="-20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2744" y="1237488"/>
            <a:ext cx="8034655" cy="5884545"/>
            <a:chOff x="1002744" y="1237488"/>
            <a:chExt cx="8034655" cy="5884545"/>
          </a:xfrm>
        </p:grpSpPr>
        <p:sp>
          <p:nvSpPr>
            <p:cNvPr id="4" name="object 4"/>
            <p:cNvSpPr/>
            <p:nvPr/>
          </p:nvSpPr>
          <p:spPr>
            <a:xfrm>
              <a:off x="1002744" y="1523999"/>
              <a:ext cx="7760255" cy="55976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0" y="1676399"/>
              <a:ext cx="5788660" cy="347980"/>
            </a:xfrm>
            <a:custGeom>
              <a:avLst/>
              <a:gdLst/>
              <a:ahLst/>
              <a:cxnLst/>
              <a:rect l="l" t="t" r="r" b="b"/>
              <a:pathLst>
                <a:path w="5788659" h="347980">
                  <a:moveTo>
                    <a:pt x="5788151" y="347471"/>
                  </a:moveTo>
                  <a:lnTo>
                    <a:pt x="5788151" y="0"/>
                  </a:lnTo>
                  <a:lnTo>
                    <a:pt x="0" y="0"/>
                  </a:lnTo>
                  <a:lnTo>
                    <a:pt x="0" y="347471"/>
                  </a:lnTo>
                  <a:lnTo>
                    <a:pt x="5788151" y="3474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31736" y="1237488"/>
              <a:ext cx="2005583" cy="14295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41789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 Parsing</a:t>
            </a:r>
            <a:r>
              <a:rPr spc="-35" dirty="0"/>
              <a:t> </a:t>
            </a:r>
            <a:r>
              <a:rPr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1130174" y="1551914"/>
            <a:ext cx="8109264" cy="5471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90600" y="1239011"/>
            <a:ext cx="8046720" cy="5838825"/>
            <a:chOff x="990600" y="1239011"/>
            <a:chExt cx="8046720" cy="5838825"/>
          </a:xfrm>
        </p:grpSpPr>
        <p:sp>
          <p:nvSpPr>
            <p:cNvPr id="4" name="object 4"/>
            <p:cNvSpPr/>
            <p:nvPr/>
          </p:nvSpPr>
          <p:spPr>
            <a:xfrm>
              <a:off x="990600" y="1523999"/>
              <a:ext cx="7848600" cy="55536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5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502155"/>
            <a:ext cx="6680200" cy="539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400"/>
              </a:lnSpc>
              <a:spcBef>
                <a:spcPts val="100"/>
              </a:spcBef>
              <a:buClr>
                <a:srgbClr val="CD31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LL(1)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Grammars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ts val="2160"/>
              </a:lnSpc>
              <a:buClr>
                <a:srgbClr val="CD3100"/>
              </a:buClr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Can do predictive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parsing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lr>
                <a:srgbClr val="CD3100"/>
              </a:buClr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Can select the right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rule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lr>
                <a:srgbClr val="CD3100"/>
              </a:buClr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Looking at only the </a:t>
            </a:r>
            <a:r>
              <a:rPr sz="1800" spc="-10" dirty="0">
                <a:latin typeface="Arial"/>
                <a:cs typeface="Arial"/>
              </a:rPr>
              <a:t>next </a:t>
            </a:r>
            <a:r>
              <a:rPr sz="1800" dirty="0">
                <a:latin typeface="Arial"/>
                <a:cs typeface="Arial"/>
              </a:rPr>
              <a:t>1 input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symbol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buClr>
                <a:srgbClr val="CD3100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Arial"/>
                <a:cs typeface="Arial"/>
              </a:rPr>
              <a:t>First </a:t>
            </a:r>
            <a:r>
              <a:rPr sz="1800" dirty="0">
                <a:latin typeface="Arial"/>
                <a:cs typeface="Arial"/>
              </a:rPr>
              <a:t>L : </a:t>
            </a:r>
            <a:r>
              <a:rPr sz="1800" spc="-5" dirty="0">
                <a:latin typeface="Arial"/>
                <a:cs typeface="Arial"/>
              </a:rPr>
              <a:t>Left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Right </a:t>
            </a:r>
            <a:r>
              <a:rPr sz="1800" spc="-5" dirty="0">
                <a:latin typeface="Arial"/>
                <a:cs typeface="Arial"/>
              </a:rPr>
              <a:t>Scanning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15"/>
              </a:spcBef>
              <a:buClr>
                <a:srgbClr val="CD3100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Arial"/>
                <a:cs typeface="Arial"/>
              </a:rPr>
              <a:t>Second L: Leftmost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derivation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buClr>
                <a:srgbClr val="CD3100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Arial"/>
                <a:cs typeface="Arial"/>
              </a:rPr>
              <a:t>1 : </a:t>
            </a:r>
            <a:r>
              <a:rPr sz="1800" spc="-10" dirty="0">
                <a:latin typeface="Arial"/>
                <a:cs typeface="Arial"/>
              </a:rPr>
              <a:t>one input </a:t>
            </a:r>
            <a:r>
              <a:rPr sz="1800" spc="-5" dirty="0">
                <a:latin typeface="Arial"/>
                <a:cs typeface="Arial"/>
              </a:rPr>
              <a:t>symbol look-ahead for predictive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decision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CD3100"/>
              </a:buClr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355600" indent="-342900">
              <a:lnSpc>
                <a:spcPts val="2400"/>
              </a:lnSpc>
              <a:buClr>
                <a:srgbClr val="CD31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LL(k)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Grammars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ts val="2160"/>
              </a:lnSpc>
              <a:buClr>
                <a:srgbClr val="CD3100"/>
              </a:buClr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Can do predictive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parsing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lr>
                <a:srgbClr val="CD3100"/>
              </a:buClr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Can select the right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rule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5"/>
              </a:spcBef>
              <a:buClr>
                <a:srgbClr val="CD3100"/>
              </a:buClr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Looking at only the </a:t>
            </a:r>
            <a:r>
              <a:rPr sz="1800" spc="-10" dirty="0">
                <a:latin typeface="Arial"/>
                <a:cs typeface="Arial"/>
              </a:rPr>
              <a:t>next </a:t>
            </a:r>
            <a:r>
              <a:rPr sz="1800" dirty="0">
                <a:latin typeface="Arial"/>
                <a:cs typeface="Arial"/>
              </a:rPr>
              <a:t>k input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symbols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CD3100"/>
              </a:buClr>
              <a:buFont typeface="Arial"/>
              <a:buChar char="–"/>
            </a:pPr>
            <a:endParaRPr sz="1850">
              <a:latin typeface="Arial"/>
              <a:cs typeface="Arial"/>
            </a:endParaRPr>
          </a:p>
          <a:p>
            <a:pPr marL="355600" indent="-342900">
              <a:lnSpc>
                <a:spcPts val="2400"/>
              </a:lnSpc>
              <a:buClr>
                <a:srgbClr val="CD31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Techniques </a:t>
            </a:r>
            <a:r>
              <a:rPr sz="2000" b="1" dirty="0">
                <a:latin typeface="Arial"/>
                <a:cs typeface="Arial"/>
              </a:rPr>
              <a:t>to modify the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grammar: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ts val="2160"/>
              </a:lnSpc>
              <a:buClr>
                <a:srgbClr val="CD3100"/>
              </a:buClr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Left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Factoring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lr>
                <a:srgbClr val="CD3100"/>
              </a:buClr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Removal of Left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Recursion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CD3100"/>
              </a:buClr>
              <a:buFont typeface="Arial"/>
              <a:buChar char="–"/>
            </a:pPr>
            <a:endParaRPr sz="1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D31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LL(k)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0"/>
              </a:spcBef>
              <a:buClr>
                <a:srgbClr val="CD3100"/>
              </a:buClr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Can be described </a:t>
            </a:r>
            <a:r>
              <a:rPr sz="1800" spc="-10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an </a:t>
            </a:r>
            <a:r>
              <a:rPr sz="1800" dirty="0">
                <a:latin typeface="Arial"/>
                <a:cs typeface="Arial"/>
              </a:rPr>
              <a:t>LL(k)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grammar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2901" y="1239011"/>
            <a:ext cx="8034655" cy="5808980"/>
            <a:chOff x="1002901" y="1239011"/>
            <a:chExt cx="8034655" cy="5808980"/>
          </a:xfrm>
        </p:grpSpPr>
        <p:sp>
          <p:nvSpPr>
            <p:cNvPr id="4" name="object 4"/>
            <p:cNvSpPr/>
            <p:nvPr/>
          </p:nvSpPr>
          <p:spPr>
            <a:xfrm>
              <a:off x="1002901" y="1523999"/>
              <a:ext cx="7836298" cy="55235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5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21359" y="1239011"/>
            <a:ext cx="8016240" cy="5821045"/>
            <a:chOff x="1021359" y="1239011"/>
            <a:chExt cx="8016240" cy="5821045"/>
          </a:xfrm>
        </p:grpSpPr>
        <p:sp>
          <p:nvSpPr>
            <p:cNvPr id="4" name="object 4"/>
            <p:cNvSpPr/>
            <p:nvPr/>
          </p:nvSpPr>
          <p:spPr>
            <a:xfrm>
              <a:off x="1021359" y="1524000"/>
              <a:ext cx="7843747" cy="55357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5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3040" y="1239011"/>
            <a:ext cx="8034655" cy="5871210"/>
            <a:chOff x="1003040" y="1239011"/>
            <a:chExt cx="8034655" cy="5871210"/>
          </a:xfrm>
        </p:grpSpPr>
        <p:sp>
          <p:nvSpPr>
            <p:cNvPr id="4" name="object 4"/>
            <p:cNvSpPr/>
            <p:nvPr/>
          </p:nvSpPr>
          <p:spPr>
            <a:xfrm>
              <a:off x="1003040" y="1523999"/>
              <a:ext cx="7912359" cy="55857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6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6078" y="1219200"/>
            <a:ext cx="8031480" cy="5876290"/>
            <a:chOff x="1006078" y="1219200"/>
            <a:chExt cx="8031480" cy="5876290"/>
          </a:xfrm>
        </p:grpSpPr>
        <p:sp>
          <p:nvSpPr>
            <p:cNvPr id="4" name="object 4"/>
            <p:cNvSpPr/>
            <p:nvPr/>
          </p:nvSpPr>
          <p:spPr>
            <a:xfrm>
              <a:off x="1006078" y="1523999"/>
              <a:ext cx="7909321" cy="55710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5" y="1219200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90600" y="1239011"/>
            <a:ext cx="8046720" cy="5817870"/>
            <a:chOff x="990600" y="1239011"/>
            <a:chExt cx="8046720" cy="5817870"/>
          </a:xfrm>
        </p:grpSpPr>
        <p:sp>
          <p:nvSpPr>
            <p:cNvPr id="4" name="object 4"/>
            <p:cNvSpPr/>
            <p:nvPr/>
          </p:nvSpPr>
          <p:spPr>
            <a:xfrm>
              <a:off x="990600" y="1524000"/>
              <a:ext cx="7848600" cy="55326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5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3040" y="1239011"/>
            <a:ext cx="8034655" cy="5821680"/>
            <a:chOff x="1003040" y="1239011"/>
            <a:chExt cx="8034655" cy="5821680"/>
          </a:xfrm>
        </p:grpSpPr>
        <p:sp>
          <p:nvSpPr>
            <p:cNvPr id="4" name="object 4"/>
            <p:cNvSpPr/>
            <p:nvPr/>
          </p:nvSpPr>
          <p:spPr>
            <a:xfrm>
              <a:off x="1003040" y="1523999"/>
              <a:ext cx="7912359" cy="55362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6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2921" y="1239011"/>
            <a:ext cx="8034655" cy="5828665"/>
            <a:chOff x="1002921" y="1239011"/>
            <a:chExt cx="8034655" cy="5828665"/>
          </a:xfrm>
        </p:grpSpPr>
        <p:sp>
          <p:nvSpPr>
            <p:cNvPr id="4" name="object 4"/>
            <p:cNvSpPr/>
            <p:nvPr/>
          </p:nvSpPr>
          <p:spPr>
            <a:xfrm>
              <a:off x="1002921" y="1523999"/>
              <a:ext cx="7836278" cy="5543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6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2801" y="1239011"/>
            <a:ext cx="8034655" cy="5751830"/>
            <a:chOff x="1002801" y="1239011"/>
            <a:chExt cx="8034655" cy="5751830"/>
          </a:xfrm>
        </p:grpSpPr>
        <p:sp>
          <p:nvSpPr>
            <p:cNvPr id="4" name="object 4"/>
            <p:cNvSpPr/>
            <p:nvPr/>
          </p:nvSpPr>
          <p:spPr>
            <a:xfrm>
              <a:off x="1002801" y="1524000"/>
              <a:ext cx="7760198" cy="54665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5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6108" y="1239011"/>
            <a:ext cx="8031480" cy="5868035"/>
            <a:chOff x="1006108" y="1239011"/>
            <a:chExt cx="8031480" cy="5868035"/>
          </a:xfrm>
        </p:grpSpPr>
        <p:sp>
          <p:nvSpPr>
            <p:cNvPr id="4" name="object 4"/>
            <p:cNvSpPr/>
            <p:nvPr/>
          </p:nvSpPr>
          <p:spPr>
            <a:xfrm>
              <a:off x="1006108" y="1523999"/>
              <a:ext cx="7909291" cy="55828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6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6138" y="1239011"/>
            <a:ext cx="8031480" cy="5878195"/>
            <a:chOff x="1006138" y="1239011"/>
            <a:chExt cx="8031480" cy="5878195"/>
          </a:xfrm>
        </p:grpSpPr>
        <p:sp>
          <p:nvSpPr>
            <p:cNvPr id="4" name="object 4"/>
            <p:cNvSpPr/>
            <p:nvPr/>
          </p:nvSpPr>
          <p:spPr>
            <a:xfrm>
              <a:off x="1006138" y="1523999"/>
              <a:ext cx="7909261" cy="55928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6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46539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Table </a:t>
            </a:r>
            <a:r>
              <a:rPr spc="-5" dirty="0"/>
              <a:t>Driven Predictive</a:t>
            </a:r>
            <a:r>
              <a:rPr spc="-20" dirty="0"/>
              <a:t> </a:t>
            </a:r>
            <a:r>
              <a:rPr spc="-5" dirty="0"/>
              <a:t>Parsing</a:t>
            </a:r>
          </a:p>
        </p:txBody>
      </p:sp>
      <p:sp>
        <p:nvSpPr>
          <p:cNvPr id="3" name="object 3"/>
          <p:cNvSpPr/>
          <p:nvPr/>
        </p:nvSpPr>
        <p:spPr>
          <a:xfrm>
            <a:off x="1346434" y="1595176"/>
            <a:ext cx="7946977" cy="5100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6010" y="1239011"/>
            <a:ext cx="8031480" cy="5833110"/>
            <a:chOff x="1006010" y="1239011"/>
            <a:chExt cx="8031480" cy="5833110"/>
          </a:xfrm>
        </p:grpSpPr>
        <p:sp>
          <p:nvSpPr>
            <p:cNvPr id="4" name="object 4"/>
            <p:cNvSpPr/>
            <p:nvPr/>
          </p:nvSpPr>
          <p:spPr>
            <a:xfrm>
              <a:off x="1006010" y="1523999"/>
              <a:ext cx="7859097" cy="55480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6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6061" y="1239011"/>
            <a:ext cx="8031480" cy="5851525"/>
            <a:chOff x="1006061" y="1239011"/>
            <a:chExt cx="8031480" cy="5851525"/>
          </a:xfrm>
        </p:grpSpPr>
        <p:sp>
          <p:nvSpPr>
            <p:cNvPr id="4" name="object 4"/>
            <p:cNvSpPr/>
            <p:nvPr/>
          </p:nvSpPr>
          <p:spPr>
            <a:xfrm>
              <a:off x="1006061" y="1524000"/>
              <a:ext cx="7869714" cy="55660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6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5938" y="1239011"/>
            <a:ext cx="8031480" cy="5822950"/>
            <a:chOff x="1005938" y="1239011"/>
            <a:chExt cx="8031480" cy="5822950"/>
          </a:xfrm>
        </p:grpSpPr>
        <p:sp>
          <p:nvSpPr>
            <p:cNvPr id="4" name="object 4"/>
            <p:cNvSpPr/>
            <p:nvPr/>
          </p:nvSpPr>
          <p:spPr>
            <a:xfrm>
              <a:off x="1005938" y="1523999"/>
              <a:ext cx="7822593" cy="55376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6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6188" y="1239011"/>
            <a:ext cx="8031480" cy="5897245"/>
            <a:chOff x="1006188" y="1239011"/>
            <a:chExt cx="8031480" cy="5897245"/>
          </a:xfrm>
        </p:grpSpPr>
        <p:sp>
          <p:nvSpPr>
            <p:cNvPr id="4" name="object 4"/>
            <p:cNvSpPr/>
            <p:nvPr/>
          </p:nvSpPr>
          <p:spPr>
            <a:xfrm>
              <a:off x="1006188" y="1524000"/>
              <a:ext cx="7950358" cy="56121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5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6108" y="1239011"/>
            <a:ext cx="8031480" cy="5868035"/>
            <a:chOff x="1006108" y="1239011"/>
            <a:chExt cx="8031480" cy="5868035"/>
          </a:xfrm>
        </p:grpSpPr>
        <p:sp>
          <p:nvSpPr>
            <p:cNvPr id="4" name="object 4"/>
            <p:cNvSpPr/>
            <p:nvPr/>
          </p:nvSpPr>
          <p:spPr>
            <a:xfrm>
              <a:off x="1006108" y="1523999"/>
              <a:ext cx="7909291" cy="55828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6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5989" y="1239011"/>
            <a:ext cx="8031480" cy="5825490"/>
            <a:chOff x="1005989" y="1239011"/>
            <a:chExt cx="8031480" cy="5825490"/>
          </a:xfrm>
        </p:grpSpPr>
        <p:sp>
          <p:nvSpPr>
            <p:cNvPr id="4" name="object 4"/>
            <p:cNvSpPr/>
            <p:nvPr/>
          </p:nvSpPr>
          <p:spPr>
            <a:xfrm>
              <a:off x="1005989" y="1524000"/>
              <a:ext cx="7833210" cy="55403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5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6108" y="1239011"/>
            <a:ext cx="8031480" cy="5868670"/>
            <a:chOff x="1006108" y="1239011"/>
            <a:chExt cx="8031480" cy="5868670"/>
          </a:xfrm>
        </p:grpSpPr>
        <p:sp>
          <p:nvSpPr>
            <p:cNvPr id="4" name="object 4"/>
            <p:cNvSpPr/>
            <p:nvPr/>
          </p:nvSpPr>
          <p:spPr>
            <a:xfrm>
              <a:off x="1006108" y="1523999"/>
              <a:ext cx="7909291" cy="55831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6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6063" y="1239011"/>
            <a:ext cx="8031480" cy="5852795"/>
            <a:chOff x="1006063" y="1239011"/>
            <a:chExt cx="8031480" cy="5852795"/>
          </a:xfrm>
        </p:grpSpPr>
        <p:sp>
          <p:nvSpPr>
            <p:cNvPr id="4" name="object 4"/>
            <p:cNvSpPr/>
            <p:nvPr/>
          </p:nvSpPr>
          <p:spPr>
            <a:xfrm>
              <a:off x="1006063" y="1523999"/>
              <a:ext cx="7886476" cy="55677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6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6117" y="1239011"/>
            <a:ext cx="8031480" cy="5855970"/>
            <a:chOff x="1006117" y="1239011"/>
            <a:chExt cx="8031480" cy="5855970"/>
          </a:xfrm>
        </p:grpSpPr>
        <p:sp>
          <p:nvSpPr>
            <p:cNvPr id="4" name="object 4"/>
            <p:cNvSpPr/>
            <p:nvPr/>
          </p:nvSpPr>
          <p:spPr>
            <a:xfrm>
              <a:off x="1006117" y="1523999"/>
              <a:ext cx="7898613" cy="55703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6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5884" y="1239011"/>
            <a:ext cx="8031480" cy="5788025"/>
            <a:chOff x="1005884" y="1239011"/>
            <a:chExt cx="8031480" cy="5788025"/>
          </a:xfrm>
        </p:grpSpPr>
        <p:sp>
          <p:nvSpPr>
            <p:cNvPr id="4" name="object 4"/>
            <p:cNvSpPr/>
            <p:nvPr/>
          </p:nvSpPr>
          <p:spPr>
            <a:xfrm>
              <a:off x="1005884" y="1523999"/>
              <a:ext cx="7795215" cy="5502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5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8376920" cy="400110"/>
          </a:xfrm>
        </p:spPr>
        <p:txBody>
          <a:bodyPr/>
          <a:lstStyle/>
          <a:p>
            <a:r>
              <a:rPr lang="en-US" dirty="0"/>
              <a:t>Table </a:t>
            </a:r>
            <a:r>
              <a:rPr lang="en-US" spc="-5" dirty="0"/>
              <a:t>Driven Predictive</a:t>
            </a:r>
            <a:r>
              <a:rPr lang="en-US" spc="-20" dirty="0"/>
              <a:t> </a:t>
            </a:r>
            <a:r>
              <a:rPr lang="en-US" spc="-5" dirty="0"/>
              <a:t>Parsing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09513"/>
            <a:ext cx="7086600" cy="545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6045" y="1239011"/>
            <a:ext cx="8031480" cy="5845175"/>
            <a:chOff x="1006045" y="1239011"/>
            <a:chExt cx="8031480" cy="5845175"/>
          </a:xfrm>
        </p:grpSpPr>
        <p:sp>
          <p:nvSpPr>
            <p:cNvPr id="4" name="object 4"/>
            <p:cNvSpPr/>
            <p:nvPr/>
          </p:nvSpPr>
          <p:spPr>
            <a:xfrm>
              <a:off x="1006045" y="1524000"/>
              <a:ext cx="7877349" cy="55598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6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21407" y="1239011"/>
            <a:ext cx="8016240" cy="5829935"/>
            <a:chOff x="1021407" y="1239011"/>
            <a:chExt cx="8016240" cy="5829935"/>
          </a:xfrm>
        </p:grpSpPr>
        <p:sp>
          <p:nvSpPr>
            <p:cNvPr id="4" name="object 4"/>
            <p:cNvSpPr/>
            <p:nvPr/>
          </p:nvSpPr>
          <p:spPr>
            <a:xfrm>
              <a:off x="1021407" y="1523999"/>
              <a:ext cx="7855892" cy="55448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5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6061" y="1239011"/>
            <a:ext cx="8031480" cy="5835650"/>
            <a:chOff x="1006061" y="1239011"/>
            <a:chExt cx="8031480" cy="5835650"/>
          </a:xfrm>
        </p:grpSpPr>
        <p:sp>
          <p:nvSpPr>
            <p:cNvPr id="4" name="object 4"/>
            <p:cNvSpPr/>
            <p:nvPr/>
          </p:nvSpPr>
          <p:spPr>
            <a:xfrm>
              <a:off x="1006061" y="1524000"/>
              <a:ext cx="7869714" cy="55506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6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6102" y="1239011"/>
            <a:ext cx="8031480" cy="5849620"/>
            <a:chOff x="1006102" y="1239011"/>
            <a:chExt cx="8031480" cy="5849620"/>
          </a:xfrm>
        </p:grpSpPr>
        <p:sp>
          <p:nvSpPr>
            <p:cNvPr id="4" name="object 4"/>
            <p:cNvSpPr/>
            <p:nvPr/>
          </p:nvSpPr>
          <p:spPr>
            <a:xfrm>
              <a:off x="1006102" y="1523999"/>
              <a:ext cx="7891009" cy="55640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5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90600" y="1239011"/>
            <a:ext cx="8046720" cy="5825490"/>
            <a:chOff x="990600" y="1239011"/>
            <a:chExt cx="8046720" cy="5825490"/>
          </a:xfrm>
        </p:grpSpPr>
        <p:sp>
          <p:nvSpPr>
            <p:cNvPr id="4" name="object 4"/>
            <p:cNvSpPr/>
            <p:nvPr/>
          </p:nvSpPr>
          <p:spPr>
            <a:xfrm>
              <a:off x="990600" y="1523999"/>
              <a:ext cx="7856219" cy="55403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5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90600" y="1239011"/>
            <a:ext cx="8046720" cy="5840730"/>
            <a:chOff x="990600" y="1239011"/>
            <a:chExt cx="8046720" cy="5840730"/>
          </a:xfrm>
        </p:grpSpPr>
        <p:sp>
          <p:nvSpPr>
            <p:cNvPr id="4" name="object 4"/>
            <p:cNvSpPr/>
            <p:nvPr/>
          </p:nvSpPr>
          <p:spPr>
            <a:xfrm>
              <a:off x="990600" y="1523999"/>
              <a:ext cx="7871459" cy="55557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5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5899" y="1239011"/>
            <a:ext cx="8031480" cy="5792470"/>
            <a:chOff x="1005899" y="1239011"/>
            <a:chExt cx="8031480" cy="5792470"/>
          </a:xfrm>
        </p:grpSpPr>
        <p:sp>
          <p:nvSpPr>
            <p:cNvPr id="4" name="object 4"/>
            <p:cNvSpPr/>
            <p:nvPr/>
          </p:nvSpPr>
          <p:spPr>
            <a:xfrm>
              <a:off x="1005899" y="1524000"/>
              <a:ext cx="7802820" cy="55073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6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5810" y="1239011"/>
            <a:ext cx="8032115" cy="5775325"/>
            <a:chOff x="1005810" y="1239011"/>
            <a:chExt cx="8032115" cy="5775325"/>
          </a:xfrm>
        </p:grpSpPr>
        <p:sp>
          <p:nvSpPr>
            <p:cNvPr id="4" name="object 4"/>
            <p:cNvSpPr/>
            <p:nvPr/>
          </p:nvSpPr>
          <p:spPr>
            <a:xfrm>
              <a:off x="1005810" y="1524000"/>
              <a:ext cx="7757189" cy="5489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6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90600" y="1239011"/>
            <a:ext cx="8046720" cy="5836285"/>
            <a:chOff x="990600" y="1239011"/>
            <a:chExt cx="8046720" cy="5836285"/>
          </a:xfrm>
        </p:grpSpPr>
        <p:sp>
          <p:nvSpPr>
            <p:cNvPr id="4" name="object 4"/>
            <p:cNvSpPr/>
            <p:nvPr/>
          </p:nvSpPr>
          <p:spPr>
            <a:xfrm>
              <a:off x="990600" y="1523999"/>
              <a:ext cx="7848600" cy="55510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5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5959" y="1239011"/>
            <a:ext cx="8031480" cy="5815330"/>
            <a:chOff x="1005959" y="1239011"/>
            <a:chExt cx="8031480" cy="5815330"/>
          </a:xfrm>
        </p:grpSpPr>
        <p:sp>
          <p:nvSpPr>
            <p:cNvPr id="4" name="object 4"/>
            <p:cNvSpPr/>
            <p:nvPr/>
          </p:nvSpPr>
          <p:spPr>
            <a:xfrm>
              <a:off x="1005959" y="1524000"/>
              <a:ext cx="7833240" cy="55298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6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8376920" cy="400110"/>
          </a:xfrm>
        </p:spPr>
        <p:txBody>
          <a:bodyPr/>
          <a:lstStyle/>
          <a:p>
            <a:r>
              <a:rPr lang="en-US" dirty="0"/>
              <a:t>Table </a:t>
            </a:r>
            <a:r>
              <a:rPr lang="en-US" spc="-5" dirty="0"/>
              <a:t>Driven Predictive</a:t>
            </a:r>
            <a:r>
              <a:rPr lang="en-US" spc="-20" dirty="0"/>
              <a:t> </a:t>
            </a:r>
            <a:r>
              <a:rPr lang="en-US" spc="-5" dirty="0"/>
              <a:t>Parsing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" y="4648200"/>
            <a:ext cx="80010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4" y="1676400"/>
            <a:ext cx="8201026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419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6138" y="1239011"/>
            <a:ext cx="8031480" cy="5878830"/>
            <a:chOff x="1006138" y="1239011"/>
            <a:chExt cx="8031480" cy="5878830"/>
          </a:xfrm>
        </p:grpSpPr>
        <p:sp>
          <p:nvSpPr>
            <p:cNvPr id="4" name="object 4"/>
            <p:cNvSpPr/>
            <p:nvPr/>
          </p:nvSpPr>
          <p:spPr>
            <a:xfrm>
              <a:off x="1006138" y="1523999"/>
              <a:ext cx="7909261" cy="55934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6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5953" y="1239011"/>
            <a:ext cx="8031480" cy="5813425"/>
            <a:chOff x="1005953" y="1239011"/>
            <a:chExt cx="8031480" cy="5813425"/>
          </a:xfrm>
        </p:grpSpPr>
        <p:sp>
          <p:nvSpPr>
            <p:cNvPr id="4" name="object 4"/>
            <p:cNvSpPr/>
            <p:nvPr/>
          </p:nvSpPr>
          <p:spPr>
            <a:xfrm>
              <a:off x="1005953" y="1524000"/>
              <a:ext cx="7830198" cy="5528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5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5959" y="1239011"/>
            <a:ext cx="8031480" cy="5815330"/>
            <a:chOff x="1005959" y="1239011"/>
            <a:chExt cx="8031480" cy="5815330"/>
          </a:xfrm>
        </p:grpSpPr>
        <p:sp>
          <p:nvSpPr>
            <p:cNvPr id="4" name="object 4"/>
            <p:cNvSpPr/>
            <p:nvPr/>
          </p:nvSpPr>
          <p:spPr>
            <a:xfrm>
              <a:off x="1005959" y="1524000"/>
              <a:ext cx="7833240" cy="55298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6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90600" y="1239011"/>
            <a:ext cx="8046720" cy="5768340"/>
            <a:chOff x="990600" y="1239011"/>
            <a:chExt cx="8046720" cy="5768340"/>
          </a:xfrm>
        </p:grpSpPr>
        <p:sp>
          <p:nvSpPr>
            <p:cNvPr id="4" name="object 4"/>
            <p:cNvSpPr/>
            <p:nvPr/>
          </p:nvSpPr>
          <p:spPr>
            <a:xfrm>
              <a:off x="990600" y="1523999"/>
              <a:ext cx="7772400" cy="54831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5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6048" y="1239011"/>
            <a:ext cx="8031480" cy="5847080"/>
            <a:chOff x="1006048" y="1239011"/>
            <a:chExt cx="8031480" cy="5847080"/>
          </a:xfrm>
        </p:grpSpPr>
        <p:sp>
          <p:nvSpPr>
            <p:cNvPr id="4" name="object 4"/>
            <p:cNvSpPr/>
            <p:nvPr/>
          </p:nvSpPr>
          <p:spPr>
            <a:xfrm>
              <a:off x="1006048" y="1523999"/>
              <a:ext cx="7878870" cy="55615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6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6078" y="1239011"/>
            <a:ext cx="8031480" cy="5857875"/>
            <a:chOff x="1006078" y="1239011"/>
            <a:chExt cx="8031480" cy="5857875"/>
          </a:xfrm>
        </p:grpSpPr>
        <p:sp>
          <p:nvSpPr>
            <p:cNvPr id="4" name="object 4"/>
            <p:cNvSpPr/>
            <p:nvPr/>
          </p:nvSpPr>
          <p:spPr>
            <a:xfrm>
              <a:off x="1006078" y="1523999"/>
              <a:ext cx="7894081" cy="55723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6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6108" y="1239011"/>
            <a:ext cx="8031480" cy="5868035"/>
            <a:chOff x="1006108" y="1239011"/>
            <a:chExt cx="8031480" cy="5868035"/>
          </a:xfrm>
        </p:grpSpPr>
        <p:sp>
          <p:nvSpPr>
            <p:cNvPr id="4" name="object 4"/>
            <p:cNvSpPr/>
            <p:nvPr/>
          </p:nvSpPr>
          <p:spPr>
            <a:xfrm>
              <a:off x="1006108" y="1523999"/>
              <a:ext cx="7909291" cy="55828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6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5959" y="1239011"/>
            <a:ext cx="8031480" cy="5815330"/>
            <a:chOff x="1005959" y="1239011"/>
            <a:chExt cx="8031480" cy="5815330"/>
          </a:xfrm>
        </p:grpSpPr>
        <p:sp>
          <p:nvSpPr>
            <p:cNvPr id="4" name="object 4"/>
            <p:cNvSpPr/>
            <p:nvPr/>
          </p:nvSpPr>
          <p:spPr>
            <a:xfrm>
              <a:off x="1005959" y="1524000"/>
              <a:ext cx="7833240" cy="55298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6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5989" y="1239011"/>
            <a:ext cx="8031480" cy="5841365"/>
            <a:chOff x="1005989" y="1239011"/>
            <a:chExt cx="8031480" cy="5841365"/>
          </a:xfrm>
        </p:grpSpPr>
        <p:sp>
          <p:nvSpPr>
            <p:cNvPr id="4" name="object 4"/>
            <p:cNvSpPr/>
            <p:nvPr/>
          </p:nvSpPr>
          <p:spPr>
            <a:xfrm>
              <a:off x="1005989" y="1524000"/>
              <a:ext cx="7833210" cy="55557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5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6169" y="1239011"/>
            <a:ext cx="8031480" cy="5873750"/>
            <a:chOff x="1006169" y="1239011"/>
            <a:chExt cx="8031480" cy="5873750"/>
          </a:xfrm>
        </p:grpSpPr>
        <p:sp>
          <p:nvSpPr>
            <p:cNvPr id="4" name="object 4"/>
            <p:cNvSpPr/>
            <p:nvPr/>
          </p:nvSpPr>
          <p:spPr>
            <a:xfrm>
              <a:off x="1006169" y="1524000"/>
              <a:ext cx="7909230" cy="55887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6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8376920" cy="400110"/>
          </a:xfrm>
        </p:spPr>
        <p:txBody>
          <a:bodyPr/>
          <a:lstStyle/>
          <a:p>
            <a:r>
              <a:rPr lang="en-US" dirty="0"/>
              <a:t>Table </a:t>
            </a:r>
            <a:r>
              <a:rPr lang="en-US" spc="-5" dirty="0"/>
              <a:t>Driven Predictive</a:t>
            </a:r>
            <a:r>
              <a:rPr lang="en-US" spc="-20" dirty="0"/>
              <a:t> </a:t>
            </a:r>
            <a:r>
              <a:rPr lang="en-US" spc="-5" dirty="0" smtClean="0"/>
              <a:t>Parsing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3410086" cy="2362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191000"/>
            <a:ext cx="6676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Step 1</a:t>
            </a:r>
            <a:r>
              <a:rPr lang="en-US" sz="2400" dirty="0" smtClean="0"/>
              <a:t>: Find First and Follow for non terminals: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652665"/>
            <a:ext cx="2257740" cy="3048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8" y="4571554"/>
            <a:ext cx="2734057" cy="31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854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90600" y="1239011"/>
            <a:ext cx="8046720" cy="5847080"/>
            <a:chOff x="990600" y="1239011"/>
            <a:chExt cx="8046720" cy="5847080"/>
          </a:xfrm>
        </p:grpSpPr>
        <p:sp>
          <p:nvSpPr>
            <p:cNvPr id="4" name="object 4"/>
            <p:cNvSpPr/>
            <p:nvPr/>
          </p:nvSpPr>
          <p:spPr>
            <a:xfrm>
              <a:off x="990600" y="1523999"/>
              <a:ext cx="7879080" cy="55615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5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5989" y="1239011"/>
            <a:ext cx="8031480" cy="5825490"/>
            <a:chOff x="1005989" y="1239011"/>
            <a:chExt cx="8031480" cy="5825490"/>
          </a:xfrm>
        </p:grpSpPr>
        <p:sp>
          <p:nvSpPr>
            <p:cNvPr id="4" name="object 4"/>
            <p:cNvSpPr/>
            <p:nvPr/>
          </p:nvSpPr>
          <p:spPr>
            <a:xfrm>
              <a:off x="1005989" y="1523999"/>
              <a:ext cx="7833210" cy="55402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5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5959" y="1239011"/>
            <a:ext cx="8031480" cy="5800090"/>
            <a:chOff x="1005959" y="1239011"/>
            <a:chExt cx="8031480" cy="5800090"/>
          </a:xfrm>
        </p:grpSpPr>
        <p:sp>
          <p:nvSpPr>
            <p:cNvPr id="4" name="object 4"/>
            <p:cNvSpPr/>
            <p:nvPr/>
          </p:nvSpPr>
          <p:spPr>
            <a:xfrm>
              <a:off x="1005959" y="1524000"/>
              <a:ext cx="7833240" cy="55145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6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5989" y="1239011"/>
            <a:ext cx="8031480" cy="5810250"/>
            <a:chOff x="1005989" y="1239011"/>
            <a:chExt cx="8031480" cy="5810250"/>
          </a:xfrm>
        </p:grpSpPr>
        <p:sp>
          <p:nvSpPr>
            <p:cNvPr id="4" name="object 4"/>
            <p:cNvSpPr/>
            <p:nvPr/>
          </p:nvSpPr>
          <p:spPr>
            <a:xfrm>
              <a:off x="1005989" y="1524000"/>
              <a:ext cx="7833210" cy="55249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5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6138" y="1239011"/>
            <a:ext cx="8031480" cy="5880100"/>
            <a:chOff x="1006138" y="1239011"/>
            <a:chExt cx="8031480" cy="5880100"/>
          </a:xfrm>
        </p:grpSpPr>
        <p:sp>
          <p:nvSpPr>
            <p:cNvPr id="4" name="object 4"/>
            <p:cNvSpPr/>
            <p:nvPr/>
          </p:nvSpPr>
          <p:spPr>
            <a:xfrm>
              <a:off x="1006138" y="1523999"/>
              <a:ext cx="7909261" cy="55946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6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689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Predictive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6108" y="1239011"/>
            <a:ext cx="8031480" cy="5869305"/>
            <a:chOff x="1006108" y="1239011"/>
            <a:chExt cx="8031480" cy="5869305"/>
          </a:xfrm>
        </p:grpSpPr>
        <p:sp>
          <p:nvSpPr>
            <p:cNvPr id="4" name="object 4"/>
            <p:cNvSpPr/>
            <p:nvPr/>
          </p:nvSpPr>
          <p:spPr>
            <a:xfrm>
              <a:off x="1006108" y="1524000"/>
              <a:ext cx="7909291" cy="55841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1736" y="1239011"/>
              <a:ext cx="2005583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45104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Reconstructing </a:t>
            </a:r>
            <a:r>
              <a:rPr dirty="0"/>
              <a:t>the Parse</a:t>
            </a:r>
            <a:r>
              <a:rPr spc="-25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1015252" y="1822131"/>
            <a:ext cx="1466850" cy="863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64806" y="1725745"/>
            <a:ext cx="1627282" cy="764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6668" y="3209099"/>
            <a:ext cx="1551071" cy="626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16688" y="3094764"/>
            <a:ext cx="1999342" cy="1426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2895600"/>
            <a:ext cx="8395970" cy="0"/>
          </a:xfrm>
          <a:custGeom>
            <a:avLst/>
            <a:gdLst/>
            <a:ahLst/>
            <a:cxnLst/>
            <a:rect l="l" t="t" r="r" b="b"/>
            <a:pathLst>
              <a:path w="8395970">
                <a:moveTo>
                  <a:pt x="0" y="0"/>
                </a:moveTo>
                <a:lnTo>
                  <a:pt x="8395715" y="0"/>
                </a:lnTo>
              </a:path>
            </a:pathLst>
          </a:custGeom>
          <a:ln w="28574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5831" y="5112334"/>
            <a:ext cx="1614834" cy="8575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66419" y="5078537"/>
            <a:ext cx="2516473" cy="20845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0600" y="4800600"/>
            <a:ext cx="8395970" cy="0"/>
          </a:xfrm>
          <a:custGeom>
            <a:avLst/>
            <a:gdLst/>
            <a:ahLst/>
            <a:cxnLst/>
            <a:rect l="l" t="t" r="r" b="b"/>
            <a:pathLst>
              <a:path w="8395970">
                <a:moveTo>
                  <a:pt x="0" y="0"/>
                </a:moveTo>
                <a:lnTo>
                  <a:pt x="8395715" y="0"/>
                </a:lnTo>
              </a:path>
            </a:pathLst>
          </a:custGeom>
          <a:ln w="28574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45104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Reconstructing </a:t>
            </a:r>
            <a:r>
              <a:rPr dirty="0"/>
              <a:t>the Parse</a:t>
            </a:r>
            <a:r>
              <a:rPr spc="-25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1020209" y="1627623"/>
            <a:ext cx="1894985" cy="4988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429000" y="1371600"/>
            <a:ext cx="5638800" cy="5943600"/>
            <a:chOff x="3429000" y="1371600"/>
            <a:chExt cx="5638800" cy="5943600"/>
          </a:xfrm>
        </p:grpSpPr>
        <p:sp>
          <p:nvSpPr>
            <p:cNvPr id="5" name="object 5"/>
            <p:cNvSpPr/>
            <p:nvPr/>
          </p:nvSpPr>
          <p:spPr>
            <a:xfrm>
              <a:off x="3429000" y="1524000"/>
              <a:ext cx="5358384" cy="57911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01000" y="1371600"/>
              <a:ext cx="1066800" cy="914400"/>
            </a:xfrm>
            <a:custGeom>
              <a:avLst/>
              <a:gdLst/>
              <a:ahLst/>
              <a:cxnLst/>
              <a:rect l="l" t="t" r="r" b="b"/>
              <a:pathLst>
                <a:path w="1066800" h="914400">
                  <a:moveTo>
                    <a:pt x="1066799" y="914399"/>
                  </a:moveTo>
                  <a:lnTo>
                    <a:pt x="1066799" y="0"/>
                  </a:lnTo>
                  <a:lnTo>
                    <a:pt x="0" y="0"/>
                  </a:lnTo>
                  <a:lnTo>
                    <a:pt x="0" y="914399"/>
                  </a:lnTo>
                  <a:lnTo>
                    <a:pt x="1066799" y="914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45104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Reconstructing </a:t>
            </a:r>
            <a:r>
              <a:rPr dirty="0"/>
              <a:t>the Parse</a:t>
            </a:r>
            <a:r>
              <a:rPr spc="-25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1022603" y="1635984"/>
            <a:ext cx="2064258" cy="5391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1502" y="1674638"/>
            <a:ext cx="2811632" cy="53225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8376920" cy="400110"/>
          </a:xfrm>
        </p:spPr>
        <p:txBody>
          <a:bodyPr/>
          <a:lstStyle/>
          <a:p>
            <a:r>
              <a:rPr lang="en-US" dirty="0"/>
              <a:t>Table </a:t>
            </a:r>
            <a:r>
              <a:rPr lang="en-US" spc="-5" dirty="0"/>
              <a:t>Driven Predictive</a:t>
            </a:r>
            <a:r>
              <a:rPr lang="en-US" spc="-20" dirty="0"/>
              <a:t> </a:t>
            </a:r>
            <a:r>
              <a:rPr lang="en-US" spc="-5" dirty="0"/>
              <a:t>Parsing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2895600" cy="167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3143250"/>
            <a:ext cx="3783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Step 2: </a:t>
            </a:r>
            <a:r>
              <a:rPr lang="en-US" sz="2400" dirty="0" smtClean="0"/>
              <a:t>Build Parsing Table M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604915"/>
            <a:ext cx="3734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 Production Rule: E</a:t>
            </a:r>
            <a:r>
              <a:rPr lang="en-US" dirty="0" smtClean="0">
                <a:sym typeface="Wingdings" pitchFamily="2" charset="2"/>
              </a:rPr>
              <a:t> TE’</a:t>
            </a:r>
          </a:p>
          <a:p>
            <a:r>
              <a:rPr lang="en-US" dirty="0" smtClean="0">
                <a:sym typeface="Wingdings" pitchFamily="2" charset="2"/>
              </a:rPr>
              <a:t>First (TE’)={(,id}</a:t>
            </a:r>
          </a:p>
          <a:p>
            <a:r>
              <a:rPr lang="en-US" dirty="0" smtClean="0">
                <a:sym typeface="Wingdings" pitchFamily="2" charset="2"/>
              </a:rPr>
              <a:t>Add </a:t>
            </a:r>
            <a:r>
              <a:rPr lang="en-US" dirty="0"/>
              <a:t>E</a:t>
            </a:r>
            <a:r>
              <a:rPr lang="en-US" dirty="0">
                <a:sym typeface="Wingdings" pitchFamily="2" charset="2"/>
              </a:rPr>
              <a:t> TE</a:t>
            </a:r>
            <a:r>
              <a:rPr lang="en-US" dirty="0" smtClean="0">
                <a:sym typeface="Wingdings" pitchFamily="2" charset="2"/>
              </a:rPr>
              <a:t>’ to M[ E,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( ] and M </a:t>
            </a:r>
            <a:r>
              <a:rPr lang="en-US" dirty="0">
                <a:sym typeface="Wingdings" pitchFamily="2" charset="2"/>
              </a:rPr>
              <a:t>[ E, </a:t>
            </a:r>
            <a:r>
              <a:rPr lang="en-US" dirty="0" smtClean="0">
                <a:sym typeface="Wingdings" pitchFamily="2" charset="2"/>
              </a:rPr>
              <a:t>id ] </a:t>
            </a:r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759314"/>
              </p:ext>
            </p:extLst>
          </p:nvPr>
        </p:nvGraphicFramePr>
        <p:xfrm>
          <a:off x="933450" y="4767144"/>
          <a:ext cx="828674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821"/>
                <a:gridCol w="1183821"/>
                <a:gridCol w="1183821"/>
                <a:gridCol w="1183821"/>
                <a:gridCol w="1183821"/>
                <a:gridCol w="1183821"/>
                <a:gridCol w="118382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TE’</a:t>
                      </a:r>
                      <a:endParaRPr lang="en-US" dirty="0" smtClean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TE’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E’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T’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15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8376920" cy="400110"/>
          </a:xfrm>
        </p:spPr>
        <p:txBody>
          <a:bodyPr/>
          <a:lstStyle/>
          <a:p>
            <a:r>
              <a:rPr lang="en-US" dirty="0"/>
              <a:t>Table </a:t>
            </a:r>
            <a:r>
              <a:rPr lang="en-US" spc="-5" dirty="0"/>
              <a:t>Driven Predictive</a:t>
            </a:r>
            <a:r>
              <a:rPr lang="en-US" spc="-20" dirty="0"/>
              <a:t> </a:t>
            </a:r>
            <a:r>
              <a:rPr lang="en-US" spc="-5" dirty="0"/>
              <a:t>Parsing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2895600" cy="167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3143250"/>
            <a:ext cx="3783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Step 2: </a:t>
            </a:r>
            <a:r>
              <a:rPr lang="en-US" sz="2400" dirty="0" smtClean="0"/>
              <a:t>Build Parsing Table M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604915"/>
            <a:ext cx="3579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 next Production Rule: E’</a:t>
            </a:r>
            <a:r>
              <a:rPr lang="en-US" dirty="0" smtClean="0">
                <a:sym typeface="Wingdings" pitchFamily="2" charset="2"/>
              </a:rPr>
              <a:t> +TE’</a:t>
            </a:r>
          </a:p>
          <a:p>
            <a:r>
              <a:rPr lang="en-US" dirty="0" smtClean="0">
                <a:sym typeface="Wingdings" pitchFamily="2" charset="2"/>
              </a:rPr>
              <a:t>First (+TE’)={+}</a:t>
            </a:r>
          </a:p>
          <a:p>
            <a:r>
              <a:rPr lang="en-US" dirty="0" smtClean="0">
                <a:sym typeface="Wingdings" pitchFamily="2" charset="2"/>
              </a:rPr>
              <a:t>Add </a:t>
            </a:r>
            <a:r>
              <a:rPr lang="en-US" dirty="0" smtClean="0"/>
              <a:t>E’</a:t>
            </a:r>
            <a:r>
              <a:rPr lang="en-US" dirty="0" smtClean="0">
                <a:sym typeface="Wingdings" pitchFamily="2" charset="2"/>
              </a:rPr>
              <a:t> +TE’ to M[ E’, + ]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903328"/>
              </p:ext>
            </p:extLst>
          </p:nvPr>
        </p:nvGraphicFramePr>
        <p:xfrm>
          <a:off x="933450" y="4767144"/>
          <a:ext cx="828674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821"/>
                <a:gridCol w="1183821"/>
                <a:gridCol w="1183821"/>
                <a:gridCol w="1183821"/>
                <a:gridCol w="1183821"/>
                <a:gridCol w="1183821"/>
                <a:gridCol w="118382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TE’</a:t>
                      </a:r>
                      <a:endParaRPr lang="en-US" dirty="0" smtClean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TE’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E’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+TE’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T’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78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8376920" cy="400110"/>
          </a:xfrm>
        </p:spPr>
        <p:txBody>
          <a:bodyPr/>
          <a:lstStyle/>
          <a:p>
            <a:r>
              <a:rPr lang="en-US" dirty="0"/>
              <a:t>Table </a:t>
            </a:r>
            <a:r>
              <a:rPr lang="en-US" spc="-5" dirty="0"/>
              <a:t>Driven Predictive</a:t>
            </a:r>
            <a:r>
              <a:rPr lang="en-US" spc="-20" dirty="0"/>
              <a:t> </a:t>
            </a:r>
            <a:r>
              <a:rPr lang="en-US" spc="-5" dirty="0"/>
              <a:t>Parsing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2895600" cy="167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3143250"/>
            <a:ext cx="3783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Step 2: </a:t>
            </a:r>
            <a:r>
              <a:rPr lang="en-US" sz="2400" dirty="0" smtClean="0"/>
              <a:t>Build Parsing Table M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578572"/>
            <a:ext cx="3698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 next Production Rule: E’</a:t>
            </a:r>
            <a:r>
              <a:rPr lang="en-US" dirty="0" smtClean="0">
                <a:sym typeface="Wingdings" pitchFamily="2" charset="2"/>
              </a:rPr>
              <a:t> €</a:t>
            </a:r>
          </a:p>
          <a:p>
            <a:r>
              <a:rPr lang="en-US" dirty="0" smtClean="0">
                <a:sym typeface="Wingdings" pitchFamily="2" charset="2"/>
              </a:rPr>
              <a:t>First (€) = {€}</a:t>
            </a:r>
          </a:p>
          <a:p>
            <a:r>
              <a:rPr lang="en-US" dirty="0" smtClean="0">
                <a:sym typeface="Wingdings" pitchFamily="2" charset="2"/>
              </a:rPr>
              <a:t>Follow (E’) = {),$}</a:t>
            </a:r>
          </a:p>
          <a:p>
            <a:r>
              <a:rPr lang="en-US" dirty="0" smtClean="0">
                <a:sym typeface="Wingdings" pitchFamily="2" charset="2"/>
              </a:rPr>
              <a:t>Add </a:t>
            </a:r>
            <a:r>
              <a:rPr lang="en-US" dirty="0"/>
              <a:t>E’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€ to M[ E’, ) ]  and </a:t>
            </a:r>
            <a:r>
              <a:rPr lang="en-US" dirty="0">
                <a:sym typeface="Wingdings" pitchFamily="2" charset="2"/>
              </a:rPr>
              <a:t>M[ E’, </a:t>
            </a:r>
            <a:r>
              <a:rPr lang="en-US" dirty="0" smtClean="0">
                <a:sym typeface="Wingdings" pitchFamily="2" charset="2"/>
              </a:rPr>
              <a:t>$ </a:t>
            </a:r>
            <a:r>
              <a:rPr lang="en-US" dirty="0">
                <a:sym typeface="Wingdings" pitchFamily="2" charset="2"/>
              </a:rPr>
              <a:t>]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82730"/>
              </p:ext>
            </p:extLst>
          </p:nvPr>
        </p:nvGraphicFramePr>
        <p:xfrm>
          <a:off x="914400" y="4842927"/>
          <a:ext cx="828674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821"/>
                <a:gridCol w="1183821"/>
                <a:gridCol w="1183821"/>
                <a:gridCol w="1183821"/>
                <a:gridCol w="1183821"/>
                <a:gridCol w="1183821"/>
                <a:gridCol w="118382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TE’</a:t>
                      </a:r>
                      <a:endParaRPr lang="en-US" dirty="0" smtClean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TE’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E’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+TE’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€ 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€ 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T’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75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1031</Words>
  <Application>Microsoft Office PowerPoint</Application>
  <PresentationFormat>Custom</PresentationFormat>
  <Paragraphs>296</Paragraphs>
  <Slides>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Parsing</vt:lpstr>
      <vt:lpstr>Predictive Parsing</vt:lpstr>
      <vt:lpstr>Table Driven Predictive Parsing</vt:lpstr>
      <vt:lpstr>Table Driven Predictive Parsing</vt:lpstr>
      <vt:lpstr>Table Driven Predictive Parsing</vt:lpstr>
      <vt:lpstr>Table Driven Predictive Parsing Example</vt:lpstr>
      <vt:lpstr>Table Driven Predictive Parsing</vt:lpstr>
      <vt:lpstr>Table Driven Predictive Parsing</vt:lpstr>
      <vt:lpstr>Table Driven Predictive Parsing</vt:lpstr>
      <vt:lpstr>Table Driven Predictive Parsing</vt:lpstr>
      <vt:lpstr>Table Driven Predictive Parsing</vt:lpstr>
      <vt:lpstr>Table Driven Predictive Parsing</vt:lpstr>
      <vt:lpstr>Table Driven Predictive Parsing</vt:lpstr>
      <vt:lpstr>Table Driven Predictive Parsing</vt:lpstr>
      <vt:lpstr>Table Driven Predictive Parsing</vt:lpstr>
      <vt:lpstr>Table Driven Predictive Parsing</vt:lpstr>
      <vt:lpstr>Table Driven Predictive Parsing</vt:lpstr>
      <vt:lpstr>Predictive Parsing Algorithm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Predictive Parsing</vt:lpstr>
      <vt:lpstr>Reconstructing the Parse Tree</vt:lpstr>
      <vt:lpstr>Reconstructing the Parse Tree</vt:lpstr>
      <vt:lpstr>Reconstructing the Parse 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Lecture 07.ppt</dc:title>
  <dc:creator>Nasimul Noman</dc:creator>
  <cp:lastModifiedBy>Ramisa</cp:lastModifiedBy>
  <cp:revision>39</cp:revision>
  <dcterms:created xsi:type="dcterms:W3CDTF">2020-08-04T17:08:47Z</dcterms:created>
  <dcterms:modified xsi:type="dcterms:W3CDTF">2020-08-05T10:34:37Z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2020-08-04T00:00:00Z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2020-08-04T00:00:00Z</vt:filetime>
  </property>
</Properties>
</file>