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8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3E4F-4805-4926-93E7-B187DCE2771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307D-08D5-4431-8E6C-8D2EAAC7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D307D-08D5-4431-8E6C-8D2EAAC7E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D307D-08D5-4431-8E6C-8D2EAAC7E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8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1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2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5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4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CSE420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0354" y="6451610"/>
            <a:ext cx="564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Department of Computer Science and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Engineering | BRAC University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566653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79704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01667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4644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07382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8755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7001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8755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7001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8755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7001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8755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13827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25702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547853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335277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8" name="Straight Arrow Connector 47"/>
          <p:cNvCxnSpPr>
            <a:endCxn id="47" idx="2"/>
          </p:cNvCxnSpPr>
          <p:nvPr/>
        </p:nvCxnSpPr>
        <p:spPr>
          <a:xfrm flipH="1" flipV="1">
            <a:off x="11109096" y="5356800"/>
            <a:ext cx="2945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547853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335277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8" name="Straight Arrow Connector 47"/>
          <p:cNvCxnSpPr>
            <a:endCxn id="47" idx="2"/>
          </p:cNvCxnSpPr>
          <p:nvPr/>
        </p:nvCxnSpPr>
        <p:spPr>
          <a:xfrm flipH="1" flipV="1">
            <a:off x="11109096" y="5356800"/>
            <a:ext cx="2945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904308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50" name="Straight Arrow Connector 49"/>
          <p:cNvCxnSpPr>
            <a:stCxn id="47" idx="0"/>
            <a:endCxn id="49" idx="2"/>
          </p:cNvCxnSpPr>
          <p:nvPr/>
        </p:nvCxnSpPr>
        <p:spPr>
          <a:xfrm flipV="1">
            <a:off x="11109096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49" idx="2"/>
          </p:cNvCxnSpPr>
          <p:nvPr/>
        </p:nvCxnSpPr>
        <p:spPr>
          <a:xfrm flipV="1">
            <a:off x="10699523" y="4260013"/>
            <a:ext cx="40957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547853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35277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61" y="1144158"/>
            <a:ext cx="1039767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 Topic: LR(1) Parsing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877436" y="3751909"/>
            <a:ext cx="4392612" cy="101758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1800" dirty="0" err="1" smtClean="0"/>
              <a:t>Warida</a:t>
            </a:r>
            <a:r>
              <a:rPr lang="en-US" sz="1800" dirty="0" smtClean="0"/>
              <a:t> Rashid (WAR)</a:t>
            </a:r>
          </a:p>
          <a:p>
            <a:pPr marL="36900" indent="0" algn="ctr">
              <a:buNone/>
            </a:pPr>
            <a:r>
              <a:rPr lang="en-US" sz="1800" dirty="0" smtClean="0"/>
              <a:t>Lecturer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3877436" y="2732803"/>
            <a:ext cx="4392612" cy="400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sz="1800" dirty="0" smtClean="0"/>
              <a:t>by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28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0" name="Straight Arrow Connector 39"/>
          <p:cNvCxnSpPr>
            <a:stCxn id="37" idx="0"/>
            <a:endCxn id="39" idx="2"/>
          </p:cNvCxnSpPr>
          <p:nvPr/>
        </p:nvCxnSpPr>
        <p:spPr>
          <a:xfrm flipV="1">
            <a:off x="10166728" y="5356800"/>
            <a:ext cx="0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  <a:endCxn id="42" idx="2"/>
          </p:cNvCxnSpPr>
          <p:nvPr/>
        </p:nvCxnSpPr>
        <p:spPr>
          <a:xfrm flipV="1">
            <a:off x="10166728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3" name="Straight Arrow Connector 42"/>
          <p:cNvCxnSpPr>
            <a:stCxn id="34" idx="0"/>
            <a:endCxn id="42" idx="2"/>
          </p:cNvCxnSpPr>
          <p:nvPr/>
        </p:nvCxnSpPr>
        <p:spPr>
          <a:xfrm flipV="1">
            <a:off x="9609515" y="4260013"/>
            <a:ext cx="55721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V="1">
            <a:off x="10166728" y="3455613"/>
            <a:ext cx="0" cy="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44" idx="2"/>
          </p:cNvCxnSpPr>
          <p:nvPr/>
        </p:nvCxnSpPr>
        <p:spPr>
          <a:xfrm flipV="1">
            <a:off x="9101138" y="3455613"/>
            <a:ext cx="1065590" cy="23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48" name="Straight Arrow Connector 47"/>
          <p:cNvCxnSpPr>
            <a:endCxn id="47" idx="2"/>
          </p:cNvCxnSpPr>
          <p:nvPr/>
        </p:nvCxnSpPr>
        <p:spPr>
          <a:xfrm flipH="1" flipV="1">
            <a:off x="11109096" y="5356800"/>
            <a:ext cx="2945" cy="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904308" y="3675238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cxnSp>
        <p:nvCxnSpPr>
          <p:cNvPr id="50" name="Straight Arrow Connector 49"/>
          <p:cNvCxnSpPr>
            <a:stCxn id="47" idx="0"/>
            <a:endCxn id="49" idx="2"/>
          </p:cNvCxnSpPr>
          <p:nvPr/>
        </p:nvCxnSpPr>
        <p:spPr>
          <a:xfrm flipV="1">
            <a:off x="11109096" y="4260013"/>
            <a:ext cx="0" cy="5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49" idx="2"/>
          </p:cNvCxnSpPr>
          <p:nvPr/>
        </p:nvCxnSpPr>
        <p:spPr>
          <a:xfrm flipV="1">
            <a:off x="10699523" y="4260013"/>
            <a:ext cx="409573" cy="155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94735" y="1977212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endParaRPr lang="en-SG" sz="3200" dirty="0"/>
          </a:p>
        </p:txBody>
      </p:sp>
      <p:cxnSp>
        <p:nvCxnSpPr>
          <p:cNvPr id="53" name="Straight Arrow Connector 52"/>
          <p:cNvCxnSpPr>
            <a:stCxn id="44" idx="0"/>
            <a:endCxn id="52" idx="2"/>
          </p:cNvCxnSpPr>
          <p:nvPr/>
        </p:nvCxnSpPr>
        <p:spPr>
          <a:xfrm flipV="1">
            <a:off x="10166728" y="2561987"/>
            <a:ext cx="532795" cy="30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2" idx="2"/>
          </p:cNvCxnSpPr>
          <p:nvPr/>
        </p:nvCxnSpPr>
        <p:spPr>
          <a:xfrm flipH="1" flipV="1">
            <a:off x="10699523" y="2561987"/>
            <a:ext cx="409573" cy="11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547853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35277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Canonical LR(1) or LR(1) Parser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use of one </a:t>
            </a:r>
            <a:r>
              <a:rPr lang="en-US" dirty="0" err="1" smtClean="0"/>
              <a:t>lookahead</a:t>
            </a:r>
            <a:r>
              <a:rPr lang="en-US" dirty="0" smtClean="0"/>
              <a:t> symbol in the input</a:t>
            </a:r>
          </a:p>
          <a:p>
            <a:r>
              <a:rPr lang="en-US" dirty="0" smtClean="0"/>
              <a:t>LR(1) items carry more information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dirty="0" smtClean="0"/>
              <a:t>LR(1) Item: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...X</a:t>
            </a:r>
            <a:r>
              <a:rPr lang="en-US" baseline="-25000" dirty="0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cs typeface="Times New Roman" panose="02020603050405020304" pitchFamily="18" charset="0"/>
              </a:rPr>
              <a:t>i+1</a:t>
            </a:r>
            <a:r>
              <a:rPr lang="en-US" dirty="0">
                <a:cs typeface="Times New Roman" panose="02020603050405020304" pitchFamily="18" charset="0"/>
              </a:rPr>
              <a:t>...</a:t>
            </a:r>
            <a:r>
              <a:rPr lang="en-US" dirty="0" err="1"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cs typeface="Times New Roman" panose="02020603050405020304" pitchFamily="18" charset="0"/>
              </a:rPr>
              <a:t>j</a:t>
            </a:r>
            <a:r>
              <a:rPr lang="en-US" dirty="0">
                <a:cs typeface="Times New Roman" panose="02020603050405020304" pitchFamily="18" charset="0"/>
              </a:rPr>
              <a:t>  , </a:t>
            </a:r>
            <a:r>
              <a:rPr lang="en-US" dirty="0" smtClean="0">
                <a:cs typeface="Times New Roman" panose="02020603050405020304" pitchFamily="18" charset="0"/>
              </a:rPr>
              <a:t>t</a:t>
            </a:r>
            <a:endParaRPr lang="en-US" dirty="0">
              <a:cs typeface="Times New Roman" panose="02020603050405020304" pitchFamily="18" charset="0"/>
            </a:endParaRPr>
          </a:p>
          <a:p>
            <a:pPr marL="648900" lvl="2" indent="-306000"/>
            <a:r>
              <a:rPr lang="en-US" dirty="0" smtClean="0">
                <a:cs typeface="Times New Roman" panose="02020603050405020304" pitchFamily="18" charset="0"/>
              </a:rPr>
              <a:t>Have states </a:t>
            </a:r>
            <a:r>
              <a:rPr lang="en-US" dirty="0"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...X</a:t>
            </a:r>
            <a:r>
              <a:rPr lang="en-US" baseline="-25000" dirty="0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in the stack already</a:t>
            </a:r>
          </a:p>
          <a:p>
            <a:pPr marL="648900" lvl="2" indent="-306000"/>
            <a:r>
              <a:rPr lang="en-US" dirty="0" smtClean="0">
                <a:cs typeface="Times New Roman" panose="02020603050405020304" pitchFamily="18" charset="0"/>
              </a:rPr>
              <a:t>Expect to put </a:t>
            </a:r>
            <a:r>
              <a:rPr lang="en-US" dirty="0"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cs typeface="Times New Roman" panose="02020603050405020304" pitchFamily="18" charset="0"/>
              </a:rPr>
              <a:t>i+1</a:t>
            </a:r>
            <a:r>
              <a:rPr lang="en-US" dirty="0">
                <a:cs typeface="Times New Roman" panose="02020603050405020304" pitchFamily="18" charset="0"/>
              </a:rPr>
              <a:t>...</a:t>
            </a:r>
            <a:r>
              <a:rPr lang="en-US" dirty="0" err="1"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cs typeface="Times New Roman" panose="02020603050405020304" pitchFamily="18" charset="0"/>
              </a:rPr>
              <a:t>j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onto the stack and then reduce</a:t>
            </a:r>
          </a:p>
          <a:p>
            <a:pPr marL="648900" lvl="2" indent="-306000"/>
            <a:r>
              <a:rPr lang="en-US" dirty="0" smtClean="0">
                <a:cs typeface="Times New Roman" panose="02020603050405020304" pitchFamily="18" charset="0"/>
              </a:rPr>
              <a:t>Only reduce when the token following </a:t>
            </a:r>
            <a:r>
              <a:rPr lang="en-US" dirty="0" err="1" smtClean="0"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cs typeface="Times New Roman" panose="02020603050405020304" pitchFamily="18" charset="0"/>
              </a:rPr>
              <a:t>j</a:t>
            </a:r>
            <a:r>
              <a:rPr lang="en-US" dirty="0" smtClean="0">
                <a:cs typeface="Times New Roman" panose="02020603050405020304" pitchFamily="18" charset="0"/>
              </a:rPr>
              <a:t> is, t</a:t>
            </a:r>
          </a:p>
          <a:p>
            <a:pPr marL="648900" lvl="2" indent="-306000"/>
            <a:endParaRPr lang="en-US" baseline="-25000" dirty="0">
              <a:cs typeface="Times New Roman" panose="02020603050405020304" pitchFamily="18" charset="0"/>
            </a:endParaRPr>
          </a:p>
          <a:p>
            <a:r>
              <a:rPr lang="en-US" dirty="0" smtClean="0"/>
              <a:t>Cluster the items: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/>
              <a:t>, </a:t>
            </a:r>
            <a:r>
              <a:rPr lang="en-US" dirty="0" smtClean="0"/>
              <a:t>a/b/c</a:t>
            </a:r>
            <a:r>
              <a:rPr lang="en-US" dirty="0"/>
              <a:t>] means the three items: [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/>
              <a:t>, a] [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/>
              <a:t>, b] [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/>
              <a:t>, c]</a:t>
            </a:r>
          </a:p>
          <a:p>
            <a:pPr lvl="1"/>
            <a:r>
              <a:rPr lang="en-US" dirty="0"/>
              <a:t>“Reduce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A if next token is 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b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dirty="0"/>
              <a:t>”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30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LR(1) Sets of Items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54891"/>
            <a:ext cx="10353762" cy="4636309"/>
          </a:xfrm>
        </p:spPr>
        <p:txBody>
          <a:bodyPr>
            <a:noAutofit/>
          </a:bodyPr>
          <a:lstStyle/>
          <a:p>
            <a:r>
              <a:rPr lang="en-US" sz="1600" dirty="0"/>
              <a:t>More items and more item sets than </a:t>
            </a:r>
            <a:r>
              <a:rPr lang="en-US" sz="1600" dirty="0" smtClean="0"/>
              <a:t>SLR</a:t>
            </a:r>
          </a:p>
          <a:p>
            <a:r>
              <a:rPr lang="en-US" sz="1600" dirty="0" smtClean="0"/>
              <a:t>Closure: </a:t>
            </a:r>
            <a:r>
              <a:rPr lang="en-US" sz="1600" dirty="0"/>
              <a:t>For each item [</a:t>
            </a:r>
            <a:r>
              <a:rPr lang="en-US" sz="1600" dirty="0" err="1"/>
              <a:t>A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>
                <a:latin typeface="Symbol" panose="05050102010706020507" pitchFamily="18" charset="2"/>
              </a:rPr>
              <a:t>a</a:t>
            </a:r>
            <a:r>
              <a:rPr lang="en-US" sz="1600" dirty="0" err="1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sz="1600" dirty="0" err="1"/>
              <a:t>B</a:t>
            </a:r>
            <a:r>
              <a:rPr lang="en-US" sz="1600" dirty="0" err="1">
                <a:latin typeface="Symbol" panose="05050102010706020507" pitchFamily="18" charset="2"/>
              </a:rPr>
              <a:t>b</a:t>
            </a:r>
            <a:r>
              <a:rPr lang="en-US" sz="1600" dirty="0"/>
              <a:t>, a] </a:t>
            </a:r>
            <a:r>
              <a:rPr lang="en-US" sz="1600" dirty="0" smtClean="0"/>
              <a:t>in the set of items </a:t>
            </a:r>
            <a:r>
              <a:rPr lang="en-US" sz="1600" dirty="0"/>
              <a:t>I, </a:t>
            </a:r>
            <a:r>
              <a:rPr lang="en-US" sz="1600" dirty="0" smtClean="0"/>
              <a:t>for </a:t>
            </a:r>
            <a:r>
              <a:rPr lang="en-US" sz="1600" dirty="0"/>
              <a:t>each production B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/>
              <a:t>in the grammar </a:t>
            </a:r>
            <a:r>
              <a:rPr lang="en-US" sz="1600" dirty="0"/>
              <a:t>G, </a:t>
            </a:r>
            <a:r>
              <a:rPr lang="en-US" sz="1600" dirty="0" smtClean="0"/>
              <a:t>and </a:t>
            </a:r>
            <a:r>
              <a:rPr lang="en-US" sz="1600" dirty="0"/>
              <a:t>for each terminal b in First(</a:t>
            </a:r>
            <a:r>
              <a:rPr lang="en-US" sz="1600" dirty="0" err="1">
                <a:latin typeface="Symbol" panose="05050102010706020507" pitchFamily="18" charset="2"/>
              </a:rPr>
              <a:t>b</a:t>
            </a:r>
            <a:r>
              <a:rPr lang="en-US" sz="1600" dirty="0" err="1"/>
              <a:t>a</a:t>
            </a:r>
            <a:r>
              <a:rPr lang="en-US" sz="1600" dirty="0"/>
              <a:t>),  add [B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sz="1600" dirty="0"/>
              <a:t> </a:t>
            </a:r>
            <a:r>
              <a:rPr lang="en-US" sz="1600" dirty="0">
                <a:latin typeface="Symbol" panose="05050102010706020507" pitchFamily="18" charset="2"/>
              </a:rPr>
              <a:t>g</a:t>
            </a:r>
            <a:r>
              <a:rPr lang="en-US" sz="1600" dirty="0"/>
              <a:t>, b] to </a:t>
            </a:r>
            <a:r>
              <a:rPr lang="en-US" sz="1600" dirty="0" smtClean="0"/>
              <a:t>I</a:t>
            </a:r>
          </a:p>
          <a:p>
            <a:r>
              <a:rPr lang="en-US" sz="1600" dirty="0"/>
              <a:t>Once we have a closed item set, use LR(1) </a:t>
            </a:r>
            <a:r>
              <a:rPr lang="en-US" sz="1600" dirty="0" smtClean="0"/>
              <a:t>successor/GOTO </a:t>
            </a:r>
            <a:r>
              <a:rPr lang="en-US" sz="1600" dirty="0"/>
              <a:t>function to compute transitions and next items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Example:</a:t>
            </a:r>
          </a:p>
          <a:p>
            <a:pPr marL="450000" lvl="1" indent="0">
              <a:buNone/>
            </a:pPr>
            <a:r>
              <a:rPr lang="en-US" sz="1600" dirty="0"/>
              <a:t>S’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S</a:t>
            </a:r>
          </a:p>
          <a:p>
            <a:pPr marL="450000" lvl="1" indent="0">
              <a:buNone/>
            </a:pPr>
            <a:r>
              <a:rPr lang="en-US" sz="1600" dirty="0" err="1" smtClean="0"/>
              <a:t>S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dca|dAb</a:t>
            </a:r>
            <a:r>
              <a:rPr lang="en-US" sz="1600" dirty="0"/>
              <a:t> |</a:t>
            </a:r>
            <a:r>
              <a:rPr lang="en-US" sz="1600" dirty="0" err="1"/>
              <a:t>Aa</a:t>
            </a:r>
            <a:endParaRPr lang="en-US" sz="16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r>
              <a:rPr lang="en-US" sz="1600" dirty="0" err="1"/>
              <a:t>A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 smtClean="0"/>
              <a:t>c</a:t>
            </a:r>
            <a:endParaRPr lang="en-US" sz="1600" dirty="0"/>
          </a:p>
          <a:p>
            <a:pPr marL="450000" lvl="1" indent="0">
              <a:buNone/>
            </a:pPr>
            <a:r>
              <a:rPr lang="en-US" sz="1600" dirty="0" smtClean="0"/>
              <a:t>Initial Item: </a:t>
            </a:r>
            <a:r>
              <a:rPr lang="en-US" sz="1600" dirty="0"/>
              <a:t>[S’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·</a:t>
            </a:r>
            <a:r>
              <a:rPr lang="en-US" sz="1600" dirty="0"/>
              <a:t>S, $] </a:t>
            </a:r>
            <a:endParaRPr lang="en-US" sz="1600" dirty="0" smtClean="0"/>
          </a:p>
          <a:p>
            <a:pPr marL="450000" lvl="1" indent="0">
              <a:buNone/>
            </a:pPr>
            <a:r>
              <a:rPr lang="en-US" sz="1600" dirty="0" smtClean="0"/>
              <a:t>Closure:</a:t>
            </a:r>
          </a:p>
          <a:p>
            <a:pPr marL="4500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[S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·</a:t>
            </a:r>
            <a:r>
              <a:rPr lang="en-US" sz="1600" dirty="0" err="1">
                <a:sym typeface="Wingdings" panose="05000000000000000000" pitchFamily="2" charset="2"/>
              </a:rPr>
              <a:t>dca</a:t>
            </a:r>
            <a:r>
              <a:rPr lang="en-US" sz="1600" dirty="0">
                <a:sym typeface="Wingdings" panose="05000000000000000000" pitchFamily="2" charset="2"/>
              </a:rPr>
              <a:t>, $]</a:t>
            </a:r>
          </a:p>
          <a:p>
            <a:pPr marL="450000" lvl="1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		[</a:t>
            </a:r>
            <a:r>
              <a:rPr lang="en-US" sz="1600" dirty="0">
                <a:sym typeface="Wingdings" panose="05000000000000000000" pitchFamily="2" charset="2"/>
              </a:rPr>
              <a:t>S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·</a:t>
            </a:r>
            <a:r>
              <a:rPr lang="en-US" sz="1600" dirty="0" err="1">
                <a:sym typeface="Wingdings" panose="05000000000000000000" pitchFamily="2" charset="2"/>
              </a:rPr>
              <a:t>dAb</a:t>
            </a:r>
            <a:r>
              <a:rPr lang="en-US" sz="1600" dirty="0">
                <a:sym typeface="Wingdings" panose="05000000000000000000" pitchFamily="2" charset="2"/>
              </a:rPr>
              <a:t>, $]</a:t>
            </a:r>
          </a:p>
          <a:p>
            <a:pPr marL="450000" lvl="1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		[</a:t>
            </a:r>
            <a:r>
              <a:rPr lang="en-US" sz="1600" dirty="0">
                <a:sym typeface="Wingdings" panose="05000000000000000000" pitchFamily="2" charset="2"/>
              </a:rPr>
              <a:t>S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·</a:t>
            </a:r>
            <a:r>
              <a:rPr lang="en-US" sz="1600" dirty="0" err="1">
                <a:sym typeface="Wingdings" panose="05000000000000000000" pitchFamily="2" charset="2"/>
              </a:rPr>
              <a:t>Aa</a:t>
            </a:r>
            <a:r>
              <a:rPr lang="en-US" sz="1600" dirty="0">
                <a:sym typeface="Wingdings" panose="05000000000000000000" pitchFamily="2" charset="2"/>
              </a:rPr>
              <a:t>, $]</a:t>
            </a:r>
          </a:p>
          <a:p>
            <a:pPr marL="450000" lvl="1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		[</a:t>
            </a:r>
            <a:r>
              <a:rPr lang="en-US" sz="1600" dirty="0">
                <a:sym typeface="Wingdings" panose="05000000000000000000" pitchFamily="2" charset="2"/>
              </a:rPr>
              <a:t>A</a:t>
            </a:r>
            <a:r>
              <a:rPr lang="en-US" sz="1600" dirty="0">
                <a:latin typeface="Symbol" panose="05050102010706020507" pitchFamily="18" charset="2"/>
                <a:sym typeface="Wingdings" panose="05000000000000000000" pitchFamily="2" charset="2"/>
              </a:rPr>
              <a:t>·</a:t>
            </a:r>
            <a:r>
              <a:rPr lang="en-US" sz="1600" dirty="0">
                <a:sym typeface="Wingdings" panose="05000000000000000000" pitchFamily="2" charset="2"/>
              </a:rPr>
              <a:t>c, a]</a:t>
            </a:r>
            <a:endParaRPr lang="en-US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  <a:p>
            <a:pPr marL="36900" indent="0">
              <a:buNone/>
            </a:pPr>
            <a:endParaRPr lang="en-US" sz="1600" dirty="0" smtClean="0"/>
          </a:p>
          <a:p>
            <a:pPr marL="648900" lvl="2" indent="-306000"/>
            <a:endParaRPr lang="en-US" baseline="-25000" dirty="0">
              <a:cs typeface="Times New Roman" panose="02020603050405020304" pitchFamily="18" charset="0"/>
            </a:endParaRPr>
          </a:p>
          <a:p>
            <a:pPr lvl="1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532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45" y="276225"/>
            <a:ext cx="10353762" cy="970450"/>
          </a:xfrm>
        </p:spPr>
        <p:txBody>
          <a:bodyPr/>
          <a:lstStyle/>
          <a:p>
            <a:r>
              <a:rPr lang="en-US" dirty="0" smtClean="0"/>
              <a:t>Closure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162009"/>
            <a:ext cx="96869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 →</a:t>
            </a:r>
            <a:r>
              <a:rPr lang="el-GR" sz="2000" dirty="0">
                <a:solidFill>
                  <a:schemeClr val="tx2"/>
                </a:solidFill>
              </a:rPr>
              <a:t>α</a:t>
            </a:r>
            <a:r>
              <a:rPr lang="en-US" sz="2000" dirty="0">
                <a:solidFill>
                  <a:schemeClr val="tx2"/>
                </a:solidFill>
              </a:rPr>
              <a:t>.B</a:t>
            </a:r>
            <a:r>
              <a:rPr lang="el-GR" sz="2000" dirty="0">
                <a:solidFill>
                  <a:schemeClr val="tx2"/>
                </a:solidFill>
              </a:rPr>
              <a:t>β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a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For each item [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sz="2000" dirty="0" err="1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sz="2000" dirty="0" err="1">
                <a:solidFill>
                  <a:schemeClr val="tx2"/>
                </a:solidFill>
              </a:rPr>
              <a:t>B</a:t>
            </a:r>
            <a:r>
              <a:rPr lang="en-US" sz="2000" dirty="0" err="1">
                <a:solidFill>
                  <a:schemeClr val="tx2"/>
                </a:solidFill>
                <a:latin typeface="Symbol" panose="05050102010706020507" pitchFamily="18" charset="2"/>
              </a:rPr>
              <a:t>b</a:t>
            </a:r>
            <a:r>
              <a:rPr lang="en-US" sz="2000" dirty="0">
                <a:solidFill>
                  <a:schemeClr val="tx2"/>
                </a:solidFill>
              </a:rPr>
              <a:t>, a] in the set of items I, for each production B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 the grammar G, and for each terminal b in First(</a:t>
            </a:r>
            <a:r>
              <a:rPr lang="en-US" sz="2000" dirty="0" err="1">
                <a:solidFill>
                  <a:schemeClr val="tx2"/>
                </a:solidFill>
                <a:latin typeface="Symbol" panose="05050102010706020507" pitchFamily="18" charset="2"/>
              </a:rPr>
              <a:t>b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dirty="0">
                <a:solidFill>
                  <a:schemeClr val="tx2"/>
                </a:solidFill>
              </a:rPr>
              <a:t>),  add [B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Symbol" panose="05050102010706020507" pitchFamily="18" charset="2"/>
              </a:rPr>
              <a:t>g</a:t>
            </a:r>
            <a:r>
              <a:rPr lang="en-US" sz="2000" dirty="0">
                <a:solidFill>
                  <a:schemeClr val="tx2"/>
                </a:solidFill>
              </a:rPr>
              <a:t>, b] to I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Let</a:t>
            </a:r>
            <a:r>
              <a:rPr lang="en-US" dirty="0">
                <a:solidFill>
                  <a:schemeClr val="tx2"/>
                </a:solidFill>
              </a:rPr>
              <a:t>, Frist(</a:t>
            </a:r>
            <a:r>
              <a:rPr lang="el-GR" dirty="0">
                <a:solidFill>
                  <a:schemeClr val="tx2"/>
                </a:solidFill>
              </a:rPr>
              <a:t>β</a:t>
            </a:r>
            <a:r>
              <a:rPr lang="en-US" dirty="0">
                <a:solidFill>
                  <a:schemeClr val="tx2"/>
                </a:solidFill>
              </a:rPr>
              <a:t>) = {c, d</a:t>
            </a:r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First (</a:t>
            </a:r>
            <a:r>
              <a:rPr lang="el-GR" dirty="0" smtClean="0">
                <a:solidFill>
                  <a:schemeClr val="tx2"/>
                </a:solidFill>
              </a:rPr>
              <a:t>β</a:t>
            </a:r>
            <a:r>
              <a:rPr lang="en-US" dirty="0" smtClean="0">
                <a:solidFill>
                  <a:schemeClr val="tx2"/>
                </a:solidFill>
              </a:rPr>
              <a:t>a) = </a:t>
            </a:r>
            <a:r>
              <a:rPr lang="en-US" dirty="0">
                <a:solidFill>
                  <a:schemeClr val="tx2"/>
                </a:solidFill>
              </a:rPr>
              <a:t>{c, d}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SG" sz="2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471" y="4505278"/>
            <a:ext cx="339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What </a:t>
            </a:r>
            <a:r>
              <a:rPr lang="en-US" dirty="0">
                <a:solidFill>
                  <a:schemeClr val="tx2"/>
                </a:solidFill>
              </a:rPr>
              <a:t>if, Frist(</a:t>
            </a:r>
            <a:r>
              <a:rPr lang="el-GR" dirty="0">
                <a:solidFill>
                  <a:schemeClr val="tx2"/>
                </a:solidFill>
              </a:rPr>
              <a:t>β</a:t>
            </a:r>
            <a:r>
              <a:rPr lang="en-US" dirty="0">
                <a:solidFill>
                  <a:schemeClr val="tx2"/>
                </a:solidFill>
              </a:rPr>
              <a:t>) = {</a:t>
            </a:r>
            <a:r>
              <a:rPr lang="el-GR" dirty="0">
                <a:solidFill>
                  <a:schemeClr val="tx2"/>
                </a:solidFill>
              </a:rPr>
              <a:t>ϵ</a:t>
            </a:r>
            <a:r>
              <a:rPr lang="en-US" dirty="0">
                <a:solidFill>
                  <a:schemeClr val="tx2"/>
                </a:solidFill>
              </a:rPr>
              <a:t>, c, d} 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dirty="0">
                <a:solidFill>
                  <a:schemeClr val="tx2"/>
                </a:solidFill>
              </a:rPr>
              <a:t>Frist(</a:t>
            </a:r>
            <a:r>
              <a:rPr lang="el-GR" dirty="0" smtClean="0">
                <a:solidFill>
                  <a:schemeClr val="tx2"/>
                </a:solidFill>
              </a:rPr>
              <a:t>β</a:t>
            </a:r>
            <a:r>
              <a:rPr lang="en-US" dirty="0" smtClean="0">
                <a:solidFill>
                  <a:schemeClr val="tx2"/>
                </a:solidFill>
              </a:rPr>
              <a:t>a) = {a, </a:t>
            </a:r>
            <a:r>
              <a:rPr lang="en-US" dirty="0">
                <a:solidFill>
                  <a:schemeClr val="tx2"/>
                </a:solidFill>
              </a:rPr>
              <a:t>c, d}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 </a:t>
            </a:r>
            <a:r>
              <a:rPr lang="en-US" dirty="0">
                <a:solidFill>
                  <a:schemeClr val="tx2"/>
                </a:solidFill>
              </a:rPr>
              <a:t>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c</a:t>
            </a:r>
          </a:p>
          <a:p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 smtClean="0">
                <a:solidFill>
                  <a:schemeClr val="tx2"/>
                </a:solidFill>
              </a:rPr>
              <a:t>, 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Or, </a:t>
            </a:r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a/b/c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449484" y="3531579"/>
            <a:ext cx="15716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c/d</a:t>
            </a:r>
          </a:p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173009" y="3388616"/>
            <a:ext cx="12287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c</a:t>
            </a:r>
          </a:p>
          <a:p>
            <a:r>
              <a:rPr lang="en-US" dirty="0">
                <a:solidFill>
                  <a:schemeClr val="tx2"/>
                </a:solidFill>
              </a:rPr>
              <a:t>B → .</a:t>
            </a:r>
            <a:r>
              <a:rPr lang="el-GR" dirty="0">
                <a:solidFill>
                  <a:schemeClr val="tx2"/>
                </a:solidFill>
              </a:rPr>
              <a:t>ϒ</a:t>
            </a:r>
            <a:r>
              <a:rPr lang="en-US" dirty="0">
                <a:solidFill>
                  <a:schemeClr val="tx2"/>
                </a:solidFill>
              </a:rPr>
              <a:t>, d</a:t>
            </a:r>
          </a:p>
          <a:p>
            <a:endParaRPr lang="en-SG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5401734" y="3850281"/>
            <a:ext cx="1047750" cy="44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57267" y="3203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S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457267" y="39526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ϒ</a:t>
            </a:r>
            <a:endParaRPr lang="en-SG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630834" y="3573282"/>
            <a:ext cx="0" cy="3794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45" y="276225"/>
            <a:ext cx="10353762" cy="970450"/>
          </a:xfrm>
        </p:spPr>
        <p:txBody>
          <a:bodyPr/>
          <a:lstStyle/>
          <a:p>
            <a:r>
              <a:rPr lang="en-US" dirty="0" smtClean="0"/>
              <a:t>LR(1) GOTO Function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162009"/>
            <a:ext cx="968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</a:t>
            </a:r>
            <a:r>
              <a:rPr lang="en-US" dirty="0" smtClean="0"/>
              <a:t>an </a:t>
            </a:r>
            <a:r>
              <a:rPr lang="en-US" dirty="0"/>
              <a:t>item </a:t>
            </a:r>
            <a:r>
              <a:rPr lang="en-US" dirty="0" smtClean="0"/>
              <a:t>set, I, initialize an empty set J. For each </a:t>
            </a:r>
            <a:r>
              <a:rPr lang="en-US" dirty="0"/>
              <a:t>[A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en-US" sz="2000" dirty="0" err="1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 err="1"/>
              <a:t>X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/>
              <a:t>, a</a:t>
            </a:r>
            <a:r>
              <a:rPr lang="en-US" dirty="0" smtClean="0"/>
              <a:t>],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[A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X</a:t>
            </a:r>
            <a:r>
              <a:rPr lang="en-US" dirty="0" err="1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/>
              <a:t>,  a] to item set J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GOTO(I,X</a:t>
            </a:r>
            <a:r>
              <a:rPr lang="en-US" dirty="0"/>
              <a:t>) is the closure of set J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SG" sz="2000" dirty="0">
              <a:solidFill>
                <a:schemeClr val="tx2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479800" y="2497666"/>
            <a:ext cx="1531938" cy="19018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I0</a:t>
            </a:r>
            <a:r>
              <a:rPr lang="en-US" dirty="0">
                <a:latin typeface="Tahoma" panose="020B0604030504040204" pitchFamily="34" charset="0"/>
              </a:rPr>
              <a:t>:</a:t>
            </a:r>
          </a:p>
          <a:p>
            <a:r>
              <a:rPr lang="en-US" dirty="0">
                <a:latin typeface="Tahoma" panose="020B0604030504040204" pitchFamily="34" charset="0"/>
              </a:rPr>
              <a:t>S' 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ahoma" panose="020B0604030504040204" pitchFamily="34" charset="0"/>
              </a:rPr>
              <a:t>S, $</a:t>
            </a:r>
          </a:p>
          <a:p>
            <a:r>
              <a:rPr lang="en-US" dirty="0">
                <a:latin typeface="Tahoma" panose="020B0604030504040204" pitchFamily="34" charset="0"/>
              </a:rPr>
              <a:t>S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>
                <a:latin typeface="Tahoma" panose="020B0604030504040204" pitchFamily="34" charset="0"/>
              </a:rPr>
              <a:t>dca</a:t>
            </a:r>
            <a:r>
              <a:rPr lang="en-US" dirty="0">
                <a:latin typeface="Tahoma" panose="020B0604030504040204" pitchFamily="34" charset="0"/>
              </a:rPr>
              <a:t>, $</a:t>
            </a:r>
          </a:p>
          <a:p>
            <a:r>
              <a:rPr lang="en-US" dirty="0">
                <a:latin typeface="Tahoma" panose="020B0604030504040204" pitchFamily="34" charset="0"/>
              </a:rPr>
              <a:t>S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>
                <a:latin typeface="Tahoma" panose="020B0604030504040204" pitchFamily="34" charset="0"/>
              </a:rPr>
              <a:t>dAb</a:t>
            </a:r>
            <a:r>
              <a:rPr lang="en-US" dirty="0">
                <a:latin typeface="Tahoma" panose="020B0604030504040204" pitchFamily="34" charset="0"/>
              </a:rPr>
              <a:t>, $</a:t>
            </a:r>
          </a:p>
          <a:p>
            <a:r>
              <a:rPr lang="en-US" dirty="0">
                <a:latin typeface="Tahoma" panose="020B0604030504040204" pitchFamily="34" charset="0"/>
              </a:rPr>
              <a:t>S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>
                <a:latin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, $</a:t>
            </a:r>
          </a:p>
          <a:p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c, a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6170613" y="3512079"/>
            <a:ext cx="1717675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I2</a:t>
            </a:r>
            <a:r>
              <a:rPr lang="en-US" dirty="0">
                <a:latin typeface="Tahoma" panose="020B0604030504040204" pitchFamily="34" charset="0"/>
              </a:rPr>
              <a:t>:</a:t>
            </a:r>
          </a:p>
          <a:p>
            <a:r>
              <a:rPr lang="en-US" dirty="0" err="1">
                <a:latin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ahoma" panose="020B0604030504040204" pitchFamily="34" charset="0"/>
              </a:rPr>
              <a:t>d</a:t>
            </a:r>
            <a:r>
              <a:rPr lang="en-US" dirty="0" err="1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>
                <a:latin typeface="Tahoma" panose="020B0604030504040204" pitchFamily="34" charset="0"/>
              </a:rPr>
              <a:t>ca</a:t>
            </a:r>
            <a:r>
              <a:rPr lang="en-US" dirty="0">
                <a:latin typeface="Tahoma" panose="020B0604030504040204" pitchFamily="34" charset="0"/>
              </a:rPr>
              <a:t>, $</a:t>
            </a:r>
          </a:p>
          <a:p>
            <a:r>
              <a:rPr lang="en-US" dirty="0" err="1">
                <a:latin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ahoma" panose="020B0604030504040204" pitchFamily="34" charset="0"/>
              </a:rPr>
              <a:t>d</a:t>
            </a:r>
            <a:r>
              <a:rPr lang="en-US" dirty="0" err="1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>
                <a:latin typeface="Tahoma" panose="020B0604030504040204" pitchFamily="34" charset="0"/>
              </a:rPr>
              <a:t>Ab</a:t>
            </a:r>
            <a:r>
              <a:rPr lang="en-US" dirty="0">
                <a:latin typeface="Tahoma" panose="020B0604030504040204" pitchFamily="34" charset="0"/>
              </a:rPr>
              <a:t>, $</a:t>
            </a:r>
          </a:p>
          <a:p>
            <a:r>
              <a:rPr lang="en-US" dirty="0">
                <a:latin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ahoma" panose="020B0604030504040204" pitchFamily="34" charset="0"/>
              </a:rPr>
              <a:t>c, b</a:t>
            </a:r>
          </a:p>
        </p:txBody>
      </p:sp>
      <p:cxnSp>
        <p:nvCxnSpPr>
          <p:cNvPr id="27" name="AutoShape 6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5011738" y="3448579"/>
            <a:ext cx="115887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300663" y="3746515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</a:t>
            </a:r>
            <a:endParaRPr lang="en-US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245225" y="2292879"/>
            <a:ext cx="1303338" cy="7143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I1</a:t>
            </a:r>
            <a:r>
              <a:rPr lang="en-US" dirty="0">
                <a:latin typeface="Tahoma" panose="020B0604030504040204" pitchFamily="34" charset="0"/>
              </a:rPr>
              <a:t>:</a:t>
            </a:r>
          </a:p>
          <a:p>
            <a:r>
              <a:rPr lang="en-US" dirty="0">
                <a:latin typeface="Tahoma" panose="020B0604030504040204" pitchFamily="34" charset="0"/>
              </a:rPr>
              <a:t>S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</a:rPr>
              <a:t>S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ahoma" panose="020B0604030504040204" pitchFamily="34" charset="0"/>
              </a:rPr>
              <a:t>, $ </a:t>
            </a:r>
          </a:p>
        </p:txBody>
      </p:sp>
      <p:cxnSp>
        <p:nvCxnSpPr>
          <p:cNvPr id="30" name="AutoShape 9"/>
          <p:cNvCxnSpPr>
            <a:cxnSpLocks noChangeShapeType="1"/>
            <a:stCxn id="25" idx="3"/>
            <a:endCxn id="29" idx="1"/>
          </p:cNvCxnSpPr>
          <p:nvPr/>
        </p:nvCxnSpPr>
        <p:spPr bwMode="auto">
          <a:xfrm flipV="1">
            <a:off x="5011738" y="2650066"/>
            <a:ext cx="1233487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254625" y="2521479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S</a:t>
            </a:r>
            <a:endParaRPr 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3479800" y="5650482"/>
            <a:ext cx="1552575" cy="7143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I4: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</a:rPr>
              <a:t>A</a:t>
            </a:r>
            <a:r>
              <a:rPr lang="en-US" dirty="0" err="1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ahoma" panose="020B0604030504040204" pitchFamily="34" charset="0"/>
              </a:rPr>
              <a:t>c</a:t>
            </a:r>
            <a:r>
              <a:rPr lang="en-US" dirty="0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ahoma" panose="020B0604030504040204" pitchFamily="34" charset="0"/>
              </a:rPr>
              <a:t>, a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245769" y="4906506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25" idx="2"/>
            <a:endCxn id="32" idx="0"/>
          </p:cNvCxnSpPr>
          <p:nvPr/>
        </p:nvCxnSpPr>
        <p:spPr>
          <a:xfrm>
            <a:off x="4245769" y="4399491"/>
            <a:ext cx="10319" cy="12509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5798344" y="5419502"/>
            <a:ext cx="1552575" cy="102155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I3: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</a:rPr>
              <a:t>S</a:t>
            </a:r>
            <a:r>
              <a:rPr lang="en-US" dirty="0" err="1" smtClean="0">
                <a:latin typeface="Tahoma" panose="020B0604030504040204" pitchFamily="34" charset="0"/>
                <a:sym typeface="Wingdings" panose="05000000000000000000" pitchFamily="2" charset="2"/>
              </a:rPr>
              <a:t>A</a:t>
            </a:r>
            <a:r>
              <a:rPr lang="en-US" dirty="0" err="1"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r>
              <a:rPr lang="en-US" dirty="0" err="1" smtClean="0">
                <a:latin typeface="Tahoma" panose="020B0604030504040204" pitchFamily="34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Tahoma" panose="020B0604030504040204" pitchFamily="34" charset="0"/>
                <a:sym typeface="Wingdings" panose="05000000000000000000" pitchFamily="2" charset="2"/>
              </a:rPr>
              <a:t>$</a:t>
            </a:r>
          </a:p>
          <a:p>
            <a:endParaRPr lang="en-US" dirty="0">
              <a:latin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>
            <a:stCxn id="25" idx="2"/>
            <a:endCxn id="36" idx="0"/>
          </p:cNvCxnSpPr>
          <p:nvPr/>
        </p:nvCxnSpPr>
        <p:spPr>
          <a:xfrm>
            <a:off x="4245769" y="4399491"/>
            <a:ext cx="2328863" cy="1020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173662" y="4541299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1" grpId="0"/>
      <p:bldP spid="32" grpId="0" animBg="1"/>
      <p:bldP spid="34" grpId="0"/>
      <p:bldP spid="36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7650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GOTO graph of LR(1) Items</a:t>
            </a:r>
            <a:endParaRPr lang="en-SG" sz="3200" dirty="0"/>
          </a:p>
        </p:txBody>
      </p:sp>
      <p:sp>
        <p:nvSpPr>
          <p:cNvPr id="4" name="Google Shape;97;p15"/>
          <p:cNvSpPr txBox="1"/>
          <p:nvPr/>
        </p:nvSpPr>
        <p:spPr>
          <a:xfrm>
            <a:off x="792691" y="1806786"/>
            <a:ext cx="1559984" cy="9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The Grammar</a:t>
            </a:r>
            <a:r>
              <a:rPr lang="en-US" b="0" i="0" u="none" strike="noStrike" cap="none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 → CC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→ </a:t>
            </a:r>
            <a:r>
              <a:rPr lang="en-US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cC|d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5"/>
          <p:cNvSpPr txBox="1"/>
          <p:nvPr/>
        </p:nvSpPr>
        <p:spPr>
          <a:xfrm>
            <a:off x="792691" y="3369986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215005" y="1393192"/>
            <a:ext cx="10146852" cy="5651182"/>
            <a:chOff x="619760" y="345441"/>
            <a:chExt cx="11419840" cy="6360159"/>
          </a:xfrm>
          <a:noFill/>
        </p:grpSpPr>
        <p:sp>
          <p:nvSpPr>
            <p:cNvPr id="76" name="Google Shape;104;p16"/>
            <p:cNvSpPr txBox="1"/>
            <p:nvPr/>
          </p:nvSpPr>
          <p:spPr>
            <a:xfrm>
              <a:off x="619760" y="345442"/>
              <a:ext cx="1381760" cy="1760259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I0</a:t>
              </a:r>
              <a:endParaRPr sz="1600" dirty="0" smtClean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’ → .S, $ </a:t>
              </a:r>
              <a:endParaRPr sz="1600" dirty="0">
                <a:solidFill>
                  <a:schemeClr val="tx2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 → .CC,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.cC,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.d,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5;p16"/>
            <p:cNvSpPr txBox="1"/>
            <p:nvPr/>
          </p:nvSpPr>
          <p:spPr>
            <a:xfrm>
              <a:off x="2783841" y="345441"/>
              <a:ext cx="1960881" cy="776728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I1</a:t>
              </a:r>
              <a:endParaRPr sz="1600" dirty="0" smtClean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’ → S. , $ 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;p16"/>
            <p:cNvSpPr txBox="1"/>
            <p:nvPr/>
          </p:nvSpPr>
          <p:spPr>
            <a:xfrm>
              <a:off x="2783841" y="1468827"/>
              <a:ext cx="1381760" cy="1328883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I2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→ C.C,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.cC,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.d,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7;p16"/>
            <p:cNvSpPr txBox="1"/>
            <p:nvPr/>
          </p:nvSpPr>
          <p:spPr>
            <a:xfrm>
              <a:off x="2814319" y="3159756"/>
              <a:ext cx="1381760" cy="1304398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I3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→ c.C, c/d</a:t>
              </a:r>
              <a:endParaRPr sz="1600" dirty="0">
                <a:solidFill>
                  <a:schemeClr val="tx2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.cC,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.d,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8;p16"/>
            <p:cNvSpPr txBox="1"/>
            <p:nvPr/>
          </p:nvSpPr>
          <p:spPr>
            <a:xfrm>
              <a:off x="5283200" y="515997"/>
              <a:ext cx="1381760" cy="683915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I5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 → CC.,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9;p16"/>
            <p:cNvSpPr txBox="1"/>
            <p:nvPr/>
          </p:nvSpPr>
          <p:spPr>
            <a:xfrm>
              <a:off x="2814319" y="4853351"/>
              <a:ext cx="1381760" cy="718864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I4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→ d. 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0;p16"/>
            <p:cNvSpPr txBox="1"/>
            <p:nvPr/>
          </p:nvSpPr>
          <p:spPr>
            <a:xfrm>
              <a:off x="5283200" y="1536381"/>
              <a:ext cx="1381760" cy="1532838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I6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</a:t>
              </a: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→ c.C, $</a:t>
              </a:r>
              <a:endParaRPr sz="1600" dirty="0">
                <a:solidFill>
                  <a:schemeClr val="tx2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.cC,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.d,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1;p16"/>
            <p:cNvSpPr txBox="1"/>
            <p:nvPr/>
          </p:nvSpPr>
          <p:spPr>
            <a:xfrm>
              <a:off x="5283200" y="3405688"/>
              <a:ext cx="1381760" cy="682772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I7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d.,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2;p16"/>
            <p:cNvSpPr txBox="1"/>
            <p:nvPr/>
          </p:nvSpPr>
          <p:spPr>
            <a:xfrm>
              <a:off x="5283200" y="4698348"/>
              <a:ext cx="1381760" cy="672937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I8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cC., c/d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13;p16"/>
            <p:cNvSpPr txBox="1"/>
            <p:nvPr/>
          </p:nvSpPr>
          <p:spPr>
            <a:xfrm>
              <a:off x="7579360" y="2425489"/>
              <a:ext cx="1381760" cy="892552"/>
            </a:xfrm>
            <a:prstGeom prst="rect">
              <a:avLst/>
            </a:prstGeom>
            <a:grpFill/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I9</a:t>
              </a:r>
              <a:endParaRPr sz="1600" dirty="0"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 → cC., $</a:t>
              </a:r>
              <a:endParaRPr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Google Shape;114;p16"/>
            <p:cNvCxnSpPr>
              <a:stCxn id="76" idx="3"/>
              <a:endCxn id="77" idx="1"/>
            </p:cNvCxnSpPr>
            <p:nvPr/>
          </p:nvCxnSpPr>
          <p:spPr>
            <a:xfrm flipV="1">
              <a:off x="2001520" y="733806"/>
              <a:ext cx="782321" cy="491766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7" name="Google Shape;115;p16"/>
            <p:cNvCxnSpPr>
              <a:stCxn id="76" idx="3"/>
              <a:endCxn id="78" idx="1"/>
            </p:cNvCxnSpPr>
            <p:nvPr/>
          </p:nvCxnSpPr>
          <p:spPr>
            <a:xfrm>
              <a:off x="2001520" y="1225572"/>
              <a:ext cx="782321" cy="907696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8" name="Google Shape;116;p16"/>
            <p:cNvCxnSpPr>
              <a:stCxn id="76" idx="2"/>
              <a:endCxn id="79" idx="1"/>
            </p:cNvCxnSpPr>
            <p:nvPr/>
          </p:nvCxnSpPr>
          <p:spPr>
            <a:xfrm>
              <a:off x="1310641" y="2105701"/>
              <a:ext cx="1503678" cy="1706255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9" name="Google Shape;117;p16"/>
            <p:cNvCxnSpPr>
              <a:stCxn id="76" idx="2"/>
              <a:endCxn id="81" idx="1"/>
            </p:cNvCxnSpPr>
            <p:nvPr/>
          </p:nvCxnSpPr>
          <p:spPr>
            <a:xfrm>
              <a:off x="1310641" y="2105701"/>
              <a:ext cx="1503678" cy="3107082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0" name="Google Shape;118;p16"/>
            <p:cNvCxnSpPr>
              <a:stCxn id="78" idx="3"/>
              <a:endCxn id="80" idx="1"/>
            </p:cNvCxnSpPr>
            <p:nvPr/>
          </p:nvCxnSpPr>
          <p:spPr>
            <a:xfrm flipV="1">
              <a:off x="4165601" y="857955"/>
              <a:ext cx="1117600" cy="1275313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1" name="Google Shape;119;p16"/>
            <p:cNvCxnSpPr>
              <a:stCxn id="78" idx="3"/>
              <a:endCxn id="82" idx="1"/>
            </p:cNvCxnSpPr>
            <p:nvPr/>
          </p:nvCxnSpPr>
          <p:spPr>
            <a:xfrm>
              <a:off x="4165601" y="2133268"/>
              <a:ext cx="1117600" cy="169532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2" name="Google Shape;120;p16"/>
            <p:cNvCxnSpPr>
              <a:stCxn id="78" idx="3"/>
              <a:endCxn id="83" idx="1"/>
            </p:cNvCxnSpPr>
            <p:nvPr/>
          </p:nvCxnSpPr>
          <p:spPr>
            <a:xfrm>
              <a:off x="4165601" y="2133268"/>
              <a:ext cx="1117600" cy="1613805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3" name="Google Shape;121;p16"/>
            <p:cNvCxnSpPr>
              <a:stCxn id="79" idx="3"/>
              <a:endCxn id="84" idx="1"/>
            </p:cNvCxnSpPr>
            <p:nvPr/>
          </p:nvCxnSpPr>
          <p:spPr>
            <a:xfrm>
              <a:off x="4196079" y="3811956"/>
              <a:ext cx="1087121" cy="1222861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4" name="Google Shape;122;p16"/>
            <p:cNvCxnSpPr>
              <a:endCxn id="85" idx="1"/>
            </p:cNvCxnSpPr>
            <p:nvPr/>
          </p:nvCxnSpPr>
          <p:spPr>
            <a:xfrm>
              <a:off x="6664960" y="2871765"/>
              <a:ext cx="914400" cy="0"/>
            </a:xfrm>
            <a:prstGeom prst="straightConnector1">
              <a:avLst/>
            </a:prstGeom>
            <a:grpFill/>
            <a:ln w="9525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5" name="Google Shape;123;p16"/>
            <p:cNvSpPr txBox="1"/>
            <p:nvPr/>
          </p:nvSpPr>
          <p:spPr>
            <a:xfrm>
              <a:off x="2219959" y="598250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96" name="Google Shape;124;p16"/>
            <p:cNvSpPr txBox="1"/>
            <p:nvPr/>
          </p:nvSpPr>
          <p:spPr>
            <a:xfrm>
              <a:off x="2377439" y="1440470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5;p16"/>
            <p:cNvSpPr txBox="1"/>
            <p:nvPr/>
          </p:nvSpPr>
          <p:spPr>
            <a:xfrm>
              <a:off x="2194559" y="2828301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26;p16"/>
            <p:cNvSpPr txBox="1"/>
            <p:nvPr/>
          </p:nvSpPr>
          <p:spPr>
            <a:xfrm>
              <a:off x="2313400" y="4045899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27;p16"/>
            <p:cNvSpPr txBox="1"/>
            <p:nvPr/>
          </p:nvSpPr>
          <p:spPr>
            <a:xfrm>
              <a:off x="4359928" y="1255804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100" name="Google Shape;128;p16"/>
            <p:cNvSpPr txBox="1"/>
            <p:nvPr/>
          </p:nvSpPr>
          <p:spPr>
            <a:xfrm>
              <a:off x="4724009" y="1870859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29;p16"/>
            <p:cNvSpPr txBox="1"/>
            <p:nvPr/>
          </p:nvSpPr>
          <p:spPr>
            <a:xfrm>
              <a:off x="4815839" y="2828301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30;p16"/>
            <p:cNvSpPr txBox="1"/>
            <p:nvPr/>
          </p:nvSpPr>
          <p:spPr>
            <a:xfrm>
              <a:off x="4541520" y="4358297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103" name="Google Shape;131;p16"/>
            <p:cNvSpPr txBox="1"/>
            <p:nvPr/>
          </p:nvSpPr>
          <p:spPr>
            <a:xfrm>
              <a:off x="7051039" y="2428376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36;p16"/>
            <p:cNvSpPr txBox="1"/>
            <p:nvPr/>
          </p:nvSpPr>
          <p:spPr>
            <a:xfrm>
              <a:off x="4517408" y="3285708"/>
              <a:ext cx="2641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Google Shape;137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552238" y="6218238"/>
              <a:ext cx="487362" cy="48736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</p:pic>
        <p:sp>
          <p:nvSpPr>
            <p:cNvPr id="169" name="Google Shape;129;p16"/>
            <p:cNvSpPr txBox="1"/>
            <p:nvPr/>
          </p:nvSpPr>
          <p:spPr>
            <a:xfrm>
              <a:off x="3465817" y="4454254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31;p16"/>
            <p:cNvSpPr txBox="1"/>
            <p:nvPr/>
          </p:nvSpPr>
          <p:spPr>
            <a:xfrm>
              <a:off x="5974945" y="3004831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31;p16"/>
            <p:cNvSpPr txBox="1"/>
            <p:nvPr/>
          </p:nvSpPr>
          <p:spPr>
            <a:xfrm>
              <a:off x="7122160" y="1647721"/>
              <a:ext cx="3149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6392666" y="4034432"/>
            <a:ext cx="30693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6392666" y="4034432"/>
            <a:ext cx="306934" cy="327041"/>
            <a:chOff x="6392666" y="4034432"/>
            <a:chExt cx="306934" cy="327041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6699600" y="4034432"/>
              <a:ext cx="0" cy="32704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6392666" y="4361473"/>
              <a:ext cx="30693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Arrow Connector 167"/>
          <p:cNvCxnSpPr>
            <a:stCxn id="79" idx="2"/>
            <a:endCxn id="81" idx="0"/>
          </p:cNvCxnSpPr>
          <p:nvPr/>
        </p:nvCxnSpPr>
        <p:spPr>
          <a:xfrm>
            <a:off x="5778800" y="5052786"/>
            <a:ext cx="0" cy="3458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82" idx="2"/>
            <a:endCxn id="83" idx="0"/>
          </p:cNvCxnSpPr>
          <p:nvPr/>
        </p:nvCxnSpPr>
        <p:spPr>
          <a:xfrm>
            <a:off x="7972471" y="3813346"/>
            <a:ext cx="0" cy="2989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586337" y="2578470"/>
            <a:ext cx="40623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992572" y="2578470"/>
            <a:ext cx="0" cy="334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8586337" y="2912650"/>
            <a:ext cx="40623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10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Canonical LR(1) Parsing Table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39108"/>
              </p:ext>
            </p:extLst>
          </p:nvPr>
        </p:nvGraphicFramePr>
        <p:xfrm>
          <a:off x="7514375" y="1400984"/>
          <a:ext cx="410687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66"/>
                <a:gridCol w="537192"/>
                <a:gridCol w="684479"/>
                <a:gridCol w="684479"/>
                <a:gridCol w="684479"/>
                <a:gridCol w="684479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820" y="1048871"/>
            <a:ext cx="6679310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Construct the collection of sets of LR(1) items C’ = {I</a:t>
            </a:r>
            <a:r>
              <a:rPr lang="en-US" sz="1600" baseline="-25000" dirty="0" smtClean="0">
                <a:solidFill>
                  <a:schemeClr val="tx2"/>
                </a:solidFill>
              </a:rPr>
              <a:t>0</a:t>
            </a:r>
            <a:r>
              <a:rPr lang="en-US" sz="1600" dirty="0" smtClean="0">
                <a:solidFill>
                  <a:schemeClr val="tx2"/>
                </a:solidFill>
              </a:rPr>
              <a:t>, I</a:t>
            </a:r>
            <a:r>
              <a:rPr lang="en-US" sz="1600" baseline="-25000" dirty="0" smtClean="0">
                <a:solidFill>
                  <a:schemeClr val="tx2"/>
                </a:solidFill>
              </a:rPr>
              <a:t>1</a:t>
            </a:r>
            <a:r>
              <a:rPr lang="en-US" sz="1600" dirty="0" smtClean="0">
                <a:solidFill>
                  <a:schemeClr val="tx2"/>
                </a:solidFill>
              </a:rPr>
              <a:t>, I</a:t>
            </a:r>
            <a:r>
              <a:rPr lang="en-US" sz="1600" baseline="-25000" dirty="0" smtClean="0">
                <a:solidFill>
                  <a:schemeClr val="tx2"/>
                </a:solidFill>
              </a:rPr>
              <a:t>2</a:t>
            </a:r>
            <a:r>
              <a:rPr lang="en-US" sz="1600" dirty="0" smtClean="0">
                <a:solidFill>
                  <a:schemeClr val="tx2"/>
                </a:solidFill>
              </a:rPr>
              <a:t>…....... I</a:t>
            </a:r>
            <a:r>
              <a:rPr lang="en-US" sz="1600" baseline="-25000" dirty="0">
                <a:solidFill>
                  <a:schemeClr val="tx2"/>
                </a:solidFill>
              </a:rPr>
              <a:t>n</a:t>
            </a:r>
            <a:r>
              <a:rPr lang="en-US" sz="1600" dirty="0" smtClean="0">
                <a:solidFill>
                  <a:schemeClr val="tx2"/>
                </a:solidFill>
              </a:rPr>
              <a:t>} for the augmented grammar G’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State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of the parser is constructed from I</a:t>
            </a:r>
            <a:r>
              <a:rPr lang="en-US" sz="1600" baseline="-25000" dirty="0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. The parsing actions for state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is determined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If [A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 </a:t>
            </a:r>
            <a:r>
              <a:rPr lang="en-US" sz="1600" dirty="0">
                <a:solidFill>
                  <a:schemeClr val="tx2"/>
                </a:solidFill>
              </a:rPr>
              <a:t>a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</a:rPr>
              <a:t>b</a:t>
            </a:r>
            <a:r>
              <a:rPr lang="en-US" sz="1600" dirty="0">
                <a:solidFill>
                  <a:schemeClr val="tx2"/>
                </a:solidFill>
              </a:rPr>
              <a:t>,  b] is in I</a:t>
            </a:r>
            <a:r>
              <a:rPr lang="en-US" sz="1600" baseline="-25000" dirty="0">
                <a:solidFill>
                  <a:schemeClr val="tx2"/>
                </a:solidFill>
              </a:rPr>
              <a:t>i </a:t>
            </a:r>
            <a:r>
              <a:rPr lang="en-US" sz="1600" dirty="0">
                <a:solidFill>
                  <a:schemeClr val="tx2"/>
                </a:solidFill>
              </a:rPr>
              <a:t> and GOTO(I</a:t>
            </a:r>
            <a:r>
              <a:rPr lang="en-US" sz="1600" baseline="-25000" dirty="0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 , a) = I</a:t>
            </a:r>
            <a:r>
              <a:rPr lang="en-US" sz="1600" baseline="-25000" dirty="0">
                <a:solidFill>
                  <a:schemeClr val="tx2"/>
                </a:solidFill>
              </a:rPr>
              <a:t>j, </a:t>
            </a:r>
            <a:r>
              <a:rPr lang="en-US" sz="1600" dirty="0">
                <a:solidFill>
                  <a:schemeClr val="tx2"/>
                </a:solidFill>
              </a:rPr>
              <a:t> then set </a:t>
            </a:r>
            <a:r>
              <a:rPr lang="en-US" sz="1600" dirty="0" smtClean="0">
                <a:solidFill>
                  <a:schemeClr val="tx2"/>
                </a:solidFill>
              </a:rPr>
              <a:t>ACTION[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, a] </a:t>
            </a:r>
            <a:r>
              <a:rPr lang="en-US" sz="1600" dirty="0">
                <a:solidFill>
                  <a:schemeClr val="tx2"/>
                </a:solidFill>
              </a:rPr>
              <a:t>to “SHIFT j”. Here, a must be a terminal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If [A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 </a:t>
            </a:r>
            <a:r>
              <a:rPr lang="en-US" sz="1600" dirty="0">
                <a:solidFill>
                  <a:schemeClr val="tx2"/>
                </a:solidFill>
              </a:rPr>
              <a:t>,  </a:t>
            </a:r>
            <a:r>
              <a:rPr lang="en-US" sz="1600" dirty="0" smtClean="0">
                <a:solidFill>
                  <a:schemeClr val="tx2"/>
                </a:solidFill>
              </a:rPr>
              <a:t>b] </a:t>
            </a:r>
            <a:r>
              <a:rPr lang="en-US" sz="1600" dirty="0">
                <a:solidFill>
                  <a:schemeClr val="tx2"/>
                </a:solidFill>
              </a:rPr>
              <a:t>is in I</a:t>
            </a:r>
            <a:r>
              <a:rPr lang="en-US" sz="1600" baseline="-25000" dirty="0">
                <a:solidFill>
                  <a:schemeClr val="tx2"/>
                </a:solidFill>
              </a:rPr>
              <a:t>i </a:t>
            </a:r>
            <a:r>
              <a:rPr lang="en-US" sz="1600" dirty="0">
                <a:solidFill>
                  <a:schemeClr val="tx2"/>
                </a:solidFill>
              </a:rPr>
              <a:t> and A ≠ S’</a:t>
            </a:r>
            <a:r>
              <a:rPr lang="en-US" sz="1600" baseline="-25000" dirty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 then set ACTION[</a:t>
            </a:r>
            <a:r>
              <a:rPr lang="en-US" sz="1600" dirty="0" err="1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, b] to “REDUCE A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r>
              <a:rPr lang="en-US" sz="1600" dirty="0">
                <a:solidFill>
                  <a:schemeClr val="tx2"/>
                </a:solidFill>
              </a:rPr>
              <a:t>”. Here, a must be a terminal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If </a:t>
            </a:r>
            <a:r>
              <a:rPr lang="en-US" sz="1600" dirty="0">
                <a:solidFill>
                  <a:schemeClr val="tx2"/>
                </a:solidFill>
              </a:rPr>
              <a:t>[S’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 </a:t>
            </a:r>
            <a:r>
              <a:rPr lang="en-US" sz="1600" dirty="0">
                <a:solidFill>
                  <a:schemeClr val="tx2"/>
                </a:solidFill>
              </a:rPr>
              <a:t>,  $] is in I</a:t>
            </a:r>
            <a:r>
              <a:rPr lang="en-US" sz="1600" baseline="-25000" dirty="0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, then set ACTION[</a:t>
            </a:r>
            <a:r>
              <a:rPr lang="en-US" sz="1600" dirty="0" err="1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, $] to “Accept”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342900" lvl="1" indent="-342900"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>
                <a:solidFill>
                  <a:schemeClr val="tx2"/>
                </a:solidFill>
              </a:rPr>
              <a:t>GOTO transitions for state </a:t>
            </a:r>
            <a:r>
              <a:rPr lang="en-US" sz="1600" dirty="0" err="1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 are constructed for all </a:t>
            </a:r>
            <a:r>
              <a:rPr lang="en-US" sz="1600" dirty="0" smtClean="0">
                <a:solidFill>
                  <a:schemeClr val="tx2"/>
                </a:solidFill>
              </a:rPr>
              <a:t>non-terminals </a:t>
            </a:r>
            <a:r>
              <a:rPr lang="en-US" sz="1600" dirty="0">
                <a:solidFill>
                  <a:schemeClr val="tx2"/>
                </a:solidFill>
              </a:rPr>
              <a:t>A using the rule: If </a:t>
            </a:r>
            <a:r>
              <a:rPr lang="en-US" sz="1600" dirty="0" smtClean="0">
                <a:solidFill>
                  <a:schemeClr val="tx2"/>
                </a:solidFill>
              </a:rPr>
              <a:t>GOTO(I</a:t>
            </a:r>
            <a:r>
              <a:rPr lang="en-US" sz="1600" baseline="-25000" dirty="0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A) = I</a:t>
            </a:r>
            <a:r>
              <a:rPr lang="en-US" sz="1600" baseline="-25000" dirty="0">
                <a:solidFill>
                  <a:schemeClr val="tx2"/>
                </a:solidFill>
              </a:rPr>
              <a:t>j</a:t>
            </a:r>
            <a:r>
              <a:rPr lang="en-US" sz="1600" dirty="0">
                <a:solidFill>
                  <a:schemeClr val="tx2"/>
                </a:solidFill>
              </a:rPr>
              <a:t>, then GO </a:t>
            </a:r>
            <a:r>
              <a:rPr lang="en-US" sz="1600" dirty="0" smtClean="0">
                <a:solidFill>
                  <a:schemeClr val="tx2"/>
                </a:solidFill>
              </a:rPr>
              <a:t>TO[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A] = </a:t>
            </a:r>
            <a:r>
              <a:rPr lang="en-US" sz="1600" dirty="0" smtClean="0">
                <a:solidFill>
                  <a:schemeClr val="tx2"/>
                </a:solidFill>
              </a:rPr>
              <a:t>j</a:t>
            </a:r>
            <a:endParaRPr lang="en-US" sz="1600" dirty="0">
              <a:solidFill>
                <a:schemeClr val="tx2"/>
              </a:solidFill>
            </a:endParaRPr>
          </a:p>
          <a:p>
            <a:pPr marL="342900" lvl="1" indent="-342900"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Any entries that are not defined by point 2 and 3 are made “error”</a:t>
            </a:r>
          </a:p>
          <a:p>
            <a:pPr marL="342900" lvl="1" indent="-342900"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The initial state of the parser is constructed from the set of items containing </a:t>
            </a:r>
            <a:r>
              <a:rPr lang="en-US" sz="1600" dirty="0">
                <a:solidFill>
                  <a:schemeClr val="tx2"/>
                </a:solidFill>
              </a:rPr>
              <a:t>[S’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-US" sz="1600" dirty="0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 </a:t>
            </a:r>
            <a:r>
              <a:rPr lang="en-US" sz="1600" dirty="0">
                <a:solidFill>
                  <a:schemeClr val="tx2"/>
                </a:solidFill>
              </a:rPr>
              <a:t>,  $]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SG" sz="1600" baseline="-25000" dirty="0"/>
          </a:p>
        </p:txBody>
      </p:sp>
      <p:sp>
        <p:nvSpPr>
          <p:cNvPr id="8" name="Google Shape;104;p16"/>
          <p:cNvSpPr txBox="1"/>
          <p:nvPr/>
        </p:nvSpPr>
        <p:spPr>
          <a:xfrm>
            <a:off x="5476809" y="4988040"/>
            <a:ext cx="1227733" cy="156404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I0</a:t>
            </a:r>
            <a:endParaRPr sz="1600" dirty="0" smtClean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’ → .S, $ 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 → .CC, $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→ .cC, c/d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→ .d, c/d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723529" y="2312894"/>
            <a:ext cx="1084730" cy="268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SG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Augmented Grammar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98609"/>
              </p:ext>
            </p:extLst>
          </p:nvPr>
        </p:nvGraphicFramePr>
        <p:xfrm>
          <a:off x="271781" y="2940558"/>
          <a:ext cx="3557268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54"/>
                <a:gridCol w="465302"/>
                <a:gridCol w="592878"/>
                <a:gridCol w="592878"/>
                <a:gridCol w="592878"/>
                <a:gridCol w="592878"/>
              </a:tblGrid>
              <a:tr h="29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States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ACTION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GOTO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0691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$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3"/>
                    </a:solidFill>
                  </a:tcPr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acc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s4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r1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s6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s7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r3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  <a:tr h="3069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SG" sz="1300" dirty="0"/>
                    </a:p>
                  </a:txBody>
                  <a:tcPr marL="69277" marR="69277" marT="34638" marB="34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r2</a:t>
                      </a:r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  <a:tc>
                  <a:txBody>
                    <a:bodyPr/>
                    <a:lstStyle/>
                    <a:p>
                      <a:pPr algn="ctr"/>
                      <a:endParaRPr lang="en-SG" sz="1300" dirty="0"/>
                    </a:p>
                  </a:txBody>
                  <a:tcPr marL="69277" marR="69277" marT="34638" marB="3463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51282"/>
              </p:ext>
            </p:extLst>
          </p:nvPr>
        </p:nvGraphicFramePr>
        <p:xfrm>
          <a:off x="3952876" y="1873758"/>
          <a:ext cx="4679373" cy="472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1"/>
                <a:gridCol w="699719"/>
                <a:gridCol w="602139"/>
                <a:gridCol w="963484"/>
                <a:gridCol w="2020440"/>
              </a:tblGrid>
              <a:tr h="587764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Stack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Symbol</a:t>
                      </a:r>
                      <a:endParaRPr lang="en-SG" sz="105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cdcd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dcd</a:t>
                      </a: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033</a:t>
                      </a:r>
                      <a:r>
                        <a:rPr lang="en-SG" sz="1700" dirty="0" smtClean="0"/>
                        <a:t>4</a:t>
                      </a:r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038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cd$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Shift 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0267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Ccd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C-&gt;d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0269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 by C -&gt; </a:t>
                      </a:r>
                      <a:r>
                        <a:rPr lang="en-US" sz="1700" dirty="0" err="1" smtClean="0"/>
                        <a:t>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025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CC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Reduce</a:t>
                      </a:r>
                      <a:r>
                        <a:rPr lang="en-US" sz="1700" baseline="0" dirty="0" smtClean="0"/>
                        <a:t> by </a:t>
                      </a:r>
                      <a:r>
                        <a:rPr lang="en-US" sz="1700" dirty="0" smtClean="0"/>
                        <a:t>S -&gt; CC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  <a:tr h="34443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01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</a:t>
                      </a:r>
                      <a:endParaRPr lang="en-SG" sz="1700" dirty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Accept</a:t>
                      </a:r>
                      <a:endParaRPr lang="en-SG" sz="1700" dirty="0" smtClean="0"/>
                    </a:p>
                  </a:txBody>
                  <a:tcPr marL="83966" marR="83966" marT="41983" marB="4198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SG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S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$</a:t>
            </a:r>
            <a:endParaRPr lang="en-SG" sz="32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8871327" y="5886450"/>
            <a:ext cx="0" cy="50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099928" y="6395025"/>
            <a:ext cx="0" cy="29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18680</TotalTime>
  <Words>2975</Words>
  <Application>Microsoft Office PowerPoint</Application>
  <PresentationFormat>Widescreen</PresentationFormat>
  <Paragraphs>1596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Calisto MT</vt:lpstr>
      <vt:lpstr>Symbol</vt:lpstr>
      <vt:lpstr>Tahoma</vt:lpstr>
      <vt:lpstr>Times New Roman</vt:lpstr>
      <vt:lpstr>Trebuchet MS</vt:lpstr>
      <vt:lpstr>Wingdings</vt:lpstr>
      <vt:lpstr>Wingdings 2</vt:lpstr>
      <vt:lpstr>Slate</vt:lpstr>
      <vt:lpstr>CSE420</vt:lpstr>
      <vt:lpstr>Lecture Topic: LR(1) Parsing</vt:lpstr>
      <vt:lpstr>Canonical LR(1) or LR(1) Parser</vt:lpstr>
      <vt:lpstr>LR(1) Sets of Items</vt:lpstr>
      <vt:lpstr>Closure</vt:lpstr>
      <vt:lpstr>LR(1) GOTO Function</vt:lpstr>
      <vt:lpstr>GOTO graph of LR(1) Items</vt:lpstr>
      <vt:lpstr>Canonical LR(1) Parsing Table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CSE331</dc:title>
  <dc:creator>USER</dc:creator>
  <cp:lastModifiedBy>HP</cp:lastModifiedBy>
  <cp:revision>288</cp:revision>
  <dcterms:created xsi:type="dcterms:W3CDTF">2020-05-27T10:39:09Z</dcterms:created>
  <dcterms:modified xsi:type="dcterms:W3CDTF">2020-08-26T16:53:24Z</dcterms:modified>
</cp:coreProperties>
</file>