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78" r:id="rId6"/>
    <p:sldId id="279" r:id="rId7"/>
    <p:sldId id="263" r:id="rId8"/>
    <p:sldId id="280" r:id="rId9"/>
    <p:sldId id="281" r:id="rId10"/>
    <p:sldId id="282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83E4F-4805-4926-93E7-B187DCE2771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D307D-08D5-4431-8E6C-8D2EAAC7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4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8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7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62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917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2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80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57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9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3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9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6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4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9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4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3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2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16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CSE420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 Design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0354" y="6451610"/>
            <a:ext cx="564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Department of Computer Science and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Engineering | BRAC University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388" y="3894739"/>
            <a:ext cx="40341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071282" y="3894739"/>
            <a:ext cx="40341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1860176" y="3894739"/>
            <a:ext cx="40341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667870" y="3876810"/>
            <a:ext cx="40341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1474694" y="3894741"/>
            <a:ext cx="40341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282388" y="3217904"/>
            <a:ext cx="40341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SG" dirty="0"/>
          </a:p>
        </p:txBody>
      </p:sp>
      <p:cxnSp>
        <p:nvCxnSpPr>
          <p:cNvPr id="11" name="Straight Arrow Connector 10"/>
          <p:cNvCxnSpPr>
            <a:stCxn id="4" idx="0"/>
            <a:endCxn id="9" idx="2"/>
          </p:cNvCxnSpPr>
          <p:nvPr/>
        </p:nvCxnSpPr>
        <p:spPr>
          <a:xfrm flipV="1">
            <a:off x="484094" y="3585457"/>
            <a:ext cx="0" cy="30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1282" y="3217904"/>
            <a:ext cx="40341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SG" dirty="0"/>
          </a:p>
        </p:txBody>
      </p:sp>
      <p:cxnSp>
        <p:nvCxnSpPr>
          <p:cNvPr id="13" name="Straight Arrow Connector 12"/>
          <p:cNvCxnSpPr>
            <a:endCxn id="12" idx="2"/>
          </p:cNvCxnSpPr>
          <p:nvPr/>
        </p:nvCxnSpPr>
        <p:spPr>
          <a:xfrm flipV="1">
            <a:off x="1272988" y="3585457"/>
            <a:ext cx="0" cy="30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94807"/>
              </p:ext>
            </p:extLst>
          </p:nvPr>
        </p:nvGraphicFramePr>
        <p:xfrm>
          <a:off x="6802720" y="2623429"/>
          <a:ext cx="5048622" cy="3902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47"/>
                <a:gridCol w="560769"/>
                <a:gridCol w="899624"/>
                <a:gridCol w="887506"/>
                <a:gridCol w="481379"/>
                <a:gridCol w="1759797"/>
              </a:tblGrid>
              <a:tr h="417799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Actions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 hMerge="1"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70933" marR="70933" marT="35467" marB="35467"/>
                </a:tc>
                <a:tc hMerge="1"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marL="70933" marR="70933" marT="35467" marB="35467"/>
                </a:tc>
                <a:tc hMerge="1"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GOTO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</a:tr>
              <a:tr h="413831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</a:tr>
              <a:tr h="413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r>
                        <a:rPr lang="en-US" sz="1600" baseline="-25000" dirty="0" smtClean="0"/>
                        <a:t>0</a:t>
                      </a:r>
                      <a:endParaRPr lang="en-SG" sz="1600" baseline="-250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S2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</a:tr>
              <a:tr h="413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r>
                        <a:rPr lang="en-US" sz="1600" baseline="-25000" dirty="0" smtClean="0"/>
                        <a:t>1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S3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S4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Acc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104585" marR="104585" marT="52294" marB="52294"/>
                </a:tc>
              </a:tr>
              <a:tr h="408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r>
                        <a:rPr lang="en-US" sz="1600" baseline="-25000" dirty="0" smtClean="0"/>
                        <a:t>2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r3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r3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r3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</a:tr>
              <a:tr h="413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r>
                        <a:rPr lang="en-US" sz="1600" baseline="-25000" dirty="0" smtClean="0"/>
                        <a:t>3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S2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</a:tr>
              <a:tr h="413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r>
                        <a:rPr lang="en-US" sz="1600" baseline="-25000" dirty="0" smtClean="0"/>
                        <a:t>4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S2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</a:tr>
              <a:tr h="413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r>
                        <a:rPr lang="en-US" sz="1600" baseline="-25000" dirty="0" smtClean="0"/>
                        <a:t>5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5"/>
                          </a:solidFill>
                        </a:rPr>
                        <a:t>R1/S3</a:t>
                      </a:r>
                      <a:endParaRPr lang="en-SG" sz="1600" b="1" dirty="0">
                        <a:solidFill>
                          <a:schemeClr val="accent5"/>
                        </a:solidFill>
                      </a:endParaRPr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5"/>
                          </a:solidFill>
                        </a:rPr>
                        <a:t>R1/S4</a:t>
                      </a:r>
                      <a:endParaRPr lang="en-SG" sz="1600" b="1" dirty="0">
                        <a:solidFill>
                          <a:schemeClr val="accent5"/>
                        </a:solidFill>
                      </a:endParaRPr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R1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104585" marR="104585" marT="52294" marB="52294"/>
                </a:tc>
              </a:tr>
              <a:tr h="413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r>
                        <a:rPr lang="en-US" sz="1600" baseline="-25000" dirty="0" smtClean="0"/>
                        <a:t>6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5"/>
                          </a:solidFill>
                        </a:rPr>
                        <a:t>R2/S3</a:t>
                      </a:r>
                      <a:endParaRPr lang="en-SG" sz="1600" b="1" dirty="0">
                        <a:solidFill>
                          <a:schemeClr val="accent5"/>
                        </a:solidFill>
                      </a:endParaRPr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5"/>
                          </a:solidFill>
                        </a:rPr>
                        <a:t>R2/S4</a:t>
                      </a:r>
                      <a:endParaRPr lang="en-SG" sz="1600" b="1" dirty="0">
                        <a:solidFill>
                          <a:schemeClr val="accent5"/>
                        </a:solidFill>
                      </a:endParaRPr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R2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88524" y="1159504"/>
            <a:ext cx="2998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 E’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r>
              <a:rPr lang="en-US" b="1" dirty="0" smtClean="0"/>
              <a:t>1. 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→ E+E 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smtClean="0"/>
              <a:t>2. 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E*E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smtClean="0"/>
              <a:t>3. E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282388" y="1037278"/>
            <a:ext cx="279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 </a:t>
            </a:r>
            <a:r>
              <a:rPr lang="en-US" dirty="0" err="1" smtClean="0"/>
              <a:t>id+id+id</a:t>
            </a:r>
            <a:r>
              <a:rPr lang="en-US" dirty="0" smtClean="0"/>
              <a:t>$</a:t>
            </a:r>
            <a:endParaRPr lang="en-SG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52248"/>
              </p:ext>
            </p:extLst>
          </p:nvPr>
        </p:nvGraphicFramePr>
        <p:xfrm>
          <a:off x="3263150" y="1166697"/>
          <a:ext cx="3370730" cy="533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761"/>
                <a:gridCol w="947761"/>
                <a:gridCol w="1475208"/>
              </a:tblGrid>
              <a:tr h="3308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Stack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Symbol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Input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</a:tr>
              <a:tr h="3308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id+id+id</a:t>
                      </a:r>
                      <a:r>
                        <a:rPr lang="en-US" sz="1600" dirty="0" smtClean="0"/>
                        <a:t>$</a:t>
                      </a:r>
                      <a:endParaRPr lang="en-SG" sz="1600" dirty="0" smtClean="0"/>
                    </a:p>
                  </a:txBody>
                  <a:tcPr marL="119839" marR="119839" marT="59919" marB="59919"/>
                </a:tc>
              </a:tr>
              <a:tr h="3308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02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+</a:t>
                      </a:r>
                      <a:r>
                        <a:rPr lang="en-US" sz="1600" dirty="0" err="1" smtClean="0"/>
                        <a:t>id+id</a:t>
                      </a:r>
                      <a:r>
                        <a:rPr lang="en-US" sz="1600" dirty="0" smtClean="0"/>
                        <a:t>$</a:t>
                      </a:r>
                      <a:endParaRPr lang="en-SG" sz="1600" dirty="0" smtClean="0"/>
                    </a:p>
                  </a:txBody>
                  <a:tcPr marL="119839" marR="119839" marT="59919" marB="59919"/>
                </a:tc>
              </a:tr>
              <a:tr h="3308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+</a:t>
                      </a:r>
                      <a:r>
                        <a:rPr lang="en-US" sz="1600" dirty="0" err="1" smtClean="0"/>
                        <a:t>id+id</a:t>
                      </a:r>
                      <a:r>
                        <a:rPr lang="en-US" sz="1600" dirty="0" smtClean="0"/>
                        <a:t>$</a:t>
                      </a:r>
                      <a:endParaRPr lang="en-SG" sz="1600" dirty="0" smtClean="0"/>
                    </a:p>
                  </a:txBody>
                  <a:tcPr marL="119839" marR="119839" marT="59919" marB="59919"/>
                </a:tc>
              </a:tr>
              <a:tr h="3308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013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E+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id+id</a:t>
                      </a:r>
                      <a:r>
                        <a:rPr lang="en-US" sz="1600" dirty="0" smtClean="0"/>
                        <a:t>$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</a:tr>
              <a:tr h="3308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0132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E+id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+id$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</a:tr>
              <a:tr h="330855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0135</a:t>
                      </a:r>
                      <a:endParaRPr lang="en-SG" sz="1600" b="1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E+E</a:t>
                      </a:r>
                      <a:endParaRPr lang="en-SG" sz="1600" b="1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+id$</a:t>
                      </a:r>
                      <a:endParaRPr lang="en-SG" sz="1600" b="1" dirty="0" smtClean="0"/>
                    </a:p>
                  </a:txBody>
                  <a:tcPr marL="119839" marR="119839" marT="59919" marB="59919"/>
                </a:tc>
              </a:tr>
              <a:tr h="3308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01353</a:t>
                      </a:r>
                      <a:endParaRPr lang="en-SG" sz="1600" dirty="0" smtClean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E+E</a:t>
                      </a:r>
                      <a:r>
                        <a:rPr lang="en-SG" sz="1600" dirty="0" smtClean="0"/>
                        <a:t>+</a:t>
                      </a:r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id$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</a:tr>
              <a:tr h="5526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013532</a:t>
                      </a:r>
                      <a:endParaRPr lang="en-SG" sz="1600" dirty="0" smtClean="0"/>
                    </a:p>
                    <a:p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E+E</a:t>
                      </a:r>
                      <a:r>
                        <a:rPr lang="en-SG" sz="1600" dirty="0" smtClean="0"/>
                        <a:t>+id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 smtClean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</a:tr>
              <a:tr h="5526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013535</a:t>
                      </a:r>
                      <a:endParaRPr lang="en-SG" sz="1600" dirty="0" smtClean="0"/>
                    </a:p>
                    <a:p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E+E</a:t>
                      </a:r>
                      <a:r>
                        <a:rPr lang="en-SG" sz="1600" dirty="0" smtClean="0"/>
                        <a:t>+E</a:t>
                      </a:r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$</a:t>
                      </a:r>
                      <a:endParaRPr lang="en-SG" sz="1600" dirty="0" smtClean="0"/>
                    </a:p>
                  </a:txBody>
                  <a:tcPr marL="119839" marR="119839" marT="59919" marB="59919"/>
                </a:tc>
              </a:tr>
              <a:tr h="5526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0135</a:t>
                      </a:r>
                      <a:endParaRPr lang="en-SG" sz="1600" dirty="0" smtClean="0"/>
                    </a:p>
                    <a:p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E+E</a:t>
                      </a:r>
                      <a:endParaRPr lang="en-SG" sz="1600" dirty="0" smtClean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$</a:t>
                      </a:r>
                      <a:endParaRPr lang="en-SG" sz="1600" dirty="0" smtClean="0"/>
                    </a:p>
                  </a:txBody>
                  <a:tcPr marL="119839" marR="119839" marT="59919" marB="59919"/>
                </a:tc>
              </a:tr>
              <a:tr h="5526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</a:t>
                      </a:r>
                      <a:endParaRPr lang="en-SG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 smtClean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$</a:t>
                      </a:r>
                      <a:endParaRPr lang="en-SG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 smtClean="0"/>
                    </a:p>
                  </a:txBody>
                  <a:tcPr marL="119839" marR="119839" marT="59919" marB="59919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860176" y="3217904"/>
            <a:ext cx="40341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SG" dirty="0"/>
          </a:p>
        </p:txBody>
      </p:sp>
      <p:cxnSp>
        <p:nvCxnSpPr>
          <p:cNvPr id="22" name="Straight Arrow Connector 21"/>
          <p:cNvCxnSpPr>
            <a:endCxn id="21" idx="2"/>
          </p:cNvCxnSpPr>
          <p:nvPr/>
        </p:nvCxnSpPr>
        <p:spPr>
          <a:xfrm flipV="1">
            <a:off x="2061882" y="3585457"/>
            <a:ext cx="0" cy="30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74694" y="2465559"/>
            <a:ext cx="40341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SG" dirty="0"/>
          </a:p>
        </p:txBody>
      </p:sp>
      <p:cxnSp>
        <p:nvCxnSpPr>
          <p:cNvPr id="25" name="Straight Arrow Connector 24"/>
          <p:cNvCxnSpPr>
            <a:stCxn id="12" idx="0"/>
            <a:endCxn id="23" idx="2"/>
          </p:cNvCxnSpPr>
          <p:nvPr/>
        </p:nvCxnSpPr>
        <p:spPr>
          <a:xfrm flipV="1">
            <a:off x="1272988" y="2833112"/>
            <a:ext cx="403412" cy="38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23" idx="2"/>
          </p:cNvCxnSpPr>
          <p:nvPr/>
        </p:nvCxnSpPr>
        <p:spPr>
          <a:xfrm flipH="1" flipV="1">
            <a:off x="1676400" y="2833112"/>
            <a:ext cx="385482" cy="38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8529" y="1652010"/>
            <a:ext cx="40341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SG" dirty="0"/>
          </a:p>
        </p:txBody>
      </p:sp>
      <p:cxnSp>
        <p:nvCxnSpPr>
          <p:cNvPr id="34" name="Straight Arrow Connector 33"/>
          <p:cNvCxnSpPr>
            <a:stCxn id="9" idx="0"/>
            <a:endCxn id="32" idx="2"/>
          </p:cNvCxnSpPr>
          <p:nvPr/>
        </p:nvCxnSpPr>
        <p:spPr>
          <a:xfrm flipV="1">
            <a:off x="484094" y="2019563"/>
            <a:ext cx="726141" cy="119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0"/>
            <a:endCxn id="32" idx="2"/>
          </p:cNvCxnSpPr>
          <p:nvPr/>
        </p:nvCxnSpPr>
        <p:spPr>
          <a:xfrm flipH="1" flipV="1">
            <a:off x="1210235" y="2019563"/>
            <a:ext cx="466165" cy="44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947147" y="3320212"/>
            <a:ext cx="2915771" cy="4459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3541058" y="232297"/>
            <a:ext cx="6777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Associativity and Precedence</a:t>
            </a:r>
            <a:endParaRPr lang="en-SG" sz="3600" b="1" dirty="0"/>
          </a:p>
        </p:txBody>
      </p:sp>
      <p:cxnSp>
        <p:nvCxnSpPr>
          <p:cNvPr id="46" name="Straight Arrow Connector 45"/>
          <p:cNvCxnSpPr>
            <a:stCxn id="7" idx="0"/>
          </p:cNvCxnSpPr>
          <p:nvPr/>
        </p:nvCxnSpPr>
        <p:spPr>
          <a:xfrm flipV="1">
            <a:off x="869576" y="2178424"/>
            <a:ext cx="340659" cy="169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0"/>
          </p:cNvCxnSpPr>
          <p:nvPr/>
        </p:nvCxnSpPr>
        <p:spPr>
          <a:xfrm flipV="1">
            <a:off x="1676400" y="2913830"/>
            <a:ext cx="0" cy="98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461" y="4587744"/>
            <a:ext cx="32698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the current token is +: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Shift → + is right associative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the current token 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*: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Shift →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* has higher precedence than +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1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388" y="3894739"/>
            <a:ext cx="40341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071282" y="3894739"/>
            <a:ext cx="40341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1860176" y="3894739"/>
            <a:ext cx="40341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667870" y="3876810"/>
            <a:ext cx="40341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1474694" y="3894741"/>
            <a:ext cx="40341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282388" y="3217904"/>
            <a:ext cx="40341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SG" dirty="0"/>
          </a:p>
        </p:txBody>
      </p:sp>
      <p:cxnSp>
        <p:nvCxnSpPr>
          <p:cNvPr id="11" name="Straight Arrow Connector 10"/>
          <p:cNvCxnSpPr>
            <a:stCxn id="4" idx="0"/>
            <a:endCxn id="9" idx="2"/>
          </p:cNvCxnSpPr>
          <p:nvPr/>
        </p:nvCxnSpPr>
        <p:spPr>
          <a:xfrm flipV="1">
            <a:off x="484094" y="3585457"/>
            <a:ext cx="0" cy="30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1282" y="3217904"/>
            <a:ext cx="40341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SG" dirty="0"/>
          </a:p>
        </p:txBody>
      </p:sp>
      <p:cxnSp>
        <p:nvCxnSpPr>
          <p:cNvPr id="13" name="Straight Arrow Connector 12"/>
          <p:cNvCxnSpPr>
            <a:endCxn id="12" idx="2"/>
          </p:cNvCxnSpPr>
          <p:nvPr/>
        </p:nvCxnSpPr>
        <p:spPr>
          <a:xfrm flipV="1">
            <a:off x="1272988" y="3585457"/>
            <a:ext cx="0" cy="30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02720" y="2623429"/>
          <a:ext cx="5048622" cy="3902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47"/>
                <a:gridCol w="560769"/>
                <a:gridCol w="899624"/>
                <a:gridCol w="887506"/>
                <a:gridCol w="481379"/>
                <a:gridCol w="1759797"/>
              </a:tblGrid>
              <a:tr h="417799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Actions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 hMerge="1"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70933" marR="70933" marT="35467" marB="35467"/>
                </a:tc>
                <a:tc hMerge="1"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marL="70933" marR="70933" marT="35467" marB="35467"/>
                </a:tc>
                <a:tc hMerge="1"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GOTO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</a:tr>
              <a:tr h="413831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</a:tr>
              <a:tr h="413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r>
                        <a:rPr lang="en-US" sz="1600" baseline="-25000" dirty="0" smtClean="0"/>
                        <a:t>0</a:t>
                      </a:r>
                      <a:endParaRPr lang="en-SG" sz="1600" baseline="-250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S2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</a:tr>
              <a:tr h="413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r>
                        <a:rPr lang="en-US" sz="1600" baseline="-25000" dirty="0" smtClean="0"/>
                        <a:t>1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S3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S4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Acc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104585" marR="104585" marT="52294" marB="52294"/>
                </a:tc>
              </a:tr>
              <a:tr h="408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r>
                        <a:rPr lang="en-US" sz="1600" baseline="-25000" dirty="0" smtClean="0"/>
                        <a:t>2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r3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r3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r3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</a:tr>
              <a:tr h="413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r>
                        <a:rPr lang="en-US" sz="1600" baseline="-25000" dirty="0" smtClean="0"/>
                        <a:t>3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S2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</a:tr>
              <a:tr h="413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r>
                        <a:rPr lang="en-US" sz="1600" baseline="-25000" dirty="0" smtClean="0"/>
                        <a:t>4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S2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</a:tr>
              <a:tr h="413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r>
                        <a:rPr lang="en-US" sz="1600" baseline="-25000" dirty="0" smtClean="0"/>
                        <a:t>5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5"/>
                          </a:solidFill>
                        </a:rPr>
                        <a:t>R1/S3</a:t>
                      </a:r>
                      <a:endParaRPr lang="en-SG" sz="1600" b="1" dirty="0">
                        <a:solidFill>
                          <a:schemeClr val="accent5"/>
                        </a:solidFill>
                      </a:endParaRPr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5"/>
                          </a:solidFill>
                        </a:rPr>
                        <a:t>R1/S4</a:t>
                      </a:r>
                      <a:endParaRPr lang="en-SG" sz="1600" b="1" dirty="0">
                        <a:solidFill>
                          <a:schemeClr val="accent5"/>
                        </a:solidFill>
                      </a:endParaRPr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R1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104585" marR="104585" marT="52294" marB="52294"/>
                </a:tc>
              </a:tr>
              <a:tr h="413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r>
                        <a:rPr lang="en-US" sz="1600" baseline="-25000" dirty="0" smtClean="0"/>
                        <a:t>6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5"/>
                          </a:solidFill>
                        </a:rPr>
                        <a:t>R2/S3</a:t>
                      </a:r>
                      <a:endParaRPr lang="en-SG" sz="1600" b="1" dirty="0">
                        <a:solidFill>
                          <a:schemeClr val="accent5"/>
                        </a:solidFill>
                      </a:endParaRPr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5"/>
                          </a:solidFill>
                        </a:rPr>
                        <a:t>R2/S4</a:t>
                      </a:r>
                      <a:endParaRPr lang="en-SG" sz="1600" b="1" dirty="0">
                        <a:solidFill>
                          <a:schemeClr val="accent5"/>
                        </a:solidFill>
                      </a:endParaRPr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R2</a:t>
                      </a:r>
                      <a:endParaRPr lang="en-SG" sz="1600" dirty="0"/>
                    </a:p>
                  </a:txBody>
                  <a:tcPr marL="104585" marR="104585" marT="52294" marB="52294"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04585" marR="104585" marT="52294" marB="52294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88524" y="1159504"/>
            <a:ext cx="2998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 E’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r>
              <a:rPr lang="en-US" b="1" dirty="0" smtClean="0"/>
              <a:t>1. 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→ E+E 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smtClean="0"/>
              <a:t>2. 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E*E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smtClean="0"/>
              <a:t>3. E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282388" y="1117596"/>
            <a:ext cx="279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 id + id + id$</a:t>
            </a:r>
            <a:endParaRPr lang="en-SG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977022"/>
              </p:ext>
            </p:extLst>
          </p:nvPr>
        </p:nvGraphicFramePr>
        <p:xfrm>
          <a:off x="3263150" y="1166697"/>
          <a:ext cx="3370730" cy="512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761"/>
                <a:gridCol w="947761"/>
                <a:gridCol w="1475208"/>
              </a:tblGrid>
              <a:tr h="3308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Stack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Symbol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Input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</a:tr>
              <a:tr h="3308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id+id+id</a:t>
                      </a:r>
                      <a:r>
                        <a:rPr lang="en-US" sz="1600" dirty="0" smtClean="0"/>
                        <a:t>$</a:t>
                      </a:r>
                      <a:endParaRPr lang="en-SG" sz="1600" dirty="0" smtClean="0"/>
                    </a:p>
                  </a:txBody>
                  <a:tcPr marL="119839" marR="119839" marT="59919" marB="59919"/>
                </a:tc>
              </a:tr>
              <a:tr h="3308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02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+</a:t>
                      </a:r>
                      <a:r>
                        <a:rPr lang="en-US" sz="1600" dirty="0" err="1" smtClean="0"/>
                        <a:t>id+id</a:t>
                      </a:r>
                      <a:r>
                        <a:rPr lang="en-US" sz="1600" dirty="0" smtClean="0"/>
                        <a:t>$</a:t>
                      </a:r>
                      <a:endParaRPr lang="en-SG" sz="1600" dirty="0" smtClean="0"/>
                    </a:p>
                  </a:txBody>
                  <a:tcPr marL="119839" marR="119839" marT="59919" marB="59919"/>
                </a:tc>
              </a:tr>
              <a:tr h="3308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+</a:t>
                      </a:r>
                      <a:r>
                        <a:rPr lang="en-US" sz="1600" dirty="0" err="1" smtClean="0"/>
                        <a:t>id+id</a:t>
                      </a:r>
                      <a:r>
                        <a:rPr lang="en-US" sz="1600" dirty="0" smtClean="0"/>
                        <a:t>$</a:t>
                      </a:r>
                      <a:endParaRPr lang="en-SG" sz="1600" dirty="0" smtClean="0"/>
                    </a:p>
                  </a:txBody>
                  <a:tcPr marL="119839" marR="119839" marT="59919" marB="59919"/>
                </a:tc>
              </a:tr>
              <a:tr h="3308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013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E+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id+id</a:t>
                      </a:r>
                      <a:r>
                        <a:rPr lang="en-US" sz="1600" dirty="0" smtClean="0"/>
                        <a:t>$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</a:tr>
              <a:tr h="3308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0132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E+id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+id$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</a:tr>
              <a:tr h="330855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0135</a:t>
                      </a:r>
                      <a:endParaRPr lang="en-SG" sz="1600" b="1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E+E</a:t>
                      </a:r>
                      <a:endParaRPr lang="en-SG" sz="1600" b="1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+id$</a:t>
                      </a:r>
                      <a:endParaRPr lang="en-SG" sz="1600" b="1" dirty="0" smtClean="0"/>
                    </a:p>
                  </a:txBody>
                  <a:tcPr marL="119839" marR="119839" marT="59919" marB="59919"/>
                </a:tc>
              </a:tr>
              <a:tr h="3308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01</a:t>
                      </a:r>
                      <a:endParaRPr lang="en-SG" sz="1600" dirty="0" smtClean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</a:t>
                      </a:r>
                      <a:endParaRPr lang="en-SG" sz="1600" dirty="0" smtClean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+id$</a:t>
                      </a:r>
                      <a:endParaRPr lang="en-SG" sz="1600" dirty="0" smtClean="0"/>
                    </a:p>
                  </a:txBody>
                  <a:tcPr marL="119839" marR="119839" marT="59919" marB="59919"/>
                </a:tc>
              </a:tr>
              <a:tr h="5526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013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E+</a:t>
                      </a:r>
                      <a:endParaRPr lang="en-SG" sz="1600" dirty="0" smtClean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id$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</a:tr>
              <a:tr h="5526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0132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E+id</a:t>
                      </a:r>
                      <a:endParaRPr lang="en-SG" sz="1600" dirty="0" smtClean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$</a:t>
                      </a:r>
                      <a:endParaRPr lang="en-SG" sz="1600" dirty="0" smtClean="0"/>
                    </a:p>
                  </a:txBody>
                  <a:tcPr marL="119839" marR="119839" marT="59919" marB="59919"/>
                </a:tc>
              </a:tr>
              <a:tr h="5526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0135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E+E</a:t>
                      </a:r>
                      <a:endParaRPr lang="en-SG" sz="1600" dirty="0" smtClean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$</a:t>
                      </a:r>
                      <a:endParaRPr lang="en-SG" sz="1600" dirty="0" smtClean="0"/>
                    </a:p>
                  </a:txBody>
                  <a:tcPr marL="119839" marR="119839" marT="59919" marB="59919"/>
                </a:tc>
              </a:tr>
              <a:tr h="5526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</a:t>
                      </a:r>
                      <a:endParaRPr lang="en-SG" sz="1600" dirty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 smtClean="0"/>
                    </a:p>
                  </a:txBody>
                  <a:tcPr marL="119839" marR="119839" marT="59919" marB="5991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$</a:t>
                      </a:r>
                      <a:endParaRPr lang="en-SG" sz="1600" dirty="0" smtClean="0"/>
                    </a:p>
                  </a:txBody>
                  <a:tcPr marL="119839" marR="119839" marT="59919" marB="59919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860176" y="3217904"/>
            <a:ext cx="40341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SG" dirty="0"/>
          </a:p>
        </p:txBody>
      </p:sp>
      <p:cxnSp>
        <p:nvCxnSpPr>
          <p:cNvPr id="22" name="Straight Arrow Connector 21"/>
          <p:cNvCxnSpPr>
            <a:endCxn id="21" idx="2"/>
          </p:cNvCxnSpPr>
          <p:nvPr/>
        </p:nvCxnSpPr>
        <p:spPr>
          <a:xfrm flipV="1">
            <a:off x="2061882" y="3585457"/>
            <a:ext cx="0" cy="30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947147" y="3320212"/>
            <a:ext cx="2915771" cy="4459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4580964" y="106791"/>
            <a:ext cx="6777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Associativity</a:t>
            </a:r>
            <a:endParaRPr lang="en-SG" sz="3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" y="2447630"/>
            <a:ext cx="40341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SG" dirty="0"/>
          </a:p>
        </p:txBody>
      </p:sp>
      <p:cxnSp>
        <p:nvCxnSpPr>
          <p:cNvPr id="28" name="Straight Arrow Connector 27"/>
          <p:cNvCxnSpPr>
            <a:endCxn id="26" idx="2"/>
          </p:cNvCxnSpPr>
          <p:nvPr/>
        </p:nvCxnSpPr>
        <p:spPr>
          <a:xfrm flipV="1">
            <a:off x="484094" y="2815183"/>
            <a:ext cx="403412" cy="38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H="1" flipV="1">
            <a:off x="887506" y="2815183"/>
            <a:ext cx="385482" cy="38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93159" y="1634814"/>
            <a:ext cx="403412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SG" dirty="0"/>
          </a:p>
        </p:txBody>
      </p:sp>
      <p:cxnSp>
        <p:nvCxnSpPr>
          <p:cNvPr id="3" name="Straight Arrow Connector 2"/>
          <p:cNvCxnSpPr>
            <a:stCxn id="26" idx="0"/>
            <a:endCxn id="30" idx="2"/>
          </p:cNvCxnSpPr>
          <p:nvPr/>
        </p:nvCxnSpPr>
        <p:spPr>
          <a:xfrm flipV="1">
            <a:off x="887506" y="2002367"/>
            <a:ext cx="607359" cy="44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1" idx="0"/>
            <a:endCxn id="30" idx="2"/>
          </p:cNvCxnSpPr>
          <p:nvPr/>
        </p:nvCxnSpPr>
        <p:spPr>
          <a:xfrm flipH="1" flipV="1">
            <a:off x="1494865" y="2002367"/>
            <a:ext cx="567017" cy="121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</p:cNvCxnSpPr>
          <p:nvPr/>
        </p:nvCxnSpPr>
        <p:spPr>
          <a:xfrm flipV="1">
            <a:off x="869576" y="3048000"/>
            <a:ext cx="17930" cy="82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</p:cNvCxnSpPr>
          <p:nvPr/>
        </p:nvCxnSpPr>
        <p:spPr>
          <a:xfrm flipH="1" flipV="1">
            <a:off x="1474694" y="2151529"/>
            <a:ext cx="201706" cy="174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461" y="4587744"/>
            <a:ext cx="32698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the current token is +: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Reduce→ + is left associative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the current token 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*: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Reduce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→ +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has higher precedence than *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6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Resolution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59343"/>
            <a:ext cx="10353762" cy="4058751"/>
          </a:xfrm>
        </p:spPr>
        <p:txBody>
          <a:bodyPr>
            <a:normAutofit lnSpcReduction="10000"/>
          </a:bodyPr>
          <a:lstStyle/>
          <a:p>
            <a:pPr marL="36900" indent="0" fontAlgn="base">
              <a:buNone/>
            </a:pPr>
            <a:r>
              <a:rPr lang="en-US" dirty="0">
                <a:effectLst/>
              </a:rPr>
              <a:t>According to the precedence and associativity of our example, the conflict is resolved as </a:t>
            </a:r>
            <a:r>
              <a:rPr lang="en-US" dirty="0" smtClean="0">
                <a:effectLst/>
              </a:rPr>
              <a:t>follows:</a:t>
            </a:r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The shift/reduce conflict at </a:t>
            </a:r>
            <a:r>
              <a:rPr lang="en-US" dirty="0" smtClean="0">
                <a:effectLst/>
              </a:rPr>
              <a:t>I</a:t>
            </a:r>
            <a:r>
              <a:rPr lang="en-US" baseline="-25000" dirty="0" smtClean="0">
                <a:effectLst/>
              </a:rPr>
              <a:t>5:</a:t>
            </a:r>
          </a:p>
          <a:p>
            <a:pPr lvl="1" fontAlgn="base"/>
            <a:r>
              <a:rPr lang="en-US" dirty="0">
                <a:effectLst/>
              </a:rPr>
              <a:t> </a:t>
            </a:r>
            <a:r>
              <a:rPr lang="en-US" dirty="0" smtClean="0">
                <a:effectLst/>
              </a:rPr>
              <a:t>On “+”, keep the </a:t>
            </a:r>
            <a:r>
              <a:rPr lang="en-US" dirty="0">
                <a:effectLst/>
              </a:rPr>
              <a:t>reduce move and </a:t>
            </a:r>
            <a:r>
              <a:rPr lang="en-US" dirty="0" smtClean="0">
                <a:effectLst/>
              </a:rPr>
              <a:t>discard </a:t>
            </a:r>
            <a:r>
              <a:rPr lang="en-US" dirty="0">
                <a:effectLst/>
              </a:rPr>
              <a:t>the shift move, which makes “+” left associative</a:t>
            </a:r>
            <a:r>
              <a:rPr lang="en-US" dirty="0" smtClean="0">
                <a:effectLst/>
              </a:rPr>
              <a:t>.</a:t>
            </a:r>
          </a:p>
          <a:p>
            <a:pPr lvl="1" fontAlgn="base"/>
            <a:r>
              <a:rPr lang="en-US" dirty="0">
                <a:effectLst/>
              </a:rPr>
              <a:t>On </a:t>
            </a:r>
            <a:r>
              <a:rPr lang="en-US" dirty="0" smtClean="0">
                <a:effectLst/>
              </a:rPr>
              <a:t>“*”, </a:t>
            </a:r>
            <a:r>
              <a:rPr lang="en-US" dirty="0">
                <a:effectLst/>
              </a:rPr>
              <a:t>keep the </a:t>
            </a:r>
            <a:r>
              <a:rPr lang="en-US" dirty="0" smtClean="0">
                <a:effectLst/>
              </a:rPr>
              <a:t>shift move </a:t>
            </a:r>
            <a:r>
              <a:rPr lang="en-US" dirty="0">
                <a:effectLst/>
              </a:rPr>
              <a:t>and discard the </a:t>
            </a:r>
            <a:r>
              <a:rPr lang="en-US" dirty="0" smtClean="0">
                <a:effectLst/>
              </a:rPr>
              <a:t>reduce </a:t>
            </a:r>
            <a:r>
              <a:rPr lang="en-US" dirty="0">
                <a:effectLst/>
              </a:rPr>
              <a:t>move</a:t>
            </a:r>
            <a:r>
              <a:rPr lang="en-US" dirty="0" smtClean="0">
                <a:effectLst/>
              </a:rPr>
              <a:t>, which gives </a:t>
            </a:r>
            <a:r>
              <a:rPr lang="en-US" dirty="0">
                <a:effectLst/>
              </a:rPr>
              <a:t>“*” higher precedence over </a:t>
            </a:r>
            <a:r>
              <a:rPr lang="en-US" dirty="0" smtClean="0">
                <a:effectLst/>
              </a:rPr>
              <a:t>“+”.</a:t>
            </a:r>
          </a:p>
          <a:p>
            <a:pPr marL="450000" lvl="1" indent="0" fontAlgn="base">
              <a:buNone/>
            </a:pPr>
            <a:endParaRPr lang="en-US" dirty="0" smtClean="0">
              <a:effectLst/>
            </a:endParaRPr>
          </a:p>
          <a:p>
            <a:pPr fontAlgn="base"/>
            <a:r>
              <a:rPr lang="en-US" dirty="0">
                <a:effectLst/>
              </a:rPr>
              <a:t>The shift/reduce conflict at </a:t>
            </a:r>
            <a:r>
              <a:rPr lang="en-US" dirty="0" smtClean="0">
                <a:effectLst/>
              </a:rPr>
              <a:t>I</a:t>
            </a:r>
            <a:r>
              <a:rPr lang="en-US" baseline="-25000" dirty="0" smtClean="0">
                <a:effectLst/>
              </a:rPr>
              <a:t>6:</a:t>
            </a:r>
            <a:endParaRPr lang="en-US" baseline="-25000" dirty="0">
              <a:effectLst/>
            </a:endParaRPr>
          </a:p>
          <a:p>
            <a:pPr lvl="1" fontAlgn="base"/>
            <a:r>
              <a:rPr lang="en-US" dirty="0">
                <a:effectLst/>
              </a:rPr>
              <a:t> On “+”, keep the reduce move and discard the shift move, which gives “*” higher precedence over “+”. </a:t>
            </a:r>
            <a:endParaRPr lang="en-US" dirty="0" smtClean="0">
              <a:effectLst/>
            </a:endParaRPr>
          </a:p>
          <a:p>
            <a:pPr lvl="1" fontAlgn="base"/>
            <a:r>
              <a:rPr lang="en-US" dirty="0" smtClean="0">
                <a:effectLst/>
              </a:rPr>
              <a:t>On </a:t>
            </a:r>
            <a:r>
              <a:rPr lang="en-US" dirty="0">
                <a:effectLst/>
              </a:rPr>
              <a:t>“*”, keep the </a:t>
            </a:r>
            <a:r>
              <a:rPr lang="en-US" dirty="0" smtClean="0">
                <a:effectLst/>
              </a:rPr>
              <a:t>reduce </a:t>
            </a:r>
            <a:r>
              <a:rPr lang="en-US" dirty="0">
                <a:effectLst/>
              </a:rPr>
              <a:t>move and discard the </a:t>
            </a:r>
            <a:r>
              <a:rPr lang="en-US" dirty="0" smtClean="0">
                <a:effectLst/>
              </a:rPr>
              <a:t>shift move</a:t>
            </a:r>
            <a:r>
              <a:rPr lang="en-US" dirty="0">
                <a:effectLst/>
              </a:rPr>
              <a:t>, which </a:t>
            </a:r>
            <a:r>
              <a:rPr lang="en-US" dirty="0" smtClean="0">
                <a:effectLst/>
              </a:rPr>
              <a:t>makes  </a:t>
            </a:r>
            <a:r>
              <a:rPr lang="en-US" dirty="0">
                <a:effectLst/>
              </a:rPr>
              <a:t>“*” </a:t>
            </a:r>
            <a:r>
              <a:rPr lang="en-US" dirty="0" smtClean="0">
                <a:effectLst/>
              </a:rPr>
              <a:t>left associative.</a:t>
            </a:r>
            <a:endParaRPr lang="en-US" dirty="0">
              <a:effectLst/>
            </a:endParaRPr>
          </a:p>
          <a:p>
            <a:pPr lvl="1" fontAlgn="base"/>
            <a:endParaRPr lang="en-US" dirty="0" smtClean="0">
              <a:effectLst/>
            </a:endParaRPr>
          </a:p>
          <a:p>
            <a:pPr lvl="1" fontAlgn="base"/>
            <a:endParaRPr lang="en-US" dirty="0">
              <a:effectLst/>
            </a:endParaRPr>
          </a:p>
          <a:p>
            <a:pPr marL="369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127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861" y="1144158"/>
            <a:ext cx="10397672" cy="9704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Lecture Topic: </a:t>
            </a:r>
            <a:r>
              <a:rPr lang="en-US" sz="3200" dirty="0" smtClean="0"/>
              <a:t>Parsing Ambiguous Grammars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3877436" y="3751909"/>
            <a:ext cx="4392612" cy="101758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1800" dirty="0" err="1" smtClean="0"/>
              <a:t>Warida</a:t>
            </a:r>
            <a:r>
              <a:rPr lang="en-US" sz="1800" dirty="0" smtClean="0"/>
              <a:t> Rashid (WAR)</a:t>
            </a:r>
          </a:p>
          <a:p>
            <a:pPr marL="36900" indent="0" algn="ctr">
              <a:buNone/>
            </a:pPr>
            <a:r>
              <a:rPr lang="en-US" sz="1800" dirty="0" smtClean="0"/>
              <a:t>Lecturer</a:t>
            </a: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3877436" y="2732803"/>
            <a:ext cx="4392612" cy="4009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sz="1800" dirty="0" smtClean="0"/>
              <a:t>by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2284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84441"/>
            <a:ext cx="10353762" cy="9704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30" y="2028285"/>
            <a:ext cx="10353762" cy="3000916"/>
          </a:xfrm>
        </p:spPr>
        <p:txBody>
          <a:bodyPr/>
          <a:lstStyle/>
          <a:p>
            <a:r>
              <a:rPr lang="en-US" dirty="0" smtClean="0"/>
              <a:t>LALR stands for Look-ahead LR</a:t>
            </a:r>
          </a:p>
          <a:p>
            <a:r>
              <a:rPr lang="en-US" dirty="0" smtClean="0"/>
              <a:t>Smaller parsing tables than LR(1)</a:t>
            </a:r>
          </a:p>
          <a:p>
            <a:r>
              <a:rPr lang="en-US" dirty="0" smtClean="0"/>
              <a:t>The number of states in an SLR and </a:t>
            </a:r>
            <a:r>
              <a:rPr lang="en-US" dirty="0" err="1" smtClean="0"/>
              <a:t>and</a:t>
            </a:r>
            <a:r>
              <a:rPr lang="en-US" dirty="0" smtClean="0"/>
              <a:t> LALR for a grammar G is equal</a:t>
            </a:r>
          </a:p>
          <a:p>
            <a:r>
              <a:rPr lang="en-US" dirty="0" smtClean="0"/>
              <a:t>LALR parsers can recognize more grammars than SLR parsers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30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508562"/>
            <a:ext cx="10353762" cy="2843368"/>
          </a:xfrm>
        </p:spPr>
        <p:txBody>
          <a:bodyPr>
            <a:noAutofit/>
          </a:bodyPr>
          <a:lstStyle/>
          <a:p>
            <a:r>
              <a:rPr lang="en-US" sz="1800" dirty="0" smtClean="0"/>
              <a:t>A state of an LALR parser contains LR(1) items</a:t>
            </a:r>
          </a:p>
          <a:p>
            <a:r>
              <a:rPr lang="en-US" sz="1800" dirty="0" smtClean="0"/>
              <a:t>Take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looking states, i.e. states that have the same core and merge them into a single state</a:t>
            </a:r>
          </a:p>
          <a:p>
            <a:pPr marL="450000" lvl="1" indent="0">
              <a:buNone/>
            </a:pPr>
            <a:endParaRPr lang="en-US" sz="1600" baseline="-25000" dirty="0" smtClean="0"/>
          </a:p>
          <a:p>
            <a:pPr marL="450000" lvl="1" indent="0">
              <a:buNone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sz="1800" dirty="0"/>
          </a:p>
          <a:p>
            <a:pPr marL="36900" indent="0">
              <a:buNone/>
            </a:pPr>
            <a:endParaRPr lang="en-US" sz="1800" dirty="0" smtClean="0"/>
          </a:p>
          <a:p>
            <a:pPr marL="648900" lvl="2" indent="-306000"/>
            <a:endParaRPr lang="en-US" sz="1800" baseline="-25000" dirty="0">
              <a:cs typeface="Times New Roman" panose="02020603050405020304" pitchFamily="18" charset="0"/>
            </a:endParaRPr>
          </a:p>
          <a:p>
            <a:pPr marL="450000" lvl="1" indent="0">
              <a:buNone/>
            </a:pP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84441"/>
            <a:ext cx="10353762" cy="9704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LALR Parsing Table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7532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71" y="1135406"/>
            <a:ext cx="10353762" cy="5183157"/>
          </a:xfrm>
        </p:spPr>
        <p:txBody>
          <a:bodyPr>
            <a:noAutofit/>
          </a:bodyPr>
          <a:lstStyle/>
          <a:p>
            <a:pPr marL="342900" lvl="1" indent="-306000">
              <a:buFont typeface="Wingdings 2" charset="2"/>
              <a:buChar char="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I4 and I7 have the same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d.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Merge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7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into a single </a:t>
            </a:r>
            <a:r>
              <a:rPr lang="en-US" sz="1400" dirty="0" smtClean="0"/>
              <a:t>state </a:t>
            </a:r>
            <a:r>
              <a:rPr lang="en-US" sz="1400" b="1" dirty="0"/>
              <a:t>I</a:t>
            </a:r>
            <a:r>
              <a:rPr lang="en-US" sz="1400" b="1" baseline="-25000" dirty="0"/>
              <a:t>47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sz="1400" b="1" dirty="0" smtClean="0"/>
              <a:t>I</a:t>
            </a:r>
            <a:r>
              <a:rPr lang="en-US" sz="1400" b="1" baseline="-25000" dirty="0" smtClean="0"/>
              <a:t>47</a:t>
            </a:r>
            <a:r>
              <a:rPr lang="en-US" sz="1400" b="1" dirty="0" smtClean="0"/>
              <a:t> </a:t>
            </a:r>
            <a:r>
              <a:rPr lang="en-US" sz="1400" dirty="0"/>
              <a:t>contains a set of three items </a:t>
            </a:r>
            <a:r>
              <a:rPr lang="en-US" sz="1400" dirty="0" smtClean="0"/>
              <a:t>represented by </a:t>
            </a:r>
            <a:r>
              <a:rPr lang="en-US" sz="1400" dirty="0"/>
              <a:t>[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d., c/d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/$</a:t>
            </a:r>
            <a:r>
              <a:rPr lang="en-US" sz="1400" dirty="0" smtClean="0"/>
              <a:t>]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sz="1400" dirty="0" smtClean="0"/>
              <a:t>I</a:t>
            </a:r>
            <a:r>
              <a:rPr lang="en-US" sz="1400" baseline="-25000" dirty="0" smtClean="0"/>
              <a:t>3 </a:t>
            </a:r>
            <a:r>
              <a:rPr lang="en-US" sz="1400" dirty="0" smtClean="0"/>
              <a:t> </a:t>
            </a:r>
            <a:r>
              <a:rPr lang="en-US" sz="1400" dirty="0"/>
              <a:t>and I</a:t>
            </a:r>
            <a:r>
              <a:rPr lang="en-US" sz="1400" baseline="-25000" dirty="0"/>
              <a:t>6 </a:t>
            </a:r>
            <a:r>
              <a:rPr lang="en-US" sz="1400" dirty="0"/>
              <a:t> have the same core: </a:t>
            </a:r>
            <a:r>
              <a:rPr lang="en-US" sz="1400" b="1" dirty="0" smtClean="0"/>
              <a:t>{</a:t>
            </a:r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C → </a:t>
            </a:r>
            <a:r>
              <a:rPr lang="en-US" sz="1400" b="1" dirty="0" err="1">
                <a:latin typeface="Calibri"/>
                <a:ea typeface="Calibri"/>
                <a:cs typeface="Calibri"/>
                <a:sym typeface="Calibri"/>
              </a:rPr>
              <a:t>c.C</a:t>
            </a:r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, C → .</a:t>
            </a:r>
            <a:r>
              <a:rPr lang="en-US" sz="1400" b="1" dirty="0" err="1">
                <a:latin typeface="Calibri"/>
                <a:ea typeface="Calibri"/>
                <a:cs typeface="Calibri"/>
                <a:sym typeface="Calibri"/>
              </a:rPr>
              <a:t>cC</a:t>
            </a:r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</a:t>
            </a:r>
            <a:r>
              <a:rPr lang="en-US" sz="1400" b="1" dirty="0" smtClean="0"/>
              <a:t>}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sz="1400" dirty="0"/>
              <a:t>Merge I</a:t>
            </a:r>
            <a:r>
              <a:rPr lang="en-US" sz="1400" baseline="-25000" dirty="0"/>
              <a:t>3 </a:t>
            </a:r>
            <a:r>
              <a:rPr lang="en-US" sz="1400" dirty="0"/>
              <a:t> and I</a:t>
            </a:r>
            <a:r>
              <a:rPr lang="en-US" sz="1400" baseline="-25000" dirty="0"/>
              <a:t>6 </a:t>
            </a:r>
            <a:r>
              <a:rPr lang="en-US" sz="1400" dirty="0" smtClean="0"/>
              <a:t>them </a:t>
            </a:r>
            <a:r>
              <a:rPr lang="en-US" sz="1400" dirty="0"/>
              <a:t>into I</a:t>
            </a:r>
            <a:r>
              <a:rPr lang="en-US" sz="1400" baseline="-25000" dirty="0"/>
              <a:t>36</a:t>
            </a:r>
            <a:r>
              <a:rPr lang="en-US" sz="1400" dirty="0"/>
              <a:t> which contains </a:t>
            </a:r>
            <a:r>
              <a:rPr lang="en-US" sz="1400" dirty="0" smtClean="0"/>
              <a:t>items represented </a:t>
            </a:r>
            <a:r>
              <a:rPr lang="en-US" sz="1400" dirty="0"/>
              <a:t>by</a:t>
            </a:r>
            <a:r>
              <a:rPr lang="en-US" sz="1400" dirty="0" smtClean="0"/>
              <a:t>:</a:t>
            </a:r>
          </a:p>
          <a:p>
            <a:pPr marL="342900" lvl="1" indent="-306000">
              <a:buFont typeface="Wingdings 2" charset="2"/>
              <a:buChar char=""/>
            </a:pPr>
            <a:endParaRPr lang="en-US" sz="1400" dirty="0" smtClean="0"/>
          </a:p>
          <a:p>
            <a:pPr marL="342900" lvl="1" indent="-306000">
              <a:buFont typeface="Wingdings 2" charset="2"/>
              <a:buChar char=""/>
            </a:pPr>
            <a:endParaRPr lang="en-US" sz="1400" dirty="0"/>
          </a:p>
          <a:p>
            <a:pPr marL="342900" lvl="1" indent="-306000">
              <a:buFont typeface="Wingdings 2" charset="2"/>
              <a:buChar char=""/>
            </a:pPr>
            <a:endParaRPr lang="en-US" sz="1400" dirty="0" smtClean="0"/>
          </a:p>
          <a:p>
            <a:pPr marL="342900" lvl="1" indent="-306000">
              <a:buFont typeface="Wingdings 2" charset="2"/>
              <a:buChar char=""/>
            </a:pPr>
            <a:endParaRPr lang="en-US" sz="1400" dirty="0" smtClean="0"/>
          </a:p>
          <a:p>
            <a:pPr marL="342900" lvl="1" indent="-306000">
              <a:buFont typeface="Wingdings 2" charset="2"/>
              <a:buChar char=""/>
            </a:pPr>
            <a:r>
              <a:rPr lang="en-US" sz="1400" dirty="0" smtClean="0"/>
              <a:t>I</a:t>
            </a:r>
            <a:r>
              <a:rPr lang="en-US" sz="1400" baseline="-25000" dirty="0" smtClean="0"/>
              <a:t>8 </a:t>
            </a:r>
            <a:r>
              <a:rPr lang="en-US" sz="1400" dirty="0" smtClean="0"/>
              <a:t> </a:t>
            </a:r>
            <a:r>
              <a:rPr lang="en-US" sz="1400" dirty="0"/>
              <a:t>and </a:t>
            </a:r>
            <a:r>
              <a:rPr lang="en-US" sz="1400" dirty="0" smtClean="0"/>
              <a:t>I</a:t>
            </a:r>
            <a:r>
              <a:rPr lang="en-US" sz="1400" baseline="-25000" dirty="0" smtClean="0"/>
              <a:t>9</a:t>
            </a:r>
            <a:r>
              <a:rPr lang="en-US" sz="1400" dirty="0" smtClean="0"/>
              <a:t> have the same core </a:t>
            </a:r>
            <a:r>
              <a:rPr lang="en-US" sz="1400" b="1" dirty="0"/>
              <a:t>{</a:t>
            </a:r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C → </a:t>
            </a:r>
            <a:r>
              <a:rPr lang="en-US" sz="1400" b="1" dirty="0" err="1" smtClean="0">
                <a:latin typeface="Calibri"/>
                <a:ea typeface="Calibri"/>
                <a:cs typeface="Calibri"/>
                <a:sym typeface="Calibri"/>
              </a:rPr>
              <a:t>cC.</a:t>
            </a:r>
            <a:r>
              <a:rPr lang="en-US" sz="1400" b="1" dirty="0" smtClean="0"/>
              <a:t>}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US" sz="1400" dirty="0"/>
              <a:t>Merge </a:t>
            </a:r>
            <a:r>
              <a:rPr lang="en-US" sz="1400" dirty="0" smtClean="0"/>
              <a:t>I</a:t>
            </a:r>
            <a:r>
              <a:rPr lang="en-US" sz="1400" baseline="-25000" dirty="0" smtClean="0"/>
              <a:t>8 </a:t>
            </a:r>
            <a:r>
              <a:rPr lang="en-US" sz="1400" dirty="0" smtClean="0"/>
              <a:t> </a:t>
            </a:r>
            <a:r>
              <a:rPr lang="en-US" sz="1400" dirty="0"/>
              <a:t>and </a:t>
            </a:r>
            <a:r>
              <a:rPr lang="en-US" sz="1400" dirty="0" smtClean="0"/>
              <a:t>I</a:t>
            </a:r>
            <a:r>
              <a:rPr lang="en-US" sz="1400" baseline="-25000" dirty="0" smtClean="0"/>
              <a:t>9 </a:t>
            </a:r>
            <a:r>
              <a:rPr lang="en-US" sz="1400" dirty="0"/>
              <a:t>them into </a:t>
            </a:r>
            <a:r>
              <a:rPr lang="en-US" sz="1400" dirty="0" smtClean="0"/>
              <a:t>I</a:t>
            </a:r>
            <a:r>
              <a:rPr lang="en-US" sz="1400" baseline="-25000" dirty="0" smtClean="0"/>
              <a:t>89</a:t>
            </a:r>
            <a:r>
              <a:rPr lang="en-US" sz="1400" dirty="0" smtClean="0"/>
              <a:t> </a:t>
            </a:r>
            <a:r>
              <a:rPr lang="en-US" sz="1400" dirty="0"/>
              <a:t>which contains items represented by:</a:t>
            </a:r>
          </a:p>
          <a:p>
            <a:pPr marL="342900" lvl="1" indent="-306000">
              <a:buFont typeface="Wingdings 2" charset="2"/>
              <a:buChar char=""/>
            </a:pPr>
            <a:endParaRPr lang="en-US" sz="1400" b="1" dirty="0" smtClean="0"/>
          </a:p>
          <a:p>
            <a:pPr marL="342900" lvl="1" indent="-306000">
              <a:buFont typeface="Wingdings 2" charset="2"/>
              <a:buChar char=""/>
            </a:pPr>
            <a:endParaRPr lang="en-US" sz="1400" b="1" dirty="0"/>
          </a:p>
          <a:p>
            <a:pPr marL="342900" lvl="1" indent="-306000">
              <a:buFont typeface="Wingdings 2" charset="2"/>
              <a:buChar char=""/>
            </a:pPr>
            <a:endParaRPr lang="en-US" sz="1400" dirty="0" smtClean="0"/>
          </a:p>
          <a:p>
            <a:pPr marL="342900" lvl="1" indent="-306000">
              <a:buFont typeface="Wingdings 2" charset="2"/>
              <a:buChar char=""/>
            </a:pPr>
            <a:r>
              <a:rPr lang="en-US" sz="1400" dirty="0" smtClean="0"/>
              <a:t>GOTO (I, X) are merged. Example: GOTO(I</a:t>
            </a:r>
            <a:r>
              <a:rPr lang="en-US" sz="1400" baseline="-25000" dirty="0" smtClean="0"/>
              <a:t>36</a:t>
            </a:r>
            <a:r>
              <a:rPr lang="en-US" sz="1400" dirty="0" smtClean="0"/>
              <a:t> , C) = I</a:t>
            </a:r>
            <a:r>
              <a:rPr lang="en-US" sz="1400" baseline="-25000" dirty="0" smtClean="0"/>
              <a:t>89</a:t>
            </a:r>
            <a:r>
              <a:rPr lang="en-US" sz="1400" dirty="0" smtClean="0"/>
              <a:t> </a:t>
            </a:r>
          </a:p>
          <a:p>
            <a:pPr marL="342900" lvl="1" indent="-306000">
              <a:buFont typeface="Wingdings 2" charset="2"/>
              <a:buChar char=""/>
            </a:pPr>
            <a:endParaRPr lang="en-US" sz="1400" dirty="0"/>
          </a:p>
          <a:p>
            <a:pPr marL="342900" lvl="1" indent="-306000">
              <a:buFont typeface="Wingdings 2" charset="2"/>
              <a:buChar char=""/>
            </a:pPr>
            <a:endParaRPr lang="en-US" sz="1400" b="1" dirty="0"/>
          </a:p>
          <a:p>
            <a:pPr marL="450000" lvl="1" indent="0">
              <a:buNone/>
            </a:pPr>
            <a:endParaRPr lang="en-US" sz="1400" baseline="-25000" dirty="0" smtClean="0"/>
          </a:p>
          <a:p>
            <a:pPr marL="450000" lvl="1" indent="0">
              <a:buNone/>
            </a:pPr>
            <a:endParaRPr lang="en-US" sz="1600" dirty="0"/>
          </a:p>
          <a:p>
            <a:pPr marL="450000" lvl="1" indent="0">
              <a:buNone/>
            </a:pPr>
            <a:endParaRPr lang="en-US" sz="1600" dirty="0"/>
          </a:p>
          <a:p>
            <a:pPr marL="450000" lvl="1" indent="0">
              <a:buNone/>
            </a:pPr>
            <a:endParaRPr lang="en-US" sz="1600" dirty="0" smtClean="0"/>
          </a:p>
          <a:p>
            <a:pPr marL="450000" lvl="1" indent="0">
              <a:buNone/>
            </a:pPr>
            <a:endParaRPr lang="en-US" sz="1600" dirty="0"/>
          </a:p>
          <a:p>
            <a:pPr marL="450000" lvl="1" indent="0">
              <a:buNone/>
            </a:pPr>
            <a:endParaRPr lang="en-US" sz="1600" dirty="0"/>
          </a:p>
          <a:p>
            <a:endParaRPr lang="en-US" sz="1600" dirty="0"/>
          </a:p>
          <a:p>
            <a:pPr marL="36900" indent="0">
              <a:buNone/>
            </a:pPr>
            <a:endParaRPr lang="en-US" sz="1600" dirty="0" smtClean="0"/>
          </a:p>
          <a:p>
            <a:pPr marL="648900" lvl="2" indent="-306000"/>
            <a:endParaRPr lang="en-US" baseline="-25000" dirty="0">
              <a:cs typeface="Times New Roman" panose="02020603050405020304" pitchFamily="18" charset="0"/>
            </a:endParaRPr>
          </a:p>
          <a:p>
            <a:pPr lvl="1"/>
            <a:endParaRPr lang="en-SG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32" y="1283688"/>
            <a:ext cx="6340300" cy="4265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84441"/>
            <a:ext cx="10353762" cy="9704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LALR Parsing Table</a:t>
            </a:r>
            <a:endParaRPr lang="en-SG" sz="3200" dirty="0"/>
          </a:p>
        </p:txBody>
      </p:sp>
      <p:sp>
        <p:nvSpPr>
          <p:cNvPr id="4" name="Google Shape;98;p15"/>
          <p:cNvSpPr txBox="1"/>
          <p:nvPr/>
        </p:nvSpPr>
        <p:spPr>
          <a:xfrm>
            <a:off x="10704321" y="1491506"/>
            <a:ext cx="1019159" cy="94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0.S</a:t>
            </a:r>
            <a:r>
              <a:rPr lang="en-US" sz="1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’ → S</a:t>
            </a:r>
            <a:endParaRPr sz="1200" dirty="0">
              <a:solidFill>
                <a:schemeClr val="tx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1.S → CC</a:t>
            </a:r>
            <a:endParaRPr sz="12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2.C → cC</a:t>
            </a:r>
            <a:endParaRPr sz="12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3.C → d</a:t>
            </a:r>
            <a:endParaRPr sz="12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7;p16"/>
          <p:cNvSpPr txBox="1"/>
          <p:nvPr/>
        </p:nvSpPr>
        <p:spPr>
          <a:xfrm>
            <a:off x="761653" y="2861393"/>
            <a:ext cx="1451021" cy="115899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 baseline="-25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 sz="1600" baseline="-25000" dirty="0">
              <a:solidFill>
                <a:schemeClr val="accen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→ c.C, 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c/d/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$</a:t>
            </a:r>
            <a:endParaRPr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 → .cC, c/d/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$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→ .d, c/d/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$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2;p16"/>
          <p:cNvSpPr txBox="1"/>
          <p:nvPr/>
        </p:nvSpPr>
        <p:spPr>
          <a:xfrm>
            <a:off x="761653" y="4951230"/>
            <a:ext cx="2017406" cy="597924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 baseline="-25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89</a:t>
            </a:r>
            <a:endParaRPr sz="1600" baseline="-25000" dirty="0">
              <a:solidFill>
                <a:schemeClr val="accen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 → </a:t>
            </a:r>
            <a:r>
              <a:rPr lang="en-US" sz="1600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cC.</a:t>
            </a: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c/d/$</a:t>
            </a: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351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84441"/>
            <a:ext cx="10353762" cy="9704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Reduce/Reduce Conflict</a:t>
            </a:r>
            <a:endParaRPr lang="en-SG" sz="3200" dirty="0"/>
          </a:p>
        </p:txBody>
      </p:sp>
      <p:sp>
        <p:nvSpPr>
          <p:cNvPr id="11" name="Google Shape;107;p16"/>
          <p:cNvSpPr txBox="1"/>
          <p:nvPr/>
        </p:nvSpPr>
        <p:spPr>
          <a:xfrm>
            <a:off x="4087558" y="1713912"/>
            <a:ext cx="1451021" cy="894818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 baseline="-25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600" baseline="-25000" dirty="0">
              <a:solidFill>
                <a:schemeClr val="accen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l-GR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., a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B → </a:t>
            </a:r>
            <a:r>
              <a:rPr lang="el-GR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α., 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7;p16"/>
          <p:cNvSpPr txBox="1"/>
          <p:nvPr/>
        </p:nvSpPr>
        <p:spPr>
          <a:xfrm>
            <a:off x="6481134" y="1713912"/>
            <a:ext cx="1451021" cy="894818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 baseline="-25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600" baseline="-25000" dirty="0">
              <a:solidFill>
                <a:schemeClr val="accen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l-GR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., b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B → </a:t>
            </a:r>
            <a:r>
              <a:rPr lang="el-GR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α., </a:t>
            </a: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7;p16"/>
          <p:cNvSpPr txBox="1"/>
          <p:nvPr/>
        </p:nvSpPr>
        <p:spPr>
          <a:xfrm>
            <a:off x="5270899" y="3479959"/>
            <a:ext cx="1451021" cy="894818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 baseline="-25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600" baseline="-25000" dirty="0">
              <a:solidFill>
                <a:schemeClr val="accen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l-GR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., a/</a:t>
            </a:r>
            <a:r>
              <a:rPr lang="en-US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B → </a:t>
            </a:r>
            <a:r>
              <a:rPr lang="el-GR" sz="16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α., </a:t>
            </a:r>
            <a:r>
              <a:rPr lang="en-US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dirty="0" smtClean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/c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 flipH="1">
            <a:off x="5996410" y="2608730"/>
            <a:ext cx="1210235" cy="87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13" idx="0"/>
          </p:cNvCxnSpPr>
          <p:nvPr/>
        </p:nvCxnSpPr>
        <p:spPr>
          <a:xfrm>
            <a:off x="4813069" y="2608730"/>
            <a:ext cx="1183341" cy="87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86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5101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LALR Parsing Table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39594"/>
              </p:ext>
            </p:extLst>
          </p:nvPr>
        </p:nvGraphicFramePr>
        <p:xfrm>
          <a:off x="6411716" y="1472698"/>
          <a:ext cx="4740378" cy="385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70"/>
                <a:gridCol w="620056"/>
                <a:gridCol w="790063"/>
                <a:gridCol w="790063"/>
                <a:gridCol w="790063"/>
                <a:gridCol w="790063"/>
              </a:tblGrid>
              <a:tr h="428044">
                <a:tc rowSpan="2"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States</a:t>
                      </a:r>
                      <a:endParaRPr lang="en-SG" sz="2100" dirty="0"/>
                    </a:p>
                  </a:txBody>
                  <a:tcPr marL="105545" marR="105545" marT="52773" marB="52773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ACTION</a:t>
                      </a:r>
                      <a:endParaRPr lang="en-SG" sz="2100" dirty="0"/>
                    </a:p>
                  </a:txBody>
                  <a:tcPr marL="105545" marR="105545" marT="52773" marB="52773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GOTO</a:t>
                      </a:r>
                      <a:endParaRPr lang="en-SG" sz="2100" dirty="0"/>
                    </a:p>
                  </a:txBody>
                  <a:tcPr marL="105545" marR="105545" marT="52773" marB="52773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428044"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c</a:t>
                      </a:r>
                      <a:endParaRPr lang="en-SG" sz="2100" dirty="0"/>
                    </a:p>
                  </a:txBody>
                  <a:tcPr marL="105545" marR="105545" marT="52773" marB="5277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d</a:t>
                      </a:r>
                      <a:endParaRPr lang="en-SG" sz="2100" dirty="0"/>
                    </a:p>
                  </a:txBody>
                  <a:tcPr marL="105545" marR="105545" marT="52773" marB="5277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$</a:t>
                      </a:r>
                      <a:endParaRPr lang="en-SG" sz="2100" dirty="0"/>
                    </a:p>
                  </a:txBody>
                  <a:tcPr marL="105545" marR="105545" marT="52773" marB="5277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S</a:t>
                      </a:r>
                      <a:endParaRPr lang="en-SG" sz="2100" dirty="0"/>
                    </a:p>
                  </a:txBody>
                  <a:tcPr marL="105545" marR="105545" marT="52773" marB="5277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C</a:t>
                      </a:r>
                      <a:endParaRPr lang="en-SG" sz="2100" dirty="0"/>
                    </a:p>
                  </a:txBody>
                  <a:tcPr marL="105545" marR="105545" marT="52773" marB="52773">
                    <a:solidFill>
                      <a:schemeClr val="accent3"/>
                    </a:solidFill>
                  </a:tcPr>
                </a:tc>
              </a:tr>
              <a:tr h="42804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0</a:t>
                      </a:r>
                      <a:endParaRPr lang="en-SG" sz="2100" dirty="0"/>
                    </a:p>
                  </a:txBody>
                  <a:tcPr marL="105545" marR="105545" marT="52773" marB="527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s36</a:t>
                      </a:r>
                      <a:endParaRPr lang="en-SG" sz="2100" dirty="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s47</a:t>
                      </a:r>
                      <a:endParaRPr lang="en-SG" sz="2100" dirty="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endParaRPr lang="en-SG" sz="2100" dirty="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</a:t>
                      </a:r>
                      <a:endParaRPr lang="en-SG" sz="2100" dirty="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</a:t>
                      </a:r>
                      <a:endParaRPr lang="en-SG" sz="2100" dirty="0"/>
                    </a:p>
                  </a:txBody>
                  <a:tcPr marL="105545" marR="105545" marT="52773" marB="52773"/>
                </a:tc>
              </a:tr>
              <a:tr h="42804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</a:t>
                      </a:r>
                      <a:endParaRPr lang="en-SG" sz="2100" dirty="0"/>
                    </a:p>
                  </a:txBody>
                  <a:tcPr marL="105545" marR="105545" marT="52773" marB="527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 dirty="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endParaRPr lang="en-SG" sz="210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 smtClean="0"/>
                        <a:t>acc</a:t>
                      </a:r>
                      <a:endParaRPr lang="en-SG" sz="2100" dirty="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endParaRPr lang="en-SG" sz="2100" dirty="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endParaRPr lang="en-SG" sz="2100"/>
                    </a:p>
                  </a:txBody>
                  <a:tcPr marL="105545" marR="105545" marT="52773" marB="52773"/>
                </a:tc>
              </a:tr>
              <a:tr h="42804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</a:t>
                      </a:r>
                      <a:endParaRPr lang="en-SG" sz="2100" dirty="0"/>
                    </a:p>
                  </a:txBody>
                  <a:tcPr marL="105545" marR="105545" marT="52773" marB="527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s36</a:t>
                      </a:r>
                      <a:endParaRPr lang="en-SG" sz="2100" dirty="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s47</a:t>
                      </a:r>
                      <a:endParaRPr lang="en-SG" sz="2100" dirty="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endParaRPr lang="en-SG" sz="2100" dirty="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endParaRPr lang="en-SG" sz="210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5</a:t>
                      </a:r>
                      <a:endParaRPr lang="en-SG" sz="2100" dirty="0"/>
                    </a:p>
                  </a:txBody>
                  <a:tcPr marL="105545" marR="105545" marT="52773" marB="52773"/>
                </a:tc>
              </a:tr>
              <a:tr h="42804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36</a:t>
                      </a:r>
                      <a:endParaRPr lang="en-SG" sz="2100" dirty="0"/>
                    </a:p>
                  </a:txBody>
                  <a:tcPr marL="105545" marR="105545" marT="52773" marB="527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s36</a:t>
                      </a:r>
                      <a:endParaRPr lang="en-SG" sz="2100" dirty="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s47</a:t>
                      </a:r>
                      <a:endParaRPr lang="en-SG" sz="2100" dirty="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endParaRPr lang="en-SG" sz="210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endParaRPr lang="en-SG" sz="210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89</a:t>
                      </a:r>
                      <a:endParaRPr lang="en-SG" sz="2100" dirty="0"/>
                    </a:p>
                  </a:txBody>
                  <a:tcPr marL="105545" marR="105545" marT="52773" marB="52773"/>
                </a:tc>
              </a:tr>
              <a:tr h="42804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47</a:t>
                      </a:r>
                      <a:endParaRPr lang="en-SG" sz="2100" dirty="0"/>
                    </a:p>
                  </a:txBody>
                  <a:tcPr marL="105545" marR="105545" marT="52773" marB="527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r3</a:t>
                      </a:r>
                      <a:endParaRPr lang="en-SG" sz="2100" dirty="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r3</a:t>
                      </a:r>
                      <a:endParaRPr lang="en-SG" sz="2100" dirty="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smtClean="0"/>
                        <a:t>r3</a:t>
                      </a:r>
                      <a:endParaRPr lang="en-SG" sz="2100" dirty="0" smtClean="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endParaRPr lang="en-SG" sz="210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endParaRPr lang="en-SG" sz="2100" dirty="0"/>
                    </a:p>
                  </a:txBody>
                  <a:tcPr marL="105545" marR="105545" marT="52773" marB="52773"/>
                </a:tc>
              </a:tr>
              <a:tr h="42804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5</a:t>
                      </a:r>
                      <a:endParaRPr lang="en-SG" sz="2100" dirty="0"/>
                    </a:p>
                  </a:txBody>
                  <a:tcPr marL="105545" marR="105545" marT="52773" marB="527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10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endParaRPr lang="en-SG" sz="210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r1</a:t>
                      </a:r>
                      <a:endParaRPr lang="en-SG" sz="2100" dirty="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endParaRPr lang="en-SG" sz="210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endParaRPr lang="en-SG" sz="2100"/>
                    </a:p>
                  </a:txBody>
                  <a:tcPr marL="105545" marR="105545" marT="52773" marB="52773"/>
                </a:tc>
              </a:tr>
              <a:tr h="42804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89</a:t>
                      </a:r>
                      <a:endParaRPr lang="en-SG" sz="2100" dirty="0"/>
                    </a:p>
                  </a:txBody>
                  <a:tcPr marL="105545" marR="105545" marT="52773" marB="527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r2</a:t>
                      </a:r>
                      <a:endParaRPr lang="en-SG" sz="2100" dirty="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r2</a:t>
                      </a:r>
                      <a:endParaRPr lang="en-SG" sz="2100" dirty="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smtClean="0"/>
                        <a:t>r2</a:t>
                      </a:r>
                      <a:endParaRPr lang="en-SG" sz="2100" dirty="0" smtClean="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endParaRPr lang="en-SG" sz="2100" dirty="0"/>
                    </a:p>
                  </a:txBody>
                  <a:tcPr marL="105545" marR="105545" marT="52773" marB="52773"/>
                </a:tc>
                <a:tc>
                  <a:txBody>
                    <a:bodyPr/>
                    <a:lstStyle/>
                    <a:p>
                      <a:pPr algn="ctr"/>
                      <a:endParaRPr lang="en-SG" sz="2100" dirty="0"/>
                    </a:p>
                  </a:txBody>
                  <a:tcPr marL="105545" marR="105545" marT="52773" marB="52773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85995"/>
              </p:ext>
            </p:extLst>
          </p:nvPr>
        </p:nvGraphicFramePr>
        <p:xfrm>
          <a:off x="716285" y="1449157"/>
          <a:ext cx="3888289" cy="396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96"/>
                <a:gridCol w="508601"/>
                <a:gridCol w="648048"/>
                <a:gridCol w="648048"/>
                <a:gridCol w="648048"/>
                <a:gridCol w="648048"/>
              </a:tblGrid>
              <a:tr h="324848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States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ACTION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GOTO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35472"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SG" sz="1400" dirty="0"/>
                    </a:p>
                  </a:txBody>
                  <a:tcPr marL="75724" marR="75724" marT="37861" marB="3786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SG" sz="1400" dirty="0"/>
                    </a:p>
                  </a:txBody>
                  <a:tcPr marL="75724" marR="75724" marT="37861" marB="3786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SG" sz="1400" dirty="0"/>
                    </a:p>
                  </a:txBody>
                  <a:tcPr marL="75724" marR="75724" marT="37861" marB="3786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endParaRPr lang="en-SG" sz="1400" dirty="0"/>
                    </a:p>
                  </a:txBody>
                  <a:tcPr marL="75724" marR="75724" marT="37861" marB="37861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SG" sz="1400" dirty="0"/>
                    </a:p>
                  </a:txBody>
                  <a:tcPr marL="75724" marR="75724" marT="37861" marB="37861">
                    <a:solidFill>
                      <a:schemeClr val="accent3"/>
                    </a:solidFill>
                  </a:tcPr>
                </a:tc>
              </a:tr>
              <a:tr h="335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SG" sz="1400" dirty="0"/>
                    </a:p>
                  </a:txBody>
                  <a:tcPr marL="75724" marR="75724" marT="37861" marB="3786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</a:tr>
              <a:tr h="335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SG" sz="1400" dirty="0"/>
                    </a:p>
                  </a:txBody>
                  <a:tcPr marL="75724" marR="75724" marT="37861" marB="3786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acc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75724" marR="75724" marT="37861" marB="37861"/>
                </a:tc>
              </a:tr>
              <a:tr h="335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SG" sz="1400" dirty="0"/>
                    </a:p>
                  </a:txBody>
                  <a:tcPr marL="75724" marR="75724" marT="37861" marB="3786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s6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s7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</a:tr>
              <a:tr h="335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SG" sz="1400" dirty="0"/>
                    </a:p>
                  </a:txBody>
                  <a:tcPr marL="75724" marR="75724" marT="37861" marB="3786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</a:tr>
              <a:tr h="335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SG" sz="1400" dirty="0"/>
                    </a:p>
                  </a:txBody>
                  <a:tcPr marL="75724" marR="75724" marT="37861" marB="3786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r3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r3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marL="75724" marR="75724" marT="37861" marB="37861"/>
                </a:tc>
              </a:tr>
              <a:tr h="335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SG" sz="1400" dirty="0"/>
                    </a:p>
                  </a:txBody>
                  <a:tcPr marL="75724" marR="75724" marT="37861" marB="3786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r1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75724" marR="75724" marT="37861" marB="37861"/>
                </a:tc>
              </a:tr>
              <a:tr h="335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SG" sz="1400" dirty="0"/>
                    </a:p>
                  </a:txBody>
                  <a:tcPr marL="75724" marR="75724" marT="37861" marB="3786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s6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s7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SG" sz="1400" dirty="0"/>
                    </a:p>
                  </a:txBody>
                  <a:tcPr marL="75724" marR="75724" marT="37861" marB="3786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r3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75724" marR="75724" marT="37861" marB="37861"/>
                </a:tc>
              </a:tr>
              <a:tr h="335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SG" sz="1400" dirty="0"/>
                    </a:p>
                  </a:txBody>
                  <a:tcPr marL="75724" marR="75724" marT="37861" marB="3786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r2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r2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marL="75724" marR="75724" marT="37861" marB="37861"/>
                </a:tc>
              </a:tr>
              <a:tr h="335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SG" sz="1400" dirty="0"/>
                    </a:p>
                  </a:txBody>
                  <a:tcPr marL="75724" marR="75724" marT="37861" marB="3786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r2</a:t>
                      </a:r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marL="75724" marR="75724" marT="37861" marB="37861"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marL="75724" marR="75724" marT="37861" marB="37861"/>
                </a:tc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>
            <a:off x="4781829" y="3236259"/>
            <a:ext cx="1308847" cy="394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1918448" y="5531223"/>
            <a:ext cx="294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LR(1) Table </a:t>
            </a: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8238566" y="5611906"/>
            <a:ext cx="294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LALR Table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08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Ambiguous Grammars</a:t>
            </a:r>
            <a:br>
              <a:rPr lang="en-US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</a:t>
            </a:r>
            <a:r>
              <a:rPr lang="en-US" dirty="0"/>
              <a:t>grammars used in the construction of LR-parsing tables must </a:t>
            </a:r>
            <a:r>
              <a:rPr lang="en-US" dirty="0" smtClean="0"/>
              <a:t>be un-ambiguous</a:t>
            </a:r>
            <a:r>
              <a:rPr lang="en-US" dirty="0"/>
              <a:t>.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 </a:t>
            </a:r>
            <a:r>
              <a:rPr lang="en-US" dirty="0"/>
              <a:t>Can we create LR-parsing tables for ambiguous grammars ?</a:t>
            </a:r>
          </a:p>
          <a:p>
            <a:pPr lvl="1"/>
            <a:r>
              <a:rPr lang="en-US" dirty="0" smtClean="0"/>
              <a:t>Yes</a:t>
            </a:r>
            <a:r>
              <a:rPr lang="en-US" dirty="0"/>
              <a:t>, but they will have conflicts.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 resolve these conflicts in favor of one of them to disambiguate </a:t>
            </a:r>
            <a:r>
              <a:rPr lang="en-US" dirty="0" smtClean="0"/>
              <a:t>the grammar</a:t>
            </a:r>
            <a:r>
              <a:rPr lang="en-US" dirty="0"/>
              <a:t>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 </a:t>
            </a:r>
            <a:r>
              <a:rPr lang="en-US" dirty="0"/>
              <a:t>Why we want to use an ambiguous grammar?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of the ambiguous grammars are much natural, and </a:t>
            </a:r>
            <a:r>
              <a:rPr lang="en-US" dirty="0" smtClean="0"/>
              <a:t>a corresponding </a:t>
            </a:r>
            <a:r>
              <a:rPr lang="en-US" dirty="0"/>
              <a:t>unambiguous grammar can be very complex.</a:t>
            </a:r>
          </a:p>
          <a:p>
            <a:pPr lvl="1"/>
            <a:r>
              <a:rPr lang="en-US" dirty="0" smtClean="0"/>
              <a:t>Usage </a:t>
            </a:r>
            <a:r>
              <a:rPr lang="en-US" dirty="0"/>
              <a:t>of an ambiguous grammar may eliminate </a:t>
            </a:r>
            <a:r>
              <a:rPr lang="en-US" dirty="0" smtClean="0"/>
              <a:t>unnecessary reductions</a:t>
            </a:r>
            <a:r>
              <a:rPr lang="en-US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753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865" y="0"/>
            <a:ext cx="10353762" cy="970450"/>
          </a:xfrm>
        </p:spPr>
        <p:txBody>
          <a:bodyPr/>
          <a:lstStyle/>
          <a:p>
            <a:r>
              <a:rPr lang="en-US" dirty="0"/>
              <a:t>Using Ambiguous Grammars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339537" y="1077262"/>
            <a:ext cx="46165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 </a:t>
            </a:r>
          </a:p>
          <a:p>
            <a:r>
              <a:rPr lang="en-US" sz="2000" b="1" dirty="0" smtClean="0"/>
              <a:t>E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→ E+E | E*E | id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50541" y="5487317"/>
            <a:ext cx="614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Fig. LR (1) </a:t>
            </a:r>
            <a:r>
              <a:rPr lang="en-US" sz="1400" dirty="0">
                <a:solidFill>
                  <a:schemeClr val="tx2"/>
                </a:solidFill>
              </a:rPr>
              <a:t>automaton for the grammar</a:t>
            </a:r>
            <a:endParaRPr lang="en-SG" sz="1400" dirty="0">
              <a:solidFill>
                <a:schemeClr val="tx2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98" y="970450"/>
            <a:ext cx="8239029" cy="431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18964</TotalTime>
  <Words>800</Words>
  <Application>Microsoft Office PowerPoint</Application>
  <PresentationFormat>Widescreen</PresentationFormat>
  <Paragraphs>342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Calisto MT</vt:lpstr>
      <vt:lpstr>Times New Roman</vt:lpstr>
      <vt:lpstr>Trebuchet MS</vt:lpstr>
      <vt:lpstr>Wingdings</vt:lpstr>
      <vt:lpstr>Wingdings 2</vt:lpstr>
      <vt:lpstr>Slate</vt:lpstr>
      <vt:lpstr>CSE420</vt:lpstr>
      <vt:lpstr>Lecture Topic: Parsing Ambiguous Grammars</vt:lpstr>
      <vt:lpstr>Introduction</vt:lpstr>
      <vt:lpstr>LALR Parsing Table</vt:lpstr>
      <vt:lpstr>LALR Parsing Table</vt:lpstr>
      <vt:lpstr>Reduce/Reduce Conflict</vt:lpstr>
      <vt:lpstr>LALR Parsing Table</vt:lpstr>
      <vt:lpstr>Using Ambiguous Grammars </vt:lpstr>
      <vt:lpstr>Using Ambiguous Grammars</vt:lpstr>
      <vt:lpstr>PowerPoint Presentation</vt:lpstr>
      <vt:lpstr>PowerPoint Presentation</vt:lpstr>
      <vt:lpstr>Conflict Resolution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CSE331</dc:title>
  <dc:creator>USER</dc:creator>
  <cp:lastModifiedBy>HP</cp:lastModifiedBy>
  <cp:revision>335</cp:revision>
  <dcterms:created xsi:type="dcterms:W3CDTF">2020-05-27T10:39:09Z</dcterms:created>
  <dcterms:modified xsi:type="dcterms:W3CDTF">2020-09-01T18:11:53Z</dcterms:modified>
</cp:coreProperties>
</file>