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handoutMasterIdLst>
    <p:handoutMasterId r:id="rId32"/>
  </p:handoutMasterIdLst>
  <p:sldIdLst>
    <p:sldId id="256" r:id="rId2"/>
    <p:sldId id="280" r:id="rId3"/>
    <p:sldId id="324" r:id="rId4"/>
    <p:sldId id="281" r:id="rId5"/>
    <p:sldId id="282" r:id="rId6"/>
    <p:sldId id="285" r:id="rId7"/>
    <p:sldId id="288" r:id="rId8"/>
    <p:sldId id="290" r:id="rId9"/>
    <p:sldId id="323" r:id="rId10"/>
    <p:sldId id="322" r:id="rId11"/>
    <p:sldId id="325" r:id="rId12"/>
    <p:sldId id="342" r:id="rId13"/>
    <p:sldId id="340" r:id="rId14"/>
    <p:sldId id="341" r:id="rId15"/>
    <p:sldId id="343" r:id="rId16"/>
    <p:sldId id="327" r:id="rId17"/>
    <p:sldId id="326" r:id="rId18"/>
    <p:sldId id="328" r:id="rId19"/>
    <p:sldId id="333" r:id="rId20"/>
    <p:sldId id="334" r:id="rId21"/>
    <p:sldId id="303" r:id="rId22"/>
    <p:sldId id="305" r:id="rId23"/>
    <p:sldId id="306" r:id="rId24"/>
    <p:sldId id="307" r:id="rId25"/>
    <p:sldId id="309" r:id="rId26"/>
    <p:sldId id="311" r:id="rId27"/>
    <p:sldId id="314" r:id="rId28"/>
    <p:sldId id="337" r:id="rId29"/>
    <p:sldId id="339" r:id="rId30"/>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1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143587" y="0"/>
            <a:ext cx="3169920" cy="480060"/>
          </a:xfrm>
          <a:prstGeom prst="rect">
            <a:avLst/>
          </a:prstGeom>
        </p:spPr>
        <p:txBody>
          <a:bodyPr vert="horz" lIns="96661" tIns="48331" rIns="96661" bIns="48331" rtlCol="0"/>
          <a:lstStyle>
            <a:lvl1pPr algn="r">
              <a:defRPr sz="1300"/>
            </a:lvl1pPr>
          </a:lstStyle>
          <a:p>
            <a:fld id="{032D94D2-9976-436F-8CED-87BF485BCA55}" type="datetimeFigureOut">
              <a:rPr lang="en-US" smtClean="0"/>
              <a:pPr/>
              <a:t>1/16/2019</a:t>
            </a:fld>
            <a:endParaRPr lang="en-US"/>
          </a:p>
        </p:txBody>
      </p:sp>
      <p:sp>
        <p:nvSpPr>
          <p:cNvPr id="4" name="Footer Placeholder 3"/>
          <p:cNvSpPr>
            <a:spLocks noGrp="1"/>
          </p:cNvSpPr>
          <p:nvPr>
            <p:ph type="ftr" sz="quarter" idx="2"/>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143587" y="9119474"/>
            <a:ext cx="3169920" cy="480060"/>
          </a:xfrm>
          <a:prstGeom prst="rect">
            <a:avLst/>
          </a:prstGeom>
        </p:spPr>
        <p:txBody>
          <a:bodyPr vert="horz" lIns="96661" tIns="48331" rIns="96661" bIns="48331" rtlCol="0" anchor="b"/>
          <a:lstStyle>
            <a:lvl1pPr algn="r">
              <a:defRPr sz="1300"/>
            </a:lvl1pPr>
          </a:lstStyle>
          <a:p>
            <a:fld id="{AF98D148-1117-48B3-85B4-97AA4CF2D551}" type="slidenum">
              <a:rPr lang="en-US" smtClean="0"/>
              <a:pPr/>
              <a:t>‹#›</a:t>
            </a:fld>
            <a:endParaRPr lang="en-US"/>
          </a:p>
        </p:txBody>
      </p:sp>
    </p:spTree>
    <p:extLst>
      <p:ext uri="{BB962C8B-B14F-4D97-AF65-F5344CB8AC3E}">
        <p14:creationId xmlns:p14="http://schemas.microsoft.com/office/powerpoint/2010/main" xmlns="" val="4015584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2DF70B47-D12C-4423-BBCF-79F64871E512}" type="datetimeFigureOut">
              <a:rPr lang="en-US" smtClean="0"/>
              <a:pPr/>
              <a:t>1/16/2019</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935974D7-41E7-4834-BB20-2ACD776DD654}" type="slidenum">
              <a:rPr lang="en-US" smtClean="0"/>
              <a:pPr/>
              <a:t>‹#›</a:t>
            </a:fld>
            <a:endParaRPr lang="en-US"/>
          </a:p>
        </p:txBody>
      </p:sp>
    </p:spTree>
    <p:extLst>
      <p:ext uri="{BB962C8B-B14F-4D97-AF65-F5344CB8AC3E}">
        <p14:creationId xmlns:p14="http://schemas.microsoft.com/office/powerpoint/2010/main" xmlns="" val="2741399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F5DC3B44-1164-4892-8945-FCBC6EE58251}"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6294092-3673-409F-BE9E-A3A9B2BA2A4A}"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304800"/>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46DD3B-4193-4303-A034-01F5540CA39D}" type="datetime1">
              <a:rPr lang="en-US" smtClean="0"/>
              <a:pPr/>
              <a:t>1/16/2019</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A94EDC-4723-4425-B59E-A04656314396}"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BBCD0B6-DAB8-432C-BAAF-649F47756185}" type="datetime1">
              <a:rPr lang="en-US" smtClean="0"/>
              <a:pPr/>
              <a:t>1/16/2019</a:t>
            </a:fld>
            <a:endParaRPr lang="en-US"/>
          </a:p>
        </p:txBody>
      </p:sp>
      <p:sp>
        <p:nvSpPr>
          <p:cNvPr id="5" name="Footer Placeholder 4"/>
          <p:cNvSpPr>
            <a:spLocks noGrp="1"/>
          </p:cNvSpPr>
          <p:nvPr>
            <p:ph type="ftr" sz="quarter" idx="11"/>
          </p:nvPr>
        </p:nvSpPr>
        <p:spPr/>
        <p:txBody>
          <a:bodyPr/>
          <a:lstStyle/>
          <a:p>
            <a:r>
              <a:rPr lang="en-US" smtClean="0"/>
              <a:t>Prof. S. M. Lutful Kabir, BRAC University</a:t>
            </a:r>
            <a:endParaRPr lang="en-US"/>
          </a:p>
        </p:txBody>
      </p:sp>
      <p:sp>
        <p:nvSpPr>
          <p:cNvPr id="6" name="Slide Number Placeholder 5"/>
          <p:cNvSpPr>
            <a:spLocks noGrp="1"/>
          </p:cNvSpPr>
          <p:nvPr>
            <p:ph type="sldNum" sz="quarter" idx="12"/>
          </p:nvPr>
        </p:nvSpPr>
        <p:spPr/>
        <p:txBody>
          <a:bodyPr/>
          <a:lstStyle/>
          <a:p>
            <a:fld id="{B5707573-AC35-4B87-BB3A-76204B732A48}"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85B14C2-0158-49DD-82E6-D4CA5BC18FF7}" type="datetime1">
              <a:rPr lang="en-US" smtClean="0"/>
              <a:pPr/>
              <a:t>1/16/2019</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1CE2748-D785-42B3-AAFB-CD26FD71A33A}" type="datetime1">
              <a:rPr lang="en-US" smtClean="0"/>
              <a:pPr/>
              <a:t>1/16/2019</a:t>
            </a:fld>
            <a:endParaRPr lang="en-US"/>
          </a:p>
        </p:txBody>
      </p:sp>
      <p:sp>
        <p:nvSpPr>
          <p:cNvPr id="8" name="Footer Placeholder 7"/>
          <p:cNvSpPr>
            <a:spLocks noGrp="1"/>
          </p:cNvSpPr>
          <p:nvPr>
            <p:ph type="ftr" sz="quarter" idx="11"/>
          </p:nvPr>
        </p:nvSpPr>
        <p:spPr/>
        <p:txBody>
          <a:bodyPr/>
          <a:lstStyle/>
          <a:p>
            <a:r>
              <a:rPr lang="en-US" smtClean="0"/>
              <a:t>Prof. S. M. Lutful Kabir, BRAC University</a:t>
            </a:r>
            <a:endParaRPr lang="en-US"/>
          </a:p>
        </p:txBody>
      </p:sp>
      <p:sp>
        <p:nvSpPr>
          <p:cNvPr id="9" name="Slide Number Placeholder 8"/>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7EB8D70-1554-4295-A0BD-699A1029C9F3}" type="datetime1">
              <a:rPr lang="en-US" smtClean="0"/>
              <a:pPr/>
              <a:t>1/16/2019</a:t>
            </a:fld>
            <a:endParaRPr lang="en-US"/>
          </a:p>
        </p:txBody>
      </p:sp>
      <p:sp>
        <p:nvSpPr>
          <p:cNvPr id="4" name="Footer Placeholder 3"/>
          <p:cNvSpPr>
            <a:spLocks noGrp="1"/>
          </p:cNvSpPr>
          <p:nvPr>
            <p:ph type="ftr" sz="quarter" idx="11"/>
          </p:nvPr>
        </p:nvSpPr>
        <p:spPr/>
        <p:txBody>
          <a:bodyPr/>
          <a:lstStyle/>
          <a:p>
            <a:r>
              <a:rPr lang="en-US" smtClean="0"/>
              <a:t>Prof. S. M. Lutful Kabir, BRAC University</a:t>
            </a:r>
            <a:endParaRPr lang="en-US"/>
          </a:p>
        </p:txBody>
      </p:sp>
      <p:sp>
        <p:nvSpPr>
          <p:cNvPr id="5" name="Slide Number Placeholder 4"/>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906058-87D1-4FA5-83C3-6B34BAAA2BE1}" type="datetime1">
              <a:rPr lang="en-US" smtClean="0"/>
              <a:pPr/>
              <a:t>1/16/2019</a:t>
            </a:fld>
            <a:endParaRPr lang="en-US"/>
          </a:p>
        </p:txBody>
      </p:sp>
      <p:sp>
        <p:nvSpPr>
          <p:cNvPr id="3" name="Footer Placeholder 2"/>
          <p:cNvSpPr>
            <a:spLocks noGrp="1"/>
          </p:cNvSpPr>
          <p:nvPr>
            <p:ph type="ftr" sz="quarter" idx="11"/>
          </p:nvPr>
        </p:nvSpPr>
        <p:spPr/>
        <p:txBody>
          <a:bodyPr/>
          <a:lstStyle/>
          <a:p>
            <a:r>
              <a:rPr lang="en-US" smtClean="0"/>
              <a:t>Prof. S. M. Lutful Kabir, BRAC University</a:t>
            </a:r>
            <a:endParaRPr lang="en-US"/>
          </a:p>
        </p:txBody>
      </p:sp>
      <p:sp>
        <p:nvSpPr>
          <p:cNvPr id="4" name="Slide Number Placeholder 3"/>
          <p:cNvSpPr>
            <a:spLocks noGrp="1"/>
          </p:cNvSpPr>
          <p:nvPr>
            <p:ph type="sldNum" sz="quarter" idx="12"/>
          </p:nvPr>
        </p:nvSpPr>
        <p:spPr/>
        <p:txBody>
          <a:bodyPr/>
          <a:lstStyle/>
          <a:p>
            <a:fld id="{B5707573-AC35-4B87-BB3A-76204B732A4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9A6F7D5-B5F0-436F-9DE5-E33F60336F07}" type="datetime1">
              <a:rPr lang="en-US" smtClean="0"/>
              <a:pPr/>
              <a:t>1/16/2019</a:t>
            </a:fld>
            <a:endParaRPr lang="en-US"/>
          </a:p>
        </p:txBody>
      </p:sp>
      <p:sp>
        <p:nvSpPr>
          <p:cNvPr id="6" name="Footer Placeholder 5"/>
          <p:cNvSpPr>
            <a:spLocks noGrp="1"/>
          </p:cNvSpPr>
          <p:nvPr>
            <p:ph type="ftr" sz="quarter" idx="11"/>
          </p:nvPr>
        </p:nvSpPr>
        <p:spPr/>
        <p:txBody>
          <a:bodyPr/>
          <a:lstStyle/>
          <a:p>
            <a:r>
              <a:rPr lang="en-US" smtClean="0"/>
              <a:t>Prof. S. M. Lutful Kabir, BRAC University</a:t>
            </a:r>
            <a:endParaRPr lang="en-US"/>
          </a:p>
        </p:txBody>
      </p:sp>
      <p:sp>
        <p:nvSpPr>
          <p:cNvPr id="7" name="Slide Number Placeholder 6"/>
          <p:cNvSpPr>
            <a:spLocks noGrp="1"/>
          </p:cNvSpPr>
          <p:nvPr>
            <p:ph type="sldNum" sz="quarter" idx="12"/>
          </p:nvPr>
        </p:nvSpPr>
        <p:spPr/>
        <p:txBody>
          <a:bodyPr/>
          <a:lstStyle/>
          <a:p>
            <a:fld id="{B5707573-AC35-4B87-BB3A-76204B732A48}"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CC6EF2DD-B1F1-43F3-A211-1693272B9A5C}" type="datetime1">
              <a:rPr lang="en-US" smtClean="0"/>
              <a:pPr/>
              <a:t>1/16/2019</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smtClean="0"/>
              <a:t>Prof. S. M. Lutful Kabir, BRAC University</a:t>
            </a:r>
            <a:endParaRPr lang="en-US"/>
          </a:p>
        </p:txBody>
      </p:sp>
      <p:sp>
        <p:nvSpPr>
          <p:cNvPr id="7" name="Slide Number Placeholder 6"/>
          <p:cNvSpPr>
            <a:spLocks noGrp="1"/>
          </p:cNvSpPr>
          <p:nvPr>
            <p:ph type="sldNum" sz="quarter" idx="12"/>
          </p:nvPr>
        </p:nvSpPr>
        <p:spPr>
          <a:xfrm>
            <a:off x="8339328" y="1170432"/>
            <a:ext cx="733864" cy="201168"/>
          </a:xfrm>
        </p:spPr>
        <p:txBody>
          <a:bodyPr/>
          <a:lstStyle/>
          <a:p>
            <a:fld id="{B5707573-AC35-4B87-BB3A-76204B732A48}"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E2C58037-C957-40B5-997B-B9A5D69815BC}" type="datetime1">
              <a:rPr lang="en-US" smtClean="0"/>
              <a:pPr/>
              <a:t>1/16/2019</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smtClean="0"/>
              <a:t>Prof. S. M. Lutful Kabir, BRAC University</a:t>
            </a:r>
            <a:endParaRPr lang="en-US"/>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B5707573-AC35-4B87-BB3A-76204B732A4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44" y="2500306"/>
            <a:ext cx="8786874" cy="3287862"/>
          </a:xfrm>
        </p:spPr>
        <p:txBody>
          <a:bodyPr>
            <a:normAutofit fontScale="90000"/>
          </a:bodyPr>
          <a:lstStyle/>
          <a:p>
            <a:r>
              <a:rPr lang="bn-BD" sz="3100" dirty="0" smtClean="0">
                <a:solidFill>
                  <a:schemeClr val="tx1"/>
                </a:solidFill>
              </a:rPr>
              <a:t>Lecture 1</a:t>
            </a:r>
            <a:br>
              <a:rPr lang="bn-BD" sz="3100" dirty="0" smtClean="0">
                <a:solidFill>
                  <a:schemeClr val="tx1"/>
                </a:solidFill>
              </a:rPr>
            </a:br>
            <a:r>
              <a:rPr lang="bn-BD" sz="3100" dirty="0" smtClean="0">
                <a:solidFill>
                  <a:schemeClr val="tx1"/>
                </a:solidFill>
              </a:rPr>
              <a:t>Introduction</a:t>
            </a:r>
            <a:r>
              <a:rPr lang="bn-BD" dirty="0" smtClean="0">
                <a:solidFill>
                  <a:schemeClr val="tx1"/>
                </a:solidFill>
              </a:rPr>
              <a:t/>
            </a:r>
            <a:br>
              <a:rPr lang="bn-BD" dirty="0" smtClean="0">
                <a:solidFill>
                  <a:schemeClr val="tx1"/>
                </a:solidFill>
              </a:rPr>
            </a:br>
            <a:r>
              <a:rPr lang="bn-BD" dirty="0" smtClean="0">
                <a:solidFill>
                  <a:schemeClr val="tx1"/>
                </a:solidFill>
              </a:rPr>
              <a:t/>
            </a:r>
            <a:br>
              <a:rPr lang="bn-BD" dirty="0" smtClean="0">
                <a:solidFill>
                  <a:schemeClr val="tx1"/>
                </a:solidFill>
              </a:rPr>
            </a:br>
            <a:r>
              <a:rPr lang="en-US" dirty="0" smtClean="0">
                <a:solidFill>
                  <a:schemeClr val="tx1"/>
                </a:solidFill>
              </a:rPr>
              <a:t/>
            </a:r>
            <a:br>
              <a:rPr lang="en-US" dirty="0" smtClean="0">
                <a:solidFill>
                  <a:schemeClr val="tx1"/>
                </a:solidFill>
              </a:rPr>
            </a:br>
            <a:r>
              <a:rPr lang="en-US" dirty="0" smtClean="0">
                <a:solidFill>
                  <a:schemeClr val="tx1"/>
                </a:solidFill>
              </a:rPr>
              <a:t>For the slides thanks to </a:t>
            </a:r>
            <a:r>
              <a:rPr lang="en-US" smtClean="0">
                <a:solidFill>
                  <a:schemeClr val="tx1"/>
                </a:solidFill>
              </a:rPr>
              <a:t/>
            </a:r>
            <a:br>
              <a:rPr lang="en-US" smtClean="0">
                <a:solidFill>
                  <a:schemeClr val="tx1"/>
                </a:solidFill>
              </a:rPr>
            </a:br>
            <a:r>
              <a:rPr lang="en-US" sz="2700" smtClean="0">
                <a:solidFill>
                  <a:srgbClr val="FFFF00"/>
                </a:solidFill>
              </a:rPr>
              <a:t>Prof</a:t>
            </a:r>
            <a:r>
              <a:rPr lang="bn-BD" sz="2700" smtClean="0">
                <a:solidFill>
                  <a:srgbClr val="FFFF00"/>
                </a:solidFill>
              </a:rPr>
              <a:t>.</a:t>
            </a:r>
            <a:r>
              <a:rPr lang="bn-BD" smtClean="0">
                <a:solidFill>
                  <a:srgbClr val="FFFF00"/>
                </a:solidFill>
              </a:rPr>
              <a:t> </a:t>
            </a:r>
            <a:r>
              <a:rPr lang="bn-BD" sz="2700" dirty="0" smtClean="0">
                <a:solidFill>
                  <a:srgbClr val="FFFF00"/>
                </a:solidFill>
              </a:rPr>
              <a:t>S. M. Lutful Kabir</a:t>
            </a:r>
            <a:r>
              <a:rPr lang="en-US" sz="2700" dirty="0" smtClean="0">
                <a:solidFill>
                  <a:srgbClr val="FFFF00"/>
                </a:solidFill>
              </a:rPr>
              <a:t>, </a:t>
            </a:r>
            <a:endParaRPr lang="en-US" sz="2000" dirty="0">
              <a:solidFill>
                <a:schemeClr val="tx1"/>
              </a:solidFill>
            </a:endParaRPr>
          </a:p>
        </p:txBody>
      </p:sp>
      <p:sp>
        <p:nvSpPr>
          <p:cNvPr id="3" name="Subtitle 2"/>
          <p:cNvSpPr>
            <a:spLocks noGrp="1"/>
          </p:cNvSpPr>
          <p:nvPr>
            <p:ph type="subTitle" idx="1"/>
          </p:nvPr>
        </p:nvSpPr>
        <p:spPr>
          <a:xfrm>
            <a:off x="685800" y="476672"/>
            <a:ext cx="8077200" cy="1499616"/>
          </a:xfrm>
        </p:spPr>
        <p:txBody>
          <a:bodyPr>
            <a:normAutofit/>
          </a:bodyPr>
          <a:lstStyle/>
          <a:p>
            <a:r>
              <a:rPr lang="bn-BD" sz="4700" dirty="0" smtClean="0">
                <a:solidFill>
                  <a:schemeClr val="accent1">
                    <a:lumMod val="60000"/>
                    <a:lumOff val="40000"/>
                  </a:schemeClr>
                </a:solidFill>
              </a:rPr>
              <a:t>CSE 330: Numerical Methods</a:t>
            </a:r>
            <a:endParaRPr lang="en-US" sz="4700" dirty="0">
              <a:solidFill>
                <a:schemeClr val="accent1">
                  <a:lumMod val="60000"/>
                  <a:lumOff val="40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155448"/>
            <a:ext cx="8229600" cy="1252728"/>
          </a:xfrm>
        </p:spPr>
        <p:txBody>
          <a:bodyPr/>
          <a:lstStyle/>
          <a:p>
            <a:r>
              <a:rPr lang="bn-BD" dirty="0" smtClean="0"/>
              <a:t>Accuracy in Numerical Analysis</a:t>
            </a:r>
            <a:endParaRPr lang="en-US" dirty="0"/>
          </a:p>
        </p:txBody>
      </p:sp>
      <p:sp>
        <p:nvSpPr>
          <p:cNvPr id="6" name="Content Placeholder 2"/>
          <p:cNvSpPr>
            <a:spLocks noGrp="1"/>
          </p:cNvSpPr>
          <p:nvPr>
            <p:ph idx="1"/>
          </p:nvPr>
        </p:nvSpPr>
        <p:spPr>
          <a:xfrm>
            <a:off x="457200" y="1775191"/>
            <a:ext cx="8229600" cy="4625609"/>
          </a:xfrm>
        </p:spPr>
        <p:txBody>
          <a:bodyPr>
            <a:normAutofit/>
          </a:bodyPr>
          <a:lstStyle/>
          <a:p>
            <a:r>
              <a:rPr lang="en-US" sz="2400" dirty="0" smtClean="0"/>
              <a:t>N</a:t>
            </a:r>
            <a:r>
              <a:rPr lang="bn-BD" sz="2400" dirty="0" smtClean="0"/>
              <a:t>umerical analysis is an approximation, but results can be made as accurately as desired.</a:t>
            </a:r>
          </a:p>
          <a:p>
            <a:r>
              <a:rPr lang="bn-BD" sz="2400" dirty="0" smtClean="0"/>
              <a:t>Errors come in a variety forms and sizes; some are avoidable and some are not</a:t>
            </a:r>
          </a:p>
          <a:p>
            <a:r>
              <a:rPr lang="bn-BD" sz="2400" dirty="0" smtClean="0"/>
              <a:t>For example, data conversion and roundoff errors can not be avoided, but human errors can be eliminated</a:t>
            </a:r>
          </a:p>
          <a:p>
            <a:r>
              <a:rPr lang="bn-BD" sz="2400" dirty="0" smtClean="0"/>
              <a:t>Although certain errors can not be eliminated completely, we must atleast know the bounds of these errors to make use of our final selection</a:t>
            </a:r>
          </a:p>
          <a:p>
            <a:r>
              <a:rPr lang="bn-BD" sz="2400" dirty="0" smtClean="0"/>
              <a:t>It is therefore essential to know that how errors arise, how they grow during numerical process and how they affect the accuracy of a solution </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Taxonomy of errors</a:t>
            </a:r>
            <a:endParaRPr lang="en-US" sz="4000" dirty="0"/>
          </a:p>
        </p:txBody>
      </p:sp>
      <p:sp>
        <p:nvSpPr>
          <p:cNvPr id="5" name="TextBox 4"/>
          <p:cNvSpPr txBox="1"/>
          <p:nvPr/>
        </p:nvSpPr>
        <p:spPr>
          <a:xfrm>
            <a:off x="3779912" y="1556792"/>
            <a:ext cx="1224136" cy="646331"/>
          </a:xfrm>
          <a:prstGeom prst="rect">
            <a:avLst/>
          </a:prstGeom>
          <a:noFill/>
          <a:ln>
            <a:solidFill>
              <a:schemeClr val="tx1"/>
            </a:solidFill>
          </a:ln>
        </p:spPr>
        <p:txBody>
          <a:bodyPr wrap="square" rtlCol="0">
            <a:spAutoFit/>
          </a:bodyPr>
          <a:lstStyle/>
          <a:p>
            <a:pPr algn="ctr"/>
            <a:r>
              <a:rPr lang="bn-BD" dirty="0" smtClean="0"/>
              <a:t>Total </a:t>
            </a:r>
          </a:p>
          <a:p>
            <a:pPr algn="ctr"/>
            <a:r>
              <a:rPr lang="bn-BD" dirty="0" smtClean="0"/>
              <a:t>error</a:t>
            </a:r>
            <a:endParaRPr lang="en-US" dirty="0"/>
          </a:p>
        </p:txBody>
      </p:sp>
      <p:sp>
        <p:nvSpPr>
          <p:cNvPr id="6" name="TextBox 5"/>
          <p:cNvSpPr txBox="1"/>
          <p:nvPr/>
        </p:nvSpPr>
        <p:spPr>
          <a:xfrm>
            <a:off x="1331640" y="2494637"/>
            <a:ext cx="1224136" cy="646331"/>
          </a:xfrm>
          <a:prstGeom prst="rect">
            <a:avLst/>
          </a:prstGeom>
          <a:noFill/>
          <a:ln>
            <a:solidFill>
              <a:schemeClr val="tx1"/>
            </a:solidFill>
          </a:ln>
        </p:spPr>
        <p:txBody>
          <a:bodyPr wrap="square" rtlCol="0">
            <a:spAutoFit/>
          </a:bodyPr>
          <a:lstStyle/>
          <a:p>
            <a:pPr algn="ctr"/>
            <a:r>
              <a:rPr lang="bn-BD" dirty="0" smtClean="0"/>
              <a:t>Modelling errors</a:t>
            </a:r>
            <a:endParaRPr lang="en-US" dirty="0"/>
          </a:p>
        </p:txBody>
      </p:sp>
      <p:sp>
        <p:nvSpPr>
          <p:cNvPr id="7" name="TextBox 6"/>
          <p:cNvSpPr txBox="1"/>
          <p:nvPr/>
        </p:nvSpPr>
        <p:spPr>
          <a:xfrm>
            <a:off x="3059832" y="2566645"/>
            <a:ext cx="1224136" cy="646331"/>
          </a:xfrm>
          <a:prstGeom prst="rect">
            <a:avLst/>
          </a:prstGeom>
          <a:noFill/>
          <a:ln>
            <a:solidFill>
              <a:schemeClr val="tx1"/>
            </a:solidFill>
          </a:ln>
        </p:spPr>
        <p:txBody>
          <a:bodyPr wrap="square" rtlCol="0">
            <a:spAutoFit/>
          </a:bodyPr>
          <a:lstStyle/>
          <a:p>
            <a:pPr algn="ctr"/>
            <a:r>
              <a:rPr lang="bn-BD" dirty="0" smtClean="0"/>
              <a:t>Inherent errors</a:t>
            </a:r>
            <a:endParaRPr lang="en-US" dirty="0"/>
          </a:p>
        </p:txBody>
      </p:sp>
      <p:sp>
        <p:nvSpPr>
          <p:cNvPr id="8" name="TextBox 7"/>
          <p:cNvSpPr txBox="1"/>
          <p:nvPr/>
        </p:nvSpPr>
        <p:spPr>
          <a:xfrm>
            <a:off x="4716016" y="2566645"/>
            <a:ext cx="1224136" cy="646331"/>
          </a:xfrm>
          <a:prstGeom prst="rect">
            <a:avLst/>
          </a:prstGeom>
          <a:noFill/>
          <a:ln>
            <a:solidFill>
              <a:schemeClr val="tx1"/>
            </a:solidFill>
          </a:ln>
        </p:spPr>
        <p:txBody>
          <a:bodyPr wrap="square" rtlCol="0">
            <a:spAutoFit/>
          </a:bodyPr>
          <a:lstStyle/>
          <a:p>
            <a:pPr algn="ctr"/>
            <a:r>
              <a:rPr lang="bn-BD" dirty="0" smtClean="0"/>
              <a:t>Numerical errors</a:t>
            </a:r>
            <a:endParaRPr lang="en-US" dirty="0"/>
          </a:p>
        </p:txBody>
      </p:sp>
      <p:sp>
        <p:nvSpPr>
          <p:cNvPr id="9" name="TextBox 8"/>
          <p:cNvSpPr txBox="1"/>
          <p:nvPr/>
        </p:nvSpPr>
        <p:spPr>
          <a:xfrm>
            <a:off x="6444208" y="2566645"/>
            <a:ext cx="1224136" cy="646331"/>
          </a:xfrm>
          <a:prstGeom prst="rect">
            <a:avLst/>
          </a:prstGeom>
          <a:noFill/>
          <a:ln>
            <a:solidFill>
              <a:schemeClr val="tx1"/>
            </a:solidFill>
          </a:ln>
        </p:spPr>
        <p:txBody>
          <a:bodyPr wrap="square" rtlCol="0">
            <a:spAutoFit/>
          </a:bodyPr>
          <a:lstStyle/>
          <a:p>
            <a:pPr algn="ctr"/>
            <a:endParaRPr lang="bn-BD" sz="800" dirty="0" smtClean="0"/>
          </a:p>
          <a:p>
            <a:pPr algn="ctr"/>
            <a:r>
              <a:rPr lang="bn-BD" dirty="0" smtClean="0"/>
              <a:t>Blunders </a:t>
            </a:r>
          </a:p>
          <a:p>
            <a:pPr algn="ctr"/>
            <a:endParaRPr lang="bn-BD" sz="900" dirty="0" smtClean="0"/>
          </a:p>
        </p:txBody>
      </p:sp>
      <p:sp>
        <p:nvSpPr>
          <p:cNvPr id="10" name="TextBox 9"/>
          <p:cNvSpPr txBox="1"/>
          <p:nvPr/>
        </p:nvSpPr>
        <p:spPr>
          <a:xfrm>
            <a:off x="1835696" y="4581128"/>
            <a:ext cx="1224136" cy="646331"/>
          </a:xfrm>
          <a:prstGeom prst="rect">
            <a:avLst/>
          </a:prstGeom>
          <a:noFill/>
          <a:ln>
            <a:solidFill>
              <a:schemeClr val="tx1"/>
            </a:solidFill>
          </a:ln>
        </p:spPr>
        <p:txBody>
          <a:bodyPr wrap="square" rtlCol="0">
            <a:spAutoFit/>
          </a:bodyPr>
          <a:lstStyle/>
          <a:p>
            <a:pPr algn="ctr"/>
            <a:r>
              <a:rPr lang="bn-BD" dirty="0" smtClean="0"/>
              <a:t>Data   error</a:t>
            </a:r>
            <a:endParaRPr lang="en-US" dirty="0"/>
          </a:p>
        </p:txBody>
      </p:sp>
      <p:sp>
        <p:nvSpPr>
          <p:cNvPr id="11" name="TextBox 10"/>
          <p:cNvSpPr txBox="1"/>
          <p:nvPr/>
        </p:nvSpPr>
        <p:spPr>
          <a:xfrm>
            <a:off x="3275856" y="4581128"/>
            <a:ext cx="1296144" cy="646331"/>
          </a:xfrm>
          <a:prstGeom prst="rect">
            <a:avLst/>
          </a:prstGeom>
          <a:noFill/>
          <a:ln>
            <a:solidFill>
              <a:schemeClr val="tx1"/>
            </a:solidFill>
          </a:ln>
        </p:spPr>
        <p:txBody>
          <a:bodyPr wrap="square" rtlCol="0">
            <a:spAutoFit/>
          </a:bodyPr>
          <a:lstStyle/>
          <a:p>
            <a:pPr algn="ctr"/>
            <a:r>
              <a:rPr lang="bn-BD" dirty="0" smtClean="0"/>
              <a:t>Conversion error</a:t>
            </a:r>
            <a:endParaRPr lang="en-US" dirty="0"/>
          </a:p>
        </p:txBody>
      </p:sp>
      <p:sp>
        <p:nvSpPr>
          <p:cNvPr id="12" name="TextBox 11"/>
          <p:cNvSpPr txBox="1"/>
          <p:nvPr/>
        </p:nvSpPr>
        <p:spPr>
          <a:xfrm>
            <a:off x="4716016" y="4590420"/>
            <a:ext cx="1224136" cy="646331"/>
          </a:xfrm>
          <a:prstGeom prst="rect">
            <a:avLst/>
          </a:prstGeom>
          <a:noFill/>
          <a:ln>
            <a:solidFill>
              <a:schemeClr val="tx1"/>
            </a:solidFill>
          </a:ln>
        </p:spPr>
        <p:txBody>
          <a:bodyPr wrap="square" rtlCol="0">
            <a:spAutoFit/>
          </a:bodyPr>
          <a:lstStyle/>
          <a:p>
            <a:pPr algn="ctr"/>
            <a:r>
              <a:rPr lang="bn-BD" dirty="0" smtClean="0"/>
              <a:t>Roundoff error</a:t>
            </a:r>
            <a:endParaRPr lang="en-US" dirty="0"/>
          </a:p>
        </p:txBody>
      </p:sp>
      <p:sp>
        <p:nvSpPr>
          <p:cNvPr id="13" name="TextBox 12"/>
          <p:cNvSpPr txBox="1"/>
          <p:nvPr/>
        </p:nvSpPr>
        <p:spPr>
          <a:xfrm>
            <a:off x="6156176" y="4581128"/>
            <a:ext cx="1224136" cy="646331"/>
          </a:xfrm>
          <a:prstGeom prst="rect">
            <a:avLst/>
          </a:prstGeom>
          <a:noFill/>
          <a:ln>
            <a:solidFill>
              <a:schemeClr val="tx1"/>
            </a:solidFill>
          </a:ln>
        </p:spPr>
        <p:txBody>
          <a:bodyPr wrap="square" rtlCol="0">
            <a:spAutoFit/>
          </a:bodyPr>
          <a:lstStyle/>
          <a:p>
            <a:pPr algn="ctr"/>
            <a:r>
              <a:rPr lang="bn-BD" dirty="0" smtClean="0"/>
              <a:t>Tr</a:t>
            </a:r>
            <a:r>
              <a:rPr lang="en-US" dirty="0" smtClean="0"/>
              <a:t>u</a:t>
            </a:r>
            <a:r>
              <a:rPr lang="bn-BD" dirty="0" smtClean="0"/>
              <a:t>ncation </a:t>
            </a:r>
            <a:r>
              <a:rPr lang="bn-BD" dirty="0" smtClean="0"/>
              <a:t>error</a:t>
            </a:r>
            <a:endParaRPr lang="en-US" dirty="0"/>
          </a:p>
        </p:txBody>
      </p:sp>
      <p:sp>
        <p:nvSpPr>
          <p:cNvPr id="14" name="Oval 13"/>
          <p:cNvSpPr/>
          <p:nvPr/>
        </p:nvSpPr>
        <p:spPr>
          <a:xfrm>
            <a:off x="683568" y="3501008"/>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6228184" y="3501008"/>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763214" y="579027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632954" y="580526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1430686" y="5805264"/>
            <a:ext cx="2016224"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p:cNvCxnSpPr>
            <a:stCxn id="6" idx="0"/>
            <a:endCxn id="5" idx="1"/>
          </p:cNvCxnSpPr>
          <p:nvPr/>
        </p:nvCxnSpPr>
        <p:spPr>
          <a:xfrm flipV="1">
            <a:off x="1943708" y="1879958"/>
            <a:ext cx="1836204" cy="61467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7" idx="0"/>
            <a:endCxn id="5" idx="2"/>
          </p:cNvCxnSpPr>
          <p:nvPr/>
        </p:nvCxnSpPr>
        <p:spPr>
          <a:xfrm flipV="1">
            <a:off x="3671900" y="2203123"/>
            <a:ext cx="720080" cy="36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8" idx="0"/>
            <a:endCxn id="5" idx="2"/>
          </p:cNvCxnSpPr>
          <p:nvPr/>
        </p:nvCxnSpPr>
        <p:spPr>
          <a:xfrm flipH="1" flipV="1">
            <a:off x="4391980" y="2203123"/>
            <a:ext cx="936104" cy="3635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9" idx="0"/>
            <a:endCxn id="5" idx="3"/>
          </p:cNvCxnSpPr>
          <p:nvPr/>
        </p:nvCxnSpPr>
        <p:spPr>
          <a:xfrm flipH="1" flipV="1">
            <a:off x="5004048" y="1879958"/>
            <a:ext cx="2052228" cy="6866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4" idx="0"/>
            <a:endCxn id="6" idx="2"/>
          </p:cNvCxnSpPr>
          <p:nvPr/>
        </p:nvCxnSpPr>
        <p:spPr>
          <a:xfrm flipV="1">
            <a:off x="1691680" y="3140968"/>
            <a:ext cx="252028" cy="3600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15" idx="0"/>
            <a:endCxn id="9" idx="2"/>
          </p:cNvCxnSpPr>
          <p:nvPr/>
        </p:nvCxnSpPr>
        <p:spPr>
          <a:xfrm flipH="1" flipV="1">
            <a:off x="7056276" y="3212976"/>
            <a:ext cx="18002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0" idx="0"/>
            <a:endCxn id="7" idx="2"/>
          </p:cNvCxnSpPr>
          <p:nvPr/>
        </p:nvCxnSpPr>
        <p:spPr>
          <a:xfrm flipV="1">
            <a:off x="2447764" y="3212976"/>
            <a:ext cx="1224136"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1" idx="0"/>
            <a:endCxn id="7" idx="2"/>
          </p:cNvCxnSpPr>
          <p:nvPr/>
        </p:nvCxnSpPr>
        <p:spPr>
          <a:xfrm flipH="1" flipV="1">
            <a:off x="3671900" y="3212976"/>
            <a:ext cx="252028"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0"/>
            <a:endCxn id="8" idx="2"/>
          </p:cNvCxnSpPr>
          <p:nvPr/>
        </p:nvCxnSpPr>
        <p:spPr>
          <a:xfrm flipV="1">
            <a:off x="5328084" y="3212976"/>
            <a:ext cx="0" cy="13774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13" idx="0"/>
            <a:endCxn id="8" idx="2"/>
          </p:cNvCxnSpPr>
          <p:nvPr/>
        </p:nvCxnSpPr>
        <p:spPr>
          <a:xfrm flipH="1" flipV="1">
            <a:off x="5328084" y="3212976"/>
            <a:ext cx="1440160" cy="13681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8" idx="0"/>
            <a:endCxn id="10" idx="2"/>
          </p:cNvCxnSpPr>
          <p:nvPr/>
        </p:nvCxnSpPr>
        <p:spPr>
          <a:xfrm flipV="1">
            <a:off x="2438798" y="5227459"/>
            <a:ext cx="8966" cy="57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7" idx="0"/>
            <a:endCxn id="11" idx="2"/>
          </p:cNvCxnSpPr>
          <p:nvPr/>
        </p:nvCxnSpPr>
        <p:spPr>
          <a:xfrm flipH="1" flipV="1">
            <a:off x="3923928" y="5227459"/>
            <a:ext cx="717138" cy="5778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7" idx="0"/>
            <a:endCxn id="12" idx="2"/>
          </p:cNvCxnSpPr>
          <p:nvPr/>
        </p:nvCxnSpPr>
        <p:spPr>
          <a:xfrm flipV="1">
            <a:off x="4641066" y="5236751"/>
            <a:ext cx="687018" cy="5685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6" idx="0"/>
            <a:endCxn id="13" idx="2"/>
          </p:cNvCxnSpPr>
          <p:nvPr/>
        </p:nvCxnSpPr>
        <p:spPr>
          <a:xfrm flipH="1" flipV="1">
            <a:off x="6768244" y="5227459"/>
            <a:ext cx="3082" cy="5628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028618" y="3545978"/>
            <a:ext cx="1440160" cy="646331"/>
          </a:xfrm>
          <a:prstGeom prst="rect">
            <a:avLst/>
          </a:prstGeom>
          <a:noFill/>
        </p:spPr>
        <p:txBody>
          <a:bodyPr wrap="square" rtlCol="0">
            <a:spAutoFit/>
          </a:bodyPr>
          <a:lstStyle/>
          <a:p>
            <a:pPr algn="ctr"/>
            <a:r>
              <a:rPr lang="bn-BD" dirty="0" smtClean="0"/>
              <a:t>Missing Information</a:t>
            </a:r>
            <a:endParaRPr lang="en-US" dirty="0"/>
          </a:p>
        </p:txBody>
      </p:sp>
      <p:sp>
        <p:nvSpPr>
          <p:cNvPr id="50" name="TextBox 49"/>
          <p:cNvSpPr txBox="1"/>
          <p:nvPr/>
        </p:nvSpPr>
        <p:spPr>
          <a:xfrm>
            <a:off x="6501226" y="3544777"/>
            <a:ext cx="1440160" cy="646331"/>
          </a:xfrm>
          <a:prstGeom prst="rect">
            <a:avLst/>
          </a:prstGeom>
          <a:noFill/>
        </p:spPr>
        <p:txBody>
          <a:bodyPr wrap="square" rtlCol="0">
            <a:spAutoFit/>
          </a:bodyPr>
          <a:lstStyle/>
          <a:p>
            <a:pPr algn="ctr"/>
            <a:r>
              <a:rPr lang="bn-BD" dirty="0" smtClean="0"/>
              <a:t>Human Imperfection</a:t>
            </a:r>
            <a:endParaRPr lang="en-US" dirty="0"/>
          </a:p>
        </p:txBody>
      </p:sp>
      <p:sp>
        <p:nvSpPr>
          <p:cNvPr id="51" name="TextBox 50"/>
          <p:cNvSpPr txBox="1"/>
          <p:nvPr/>
        </p:nvSpPr>
        <p:spPr>
          <a:xfrm>
            <a:off x="1704380" y="5832405"/>
            <a:ext cx="1440160" cy="646331"/>
          </a:xfrm>
          <a:prstGeom prst="rect">
            <a:avLst/>
          </a:prstGeom>
          <a:noFill/>
        </p:spPr>
        <p:txBody>
          <a:bodyPr wrap="square" rtlCol="0">
            <a:spAutoFit/>
          </a:bodyPr>
          <a:lstStyle/>
          <a:p>
            <a:pPr algn="ctr"/>
            <a:r>
              <a:rPr lang="bn-BD" dirty="0" smtClean="0"/>
              <a:t>Measuring method</a:t>
            </a:r>
            <a:endParaRPr lang="en-US" dirty="0"/>
          </a:p>
        </p:txBody>
      </p:sp>
      <p:sp>
        <p:nvSpPr>
          <p:cNvPr id="52" name="TextBox 51"/>
          <p:cNvSpPr txBox="1"/>
          <p:nvPr/>
        </p:nvSpPr>
        <p:spPr>
          <a:xfrm>
            <a:off x="3987428" y="5840913"/>
            <a:ext cx="1440160" cy="646331"/>
          </a:xfrm>
          <a:prstGeom prst="rect">
            <a:avLst/>
          </a:prstGeom>
          <a:noFill/>
        </p:spPr>
        <p:txBody>
          <a:bodyPr wrap="square" rtlCol="0">
            <a:spAutoFit/>
          </a:bodyPr>
          <a:lstStyle/>
          <a:p>
            <a:pPr algn="ctr"/>
            <a:r>
              <a:rPr lang="bn-BD" dirty="0" smtClean="0"/>
              <a:t>Computing machine</a:t>
            </a:r>
            <a:endParaRPr lang="en-US" dirty="0"/>
          </a:p>
        </p:txBody>
      </p:sp>
      <p:sp>
        <p:nvSpPr>
          <p:cNvPr id="53" name="TextBox 52"/>
          <p:cNvSpPr txBox="1"/>
          <p:nvPr/>
        </p:nvSpPr>
        <p:spPr>
          <a:xfrm>
            <a:off x="6168876" y="5807005"/>
            <a:ext cx="1440160" cy="646331"/>
          </a:xfrm>
          <a:prstGeom prst="rect">
            <a:avLst/>
          </a:prstGeom>
          <a:noFill/>
        </p:spPr>
        <p:txBody>
          <a:bodyPr wrap="square" rtlCol="0">
            <a:spAutoFit/>
          </a:bodyPr>
          <a:lstStyle/>
          <a:p>
            <a:pPr algn="ctr"/>
            <a:r>
              <a:rPr lang="bn-BD" dirty="0" smtClean="0"/>
              <a:t>Numerical method</a:t>
            </a:r>
            <a:endParaRPr lang="en-US" dirty="0"/>
          </a:p>
        </p:txBody>
      </p:sp>
      <p:sp>
        <p:nvSpPr>
          <p:cNvPr id="37" name="Slide Number Placeholder 36"/>
          <p:cNvSpPr>
            <a:spLocks noGrp="1"/>
          </p:cNvSpPr>
          <p:nvPr>
            <p:ph type="sldNum" sz="quarter" idx="12"/>
          </p:nvPr>
        </p:nvSpPr>
        <p:spPr/>
        <p:txBody>
          <a:bodyPr/>
          <a:lstStyle/>
          <a:p>
            <a:fld id="{B5707573-AC35-4B87-BB3A-76204B732A48}"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lstStyle/>
          <a:p>
            <a:r>
              <a:rPr lang="bn-BD" sz="4000" dirty="0" smtClean="0"/>
              <a:t>Modelling errors</a:t>
            </a:r>
            <a:endParaRPr lang="en-US" sz="4000" dirty="0"/>
          </a:p>
        </p:txBody>
      </p:sp>
      <p:sp>
        <p:nvSpPr>
          <p:cNvPr id="5" name="Content Placeholder 2"/>
          <p:cNvSpPr>
            <a:spLocks noGrp="1"/>
          </p:cNvSpPr>
          <p:nvPr>
            <p:ph idx="1"/>
          </p:nvPr>
        </p:nvSpPr>
        <p:spPr>
          <a:xfrm>
            <a:off x="457200" y="1775191"/>
            <a:ext cx="8229600" cy="4625609"/>
          </a:xfrm>
        </p:spPr>
        <p:txBody>
          <a:bodyPr>
            <a:normAutofit/>
          </a:bodyPr>
          <a:lstStyle/>
          <a:p>
            <a:r>
              <a:rPr lang="bn-BD" sz="2400" dirty="0" smtClean="0"/>
              <a:t>In many situations it is impractical to model each of the components accurately and so certain simplifying assumptions are made</a:t>
            </a:r>
          </a:p>
          <a:p>
            <a:r>
              <a:rPr lang="bn-BD" sz="2400" dirty="0" smtClean="0"/>
              <a:t>For example, while developing a model for calculaing the force acting on a falling body, we may not be able to estimate the air resistance coefficient (drag coefficient) properly or determine the direction and magnitude of wind force acting on the body and so on</a:t>
            </a:r>
          </a:p>
          <a:p>
            <a:r>
              <a:rPr lang="bn-BD" sz="2400" dirty="0" smtClean="0"/>
              <a:t>Since the model is the basic input to the numerical process, no numerical method will provide adequate results if the model is erroneously conceived and formulated</a:t>
            </a:r>
            <a:endParaRPr lang="en-US" sz="2400"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a:bodyPr>
          <a:lstStyle/>
          <a:p>
            <a:r>
              <a:rPr lang="bn-BD" sz="4000" dirty="0" smtClean="0"/>
              <a:t>Inherent errors</a:t>
            </a:r>
            <a:endParaRPr lang="en-US" sz="4000" dirty="0"/>
          </a:p>
        </p:txBody>
      </p:sp>
      <p:sp>
        <p:nvSpPr>
          <p:cNvPr id="5" name="Content Placeholder 2"/>
          <p:cNvSpPr>
            <a:spLocks noGrp="1"/>
          </p:cNvSpPr>
          <p:nvPr>
            <p:ph idx="1"/>
          </p:nvPr>
        </p:nvSpPr>
        <p:spPr>
          <a:xfrm>
            <a:off x="457200" y="1775191"/>
            <a:ext cx="8229600" cy="4625609"/>
          </a:xfrm>
        </p:spPr>
        <p:txBody>
          <a:bodyPr>
            <a:normAutofit/>
          </a:bodyPr>
          <a:lstStyle/>
          <a:p>
            <a:r>
              <a:rPr lang="bn-BD" sz="2400" dirty="0" smtClean="0"/>
              <a:t>Inherent error (also known as input error) contain two components, namely, data errors and conversion errors</a:t>
            </a:r>
          </a:p>
          <a:p>
            <a:pPr>
              <a:buNone/>
            </a:pPr>
            <a:r>
              <a:rPr lang="bn-BD" sz="2400" b="1" u="sng" dirty="0" smtClean="0"/>
              <a:t>Data error</a:t>
            </a:r>
          </a:p>
          <a:p>
            <a:r>
              <a:rPr lang="bn-BD" sz="2400" dirty="0" smtClean="0"/>
              <a:t>Data error (also known as emperical error) arises when data for a problem are obtained by some experimental means and are, therefore, of limited accuracy and precision</a:t>
            </a:r>
          </a:p>
          <a:p>
            <a:pPr>
              <a:buNone/>
            </a:pPr>
            <a:r>
              <a:rPr lang="bn-BD" sz="2400" b="1" u="sng" dirty="0" smtClean="0"/>
              <a:t>Conversion error</a:t>
            </a:r>
          </a:p>
          <a:p>
            <a:r>
              <a:rPr lang="bn-BD" sz="2400" dirty="0" smtClean="0"/>
              <a:t>Conversion error (also known as representational error) arise due to the limitations of the computer to store the data exactly</a:t>
            </a:r>
            <a:endParaRPr lang="en-US" sz="2400"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lstStyle/>
          <a:p>
            <a:r>
              <a:rPr lang="bn-BD" sz="4000" dirty="0" smtClean="0"/>
              <a:t>Numerical Errors</a:t>
            </a:r>
            <a:endParaRPr lang="en-US" sz="4000" dirty="0"/>
          </a:p>
        </p:txBody>
      </p:sp>
      <p:sp>
        <p:nvSpPr>
          <p:cNvPr id="5" name="Content Placeholder 2"/>
          <p:cNvSpPr>
            <a:spLocks noGrp="1"/>
          </p:cNvSpPr>
          <p:nvPr>
            <p:ph idx="1"/>
          </p:nvPr>
        </p:nvSpPr>
        <p:spPr>
          <a:xfrm>
            <a:off x="457200" y="1556792"/>
            <a:ext cx="8229600" cy="5082809"/>
          </a:xfrm>
        </p:spPr>
        <p:txBody>
          <a:bodyPr>
            <a:normAutofit lnSpcReduction="10000"/>
          </a:bodyPr>
          <a:lstStyle/>
          <a:p>
            <a:r>
              <a:rPr lang="bn-BD" sz="2400" dirty="0" smtClean="0"/>
              <a:t>Numerical errors (also known as procedural error) are introduced during the process of implementation of a numerical method</a:t>
            </a:r>
          </a:p>
          <a:p>
            <a:pPr>
              <a:buNone/>
            </a:pPr>
            <a:r>
              <a:rPr lang="bn-BD" sz="2400" b="1" u="sng" dirty="0" smtClean="0"/>
              <a:t>Roundoff error</a:t>
            </a:r>
          </a:p>
          <a:p>
            <a:r>
              <a:rPr lang="bn-BD" sz="2400" dirty="0" smtClean="0"/>
              <a:t>Roundoff error occur when a fixed number of digits are used to represent exact numbers</a:t>
            </a:r>
          </a:p>
          <a:p>
            <a:r>
              <a:rPr lang="bn-BD" sz="2400" dirty="0" smtClean="0"/>
              <a:t>42.7893 will be rounded off upto 2 decimal digits as 42.79</a:t>
            </a:r>
          </a:p>
          <a:p>
            <a:pPr>
              <a:buNone/>
            </a:pPr>
            <a:r>
              <a:rPr lang="bn-BD" sz="2400" b="1" u="sng" dirty="0" smtClean="0"/>
              <a:t>Trancation error</a:t>
            </a:r>
          </a:p>
          <a:p>
            <a:r>
              <a:rPr lang="bn-BD" sz="2400" dirty="0" smtClean="0"/>
              <a:t>Trancation error arise from using an approximation in place of an exact mathematical procedure</a:t>
            </a:r>
          </a:p>
          <a:p>
            <a:r>
              <a:rPr lang="bn-BD" sz="2400" dirty="0" smtClean="0"/>
              <a:t>Typically it is the error resulting from the trancation of numerical process</a:t>
            </a:r>
          </a:p>
          <a:p>
            <a:r>
              <a:rPr lang="bn-BD" sz="2400" dirty="0" smtClean="0"/>
              <a:t>We of</a:t>
            </a:r>
            <a:r>
              <a:rPr lang="en-US" sz="2400" dirty="0" smtClean="0"/>
              <a:t>t</a:t>
            </a:r>
            <a:r>
              <a:rPr lang="bn-BD" sz="2400" smtClean="0"/>
              <a:t>en </a:t>
            </a:r>
            <a:r>
              <a:rPr lang="bn-BD" sz="2400" dirty="0" smtClean="0"/>
              <a:t>use finite number of terms to estimate the sum of infinite series</a:t>
            </a:r>
          </a:p>
        </p:txBody>
      </p:sp>
      <p:sp>
        <p:nvSpPr>
          <p:cNvPr id="6" name="Slide Number Placeholder 5"/>
          <p:cNvSpPr>
            <a:spLocks noGrp="1"/>
          </p:cNvSpPr>
          <p:nvPr>
            <p:ph type="sldNum" sz="quarter" idx="12"/>
          </p:nvPr>
        </p:nvSpPr>
        <p:spPr/>
        <p:txBody>
          <a:bodyPr/>
          <a:lstStyle/>
          <a:p>
            <a:fld id="{B5707573-AC35-4B87-BB3A-76204B732A48}"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a:bodyPr>
          <a:lstStyle/>
          <a:p>
            <a:r>
              <a:rPr lang="bn-BD" sz="4000" dirty="0" smtClean="0"/>
              <a:t>Blunders</a:t>
            </a:r>
            <a:endParaRPr lang="en-US" sz="4000" dirty="0"/>
          </a:p>
        </p:txBody>
      </p:sp>
      <p:sp>
        <p:nvSpPr>
          <p:cNvPr id="5" name="Content Placeholder 2"/>
          <p:cNvSpPr>
            <a:spLocks noGrp="1"/>
          </p:cNvSpPr>
          <p:nvPr>
            <p:ph idx="1"/>
          </p:nvPr>
        </p:nvSpPr>
        <p:spPr>
          <a:xfrm>
            <a:off x="179512" y="1556792"/>
            <a:ext cx="8712968" cy="5301208"/>
          </a:xfrm>
        </p:spPr>
        <p:txBody>
          <a:bodyPr>
            <a:normAutofit/>
          </a:bodyPr>
          <a:lstStyle/>
          <a:p>
            <a:r>
              <a:rPr lang="bn-BD" sz="2400" dirty="0" smtClean="0"/>
              <a:t>Blunders are the errors that are caused due to human imperfection</a:t>
            </a:r>
            <a:endParaRPr lang="bn-BD" dirty="0" smtClean="0"/>
          </a:p>
          <a:p>
            <a:r>
              <a:rPr lang="bn-BD" sz="2400" dirty="0" smtClean="0"/>
              <a:t>Some common type of this error are:</a:t>
            </a:r>
          </a:p>
          <a:p>
            <a:pPr lvl="1"/>
            <a:r>
              <a:rPr lang="en-US" sz="2000" dirty="0" smtClean="0"/>
              <a:t>L</a:t>
            </a:r>
            <a:r>
              <a:rPr lang="bn-BD" sz="2000" dirty="0" smtClean="0"/>
              <a:t>ack of understanding of the problem</a:t>
            </a:r>
          </a:p>
          <a:p>
            <a:pPr lvl="1"/>
            <a:r>
              <a:rPr lang="bn-BD" sz="2000" dirty="0" smtClean="0"/>
              <a:t>Wrong assumption</a:t>
            </a:r>
          </a:p>
          <a:p>
            <a:pPr lvl="1"/>
            <a:r>
              <a:rPr lang="bn-BD" sz="2000" dirty="0" smtClean="0"/>
              <a:t>Overlooking of some basic assumptions required for formulating the model</a:t>
            </a:r>
          </a:p>
          <a:p>
            <a:pPr lvl="1"/>
            <a:r>
              <a:rPr lang="bn-BD" sz="2000" dirty="0" smtClean="0"/>
              <a:t>Error in deriving the mathematical equation or using a model that does not describe adequately the physical system under study</a:t>
            </a:r>
          </a:p>
          <a:p>
            <a:pPr lvl="1"/>
            <a:r>
              <a:rPr lang="bn-BD" sz="2000" dirty="0" smtClean="0"/>
              <a:t>Selecting a wrong numerical method for solving the mathematical model</a:t>
            </a:r>
          </a:p>
          <a:p>
            <a:pPr lvl="1"/>
            <a:r>
              <a:rPr lang="bn-BD" sz="2000" dirty="0" smtClean="0"/>
              <a:t>Selecting a wrong algorithm for implementing the numerical method</a:t>
            </a:r>
          </a:p>
          <a:p>
            <a:pPr lvl="1"/>
            <a:r>
              <a:rPr lang="bn-BD" sz="2000" dirty="0" smtClean="0"/>
              <a:t>Making mistakes in the computer program</a:t>
            </a:r>
          </a:p>
          <a:p>
            <a:pPr lvl="1"/>
            <a:r>
              <a:rPr lang="bn-BD" sz="2000" dirty="0" smtClean="0"/>
              <a:t>Mistake in data input</a:t>
            </a:r>
          </a:p>
          <a:p>
            <a:pPr lvl="1"/>
            <a:r>
              <a:rPr lang="en-US" sz="2000" dirty="0" smtClean="0"/>
              <a:t>W</a:t>
            </a:r>
            <a:r>
              <a:rPr lang="bn-BD" sz="2000" dirty="0" smtClean="0"/>
              <a:t>rong guessing the initial value</a:t>
            </a:r>
          </a:p>
        </p:txBody>
      </p:sp>
      <p:sp>
        <p:nvSpPr>
          <p:cNvPr id="6" name="Slide Number Placeholder 5"/>
          <p:cNvSpPr>
            <a:spLocks noGrp="1"/>
          </p:cNvSpPr>
          <p:nvPr>
            <p:ph type="sldNum" sz="quarter" idx="12"/>
          </p:nvPr>
        </p:nvSpPr>
        <p:spPr/>
        <p:txBody>
          <a:bodyPr/>
          <a:lstStyle/>
          <a:p>
            <a:fld id="{B5707573-AC35-4B87-BB3A-76204B732A48}" type="slidenum">
              <a:rPr lang="en-US" smtClean="0"/>
              <a:pPr/>
              <a:t>15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 calcmode="lin" valueType="num">
                                      <p:cBhvr additive="base">
                                        <p:cTn id="3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additive="base">
                                        <p:cTn id="3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
                                            <p:txEl>
                                              <p:pRg st="8" end="8"/>
                                            </p:txEl>
                                          </p:spTgt>
                                        </p:tgtEl>
                                        <p:attrNameLst>
                                          <p:attrName>style.visibility</p:attrName>
                                        </p:attrNameLst>
                                      </p:cBhvr>
                                      <p:to>
                                        <p:strVal val="visible"/>
                                      </p:to>
                                    </p:set>
                                    <p:anim calcmode="lin" valueType="num">
                                      <p:cBhvr additive="base">
                                        <p:cTn id="41"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
                                            <p:txEl>
                                              <p:pRg st="9" end="9"/>
                                            </p:txEl>
                                          </p:spTgt>
                                        </p:tgtEl>
                                        <p:attrNameLst>
                                          <p:attrName>style.visibility</p:attrName>
                                        </p:attrNameLst>
                                      </p:cBhvr>
                                      <p:to>
                                        <p:strVal val="visible"/>
                                      </p:to>
                                    </p:set>
                                    <p:anim calcmode="lin" valueType="num">
                                      <p:cBhvr additive="base">
                                        <p:cTn id="45"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
                                            <p:txEl>
                                              <p:pRg st="10" end="10"/>
                                            </p:txEl>
                                          </p:spTgt>
                                        </p:tgtEl>
                                        <p:attrNameLst>
                                          <p:attrName>style.visibility</p:attrName>
                                        </p:attrNameLst>
                                      </p:cBhvr>
                                      <p:to>
                                        <p:strVal val="visible"/>
                                      </p:to>
                                    </p:set>
                                    <p:anim calcmode="lin" valueType="num">
                                      <p:cBhvr additive="base">
                                        <p:cTn id="49"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Significant Digits</a:t>
            </a:r>
            <a:endParaRPr lang="en-US" sz="4000" dirty="0"/>
          </a:p>
        </p:txBody>
      </p:sp>
      <p:sp>
        <p:nvSpPr>
          <p:cNvPr id="3" name="Content Placeholder 2"/>
          <p:cNvSpPr>
            <a:spLocks noGrp="1"/>
          </p:cNvSpPr>
          <p:nvPr>
            <p:ph idx="1"/>
          </p:nvPr>
        </p:nvSpPr>
        <p:spPr>
          <a:xfrm>
            <a:off x="35496" y="1681336"/>
            <a:ext cx="8964488" cy="4916016"/>
          </a:xfrm>
        </p:spPr>
        <p:txBody>
          <a:bodyPr>
            <a:noAutofit/>
          </a:bodyPr>
          <a:lstStyle/>
          <a:p>
            <a:r>
              <a:rPr lang="bn-BD" sz="2200" dirty="0" smtClean="0"/>
              <a:t>The following statement describe the notion of significant digits</a:t>
            </a:r>
          </a:p>
          <a:p>
            <a:pPr lvl="1"/>
            <a:r>
              <a:rPr lang="bn-BD" sz="2200" dirty="0" smtClean="0"/>
              <a:t>All non-zero digits are significant</a:t>
            </a:r>
          </a:p>
          <a:p>
            <a:pPr lvl="1"/>
            <a:r>
              <a:rPr lang="bn-BD" sz="2200" dirty="0" smtClean="0"/>
              <a:t>All zeros occurring between non-zero digits are significant digits</a:t>
            </a:r>
          </a:p>
          <a:p>
            <a:pPr lvl="1"/>
            <a:r>
              <a:rPr lang="bn-BD" sz="2200" dirty="0" smtClean="0"/>
              <a:t>Trailing zeros following a decimal point are significant. For example, 3.50, 65.0 and 0.230 have three significant digits</a:t>
            </a:r>
          </a:p>
          <a:p>
            <a:pPr lvl="1"/>
            <a:r>
              <a:rPr lang="bn-BD" sz="2200" dirty="0" smtClean="0"/>
              <a:t>Zeros between the decimal point and preceeding a non-zero digit are not significant. For example, the following numbers have four significant digits </a:t>
            </a:r>
          </a:p>
          <a:p>
            <a:pPr lvl="2"/>
            <a:r>
              <a:rPr lang="bn-BD" sz="2200" dirty="0" smtClean="0"/>
              <a:t>0.0001234  	(1234X10</a:t>
            </a:r>
            <a:r>
              <a:rPr lang="bn-BD" sz="2200" baseline="30000" dirty="0" smtClean="0"/>
              <a:t>-7</a:t>
            </a:r>
            <a:r>
              <a:rPr lang="bn-BD" sz="2200" dirty="0" smtClean="0"/>
              <a:t>)</a:t>
            </a:r>
          </a:p>
          <a:p>
            <a:pPr lvl="2"/>
            <a:r>
              <a:rPr lang="bn-BD" sz="2200" dirty="0" smtClean="0"/>
              <a:t>0.001234 	(1234X10</a:t>
            </a:r>
            <a:r>
              <a:rPr lang="bn-BD" sz="2200" baseline="30000" dirty="0" smtClean="0"/>
              <a:t>-6</a:t>
            </a:r>
            <a:r>
              <a:rPr lang="bn-BD" sz="2200" dirty="0" smtClean="0"/>
              <a:t>)</a:t>
            </a:r>
          </a:p>
          <a:p>
            <a:pPr lvl="2"/>
            <a:r>
              <a:rPr lang="bn-BD" sz="2200" dirty="0" smtClean="0"/>
              <a:t>0.01234 	(1234X10</a:t>
            </a:r>
            <a:r>
              <a:rPr lang="bn-BD" sz="2200" baseline="30000" dirty="0" smtClean="0"/>
              <a:t>-5</a:t>
            </a:r>
            <a:r>
              <a:rPr lang="bn-BD" sz="2200" dirty="0" smtClean="0"/>
              <a:t>)</a:t>
            </a:r>
          </a:p>
          <a:p>
            <a:pPr lvl="1"/>
            <a:r>
              <a:rPr lang="bn-BD" sz="2200" dirty="0" smtClean="0"/>
              <a:t>When the decimal point is not written, trailing zeros are not considered to be significant, 5600 (56X10</a:t>
            </a:r>
            <a:r>
              <a:rPr lang="bn-BD" sz="2200" baseline="30000" dirty="0" smtClean="0"/>
              <a:t>2</a:t>
            </a:r>
            <a:r>
              <a:rPr lang="bn-BD" sz="2200" dirty="0" smtClean="0"/>
              <a:t>) has two significant digit </a:t>
            </a:r>
          </a:p>
        </p:txBody>
      </p:sp>
      <p:sp>
        <p:nvSpPr>
          <p:cNvPr id="4" name="Slide Number Placeholder 3"/>
          <p:cNvSpPr>
            <a:spLocks noGrp="1"/>
          </p:cNvSpPr>
          <p:nvPr>
            <p:ph type="sldNum" sz="quarter" idx="12"/>
          </p:nvPr>
        </p:nvSpPr>
        <p:spPr/>
        <p:txBody>
          <a:bodyPr/>
          <a:lstStyle/>
          <a:p>
            <a:fld id="{B5707573-AC35-4B87-BB3A-76204B732A48}" type="slidenum">
              <a:rPr lang="en-US" smtClean="0"/>
              <a:pPr/>
              <a:t>16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fontScale="90000"/>
          </a:bodyPr>
          <a:lstStyle/>
          <a:p>
            <a:r>
              <a:rPr lang="bn-BD" dirty="0" smtClean="0"/>
              <a:t>E</a:t>
            </a:r>
            <a:r>
              <a:rPr lang="en-US" dirty="0" err="1" smtClean="0"/>
              <a:t>xamples</a:t>
            </a:r>
            <a:r>
              <a:rPr lang="en-US" dirty="0" smtClean="0"/>
              <a:t> of showing the number of significant digits</a:t>
            </a:r>
            <a:endParaRPr lang="en-US" dirty="0"/>
          </a:p>
        </p:txBody>
      </p:sp>
      <p:sp>
        <p:nvSpPr>
          <p:cNvPr id="5" name="Content Placeholder 2"/>
          <p:cNvSpPr>
            <a:spLocks noGrp="1"/>
          </p:cNvSpPr>
          <p:nvPr>
            <p:ph idx="1"/>
          </p:nvPr>
        </p:nvSpPr>
        <p:spPr>
          <a:xfrm>
            <a:off x="457200" y="1775191"/>
            <a:ext cx="8229600" cy="4625609"/>
          </a:xfrm>
        </p:spPr>
        <p:txBody>
          <a:bodyPr>
            <a:normAutofit lnSpcReduction="10000"/>
          </a:bodyPr>
          <a:lstStyle/>
          <a:p>
            <a:pPr lvl="0" hangingPunct="0"/>
            <a:r>
              <a:rPr lang="en-US" sz="2400" dirty="0" smtClean="0">
                <a:latin typeface="Vrinda" pitchFamily="34" charset="0"/>
                <a:cs typeface="Vrinda" pitchFamily="34" charset="0"/>
              </a:rPr>
              <a:t>0.0459</a:t>
            </a:r>
            <a:r>
              <a:rPr lang="en-US" sz="2400" dirty="0" smtClean="0"/>
              <a:t> has three significant digits</a:t>
            </a:r>
          </a:p>
          <a:p>
            <a:pPr lvl="0" hangingPunct="0"/>
            <a:r>
              <a:rPr lang="en-US" sz="2400" dirty="0" smtClean="0">
                <a:latin typeface="Vrinda" pitchFamily="34" charset="0"/>
                <a:cs typeface="Vrinda" pitchFamily="34" charset="0"/>
              </a:rPr>
              <a:t>4.590</a:t>
            </a:r>
            <a:r>
              <a:rPr lang="en-US" sz="2400" dirty="0" smtClean="0"/>
              <a:t> has four significant digits</a:t>
            </a:r>
          </a:p>
          <a:p>
            <a:pPr lvl="0" hangingPunct="0"/>
            <a:r>
              <a:rPr lang="en-US" sz="2400" dirty="0" smtClean="0">
                <a:latin typeface="Vrinda" pitchFamily="34" charset="0"/>
                <a:cs typeface="Vrinda" pitchFamily="34" charset="0"/>
              </a:rPr>
              <a:t>4008</a:t>
            </a:r>
            <a:r>
              <a:rPr lang="en-US" sz="2400" dirty="0" smtClean="0"/>
              <a:t> has four significant digits</a:t>
            </a:r>
          </a:p>
          <a:p>
            <a:pPr lvl="0" hangingPunct="0"/>
            <a:r>
              <a:rPr lang="en-US" sz="2400" dirty="0" smtClean="0">
                <a:latin typeface="Vrinda" pitchFamily="34" charset="0"/>
                <a:cs typeface="Vrinda" pitchFamily="34" charset="0"/>
              </a:rPr>
              <a:t>4008.0</a:t>
            </a:r>
            <a:r>
              <a:rPr lang="en-US" sz="2400" dirty="0" smtClean="0"/>
              <a:t> has five significant digits</a:t>
            </a:r>
          </a:p>
          <a:p>
            <a:pPr lvl="0" hangingPunct="0"/>
            <a:r>
              <a:rPr lang="en-US" sz="2400" dirty="0" smtClean="0"/>
              <a:t> </a:t>
            </a:r>
            <a:r>
              <a:rPr lang="bn-BD" sz="2400" dirty="0" smtClean="0"/>
              <a:t>1.079X10</a:t>
            </a:r>
            <a:r>
              <a:rPr lang="bn-BD" sz="2400" baseline="30000" dirty="0" smtClean="0"/>
              <a:t>3</a:t>
            </a:r>
            <a:r>
              <a:rPr lang="bn-BD" sz="2400" dirty="0" smtClean="0"/>
              <a:t> </a:t>
            </a:r>
            <a:r>
              <a:rPr lang="en-US" sz="2400" dirty="0" smtClean="0"/>
              <a:t>has four significant digits</a:t>
            </a:r>
          </a:p>
          <a:p>
            <a:pPr lvl="0" hangingPunct="0"/>
            <a:r>
              <a:rPr lang="en-US" sz="2400" dirty="0" smtClean="0"/>
              <a:t> </a:t>
            </a:r>
            <a:r>
              <a:rPr lang="bn-BD" sz="2400" dirty="0" smtClean="0"/>
              <a:t>1.0790X10</a:t>
            </a:r>
            <a:r>
              <a:rPr lang="bn-BD" sz="2400" baseline="30000" dirty="0" smtClean="0"/>
              <a:t>3 </a:t>
            </a:r>
            <a:r>
              <a:rPr lang="en-US" sz="2400" dirty="0" smtClean="0"/>
              <a:t>has five significant digits</a:t>
            </a:r>
          </a:p>
          <a:p>
            <a:pPr lvl="0" hangingPunct="0"/>
            <a:r>
              <a:rPr lang="en-US" sz="2400" dirty="0" smtClean="0"/>
              <a:t> </a:t>
            </a:r>
            <a:r>
              <a:rPr lang="bn-BD" sz="2400" dirty="0" smtClean="0"/>
              <a:t>1.07900X10</a:t>
            </a:r>
            <a:r>
              <a:rPr lang="bn-BD" sz="2400" baseline="30000" dirty="0" smtClean="0"/>
              <a:t>3 </a:t>
            </a:r>
            <a:r>
              <a:rPr lang="en-US" sz="2400" dirty="0" smtClean="0"/>
              <a:t>has six significant digits</a:t>
            </a:r>
            <a:endParaRPr lang="bn-BD" sz="2400" dirty="0" smtClean="0"/>
          </a:p>
          <a:p>
            <a:pPr hangingPunct="0"/>
            <a:r>
              <a:rPr lang="en-US" sz="2400" dirty="0" smtClean="0"/>
              <a:t>So, how do we differentiate the number of digits correct in 1,000,000 and 1,079,587?  Well for that, one may use scientific notation. </a:t>
            </a:r>
          </a:p>
          <a:p>
            <a:pPr hangingPunct="0">
              <a:buNone/>
            </a:pPr>
            <a:r>
              <a:rPr lang="bn-BD" sz="2400" dirty="0" smtClean="0"/>
              <a:t>		1,000,000= 1X10</a:t>
            </a:r>
            <a:r>
              <a:rPr lang="bn-BD" sz="2400" baseline="30000" dirty="0" smtClean="0"/>
              <a:t>6 </a:t>
            </a:r>
            <a:r>
              <a:rPr lang="bn-BD" sz="2400" dirty="0" smtClean="0"/>
              <a:t>; 1 significant digit</a:t>
            </a:r>
            <a:endParaRPr lang="bn-BD" sz="2400" baseline="30000" dirty="0" smtClean="0"/>
          </a:p>
          <a:p>
            <a:pPr hangingPunct="0">
              <a:buNone/>
            </a:pPr>
            <a:r>
              <a:rPr lang="bn-BD" sz="2400" dirty="0" smtClean="0"/>
              <a:t>		1,079,587=1.079587X10</a:t>
            </a:r>
            <a:r>
              <a:rPr lang="bn-BD" sz="2400" baseline="30000" dirty="0" smtClean="0"/>
              <a:t>6 </a:t>
            </a:r>
            <a:r>
              <a:rPr lang="bn-BD" sz="2400" dirty="0" smtClean="0"/>
              <a:t>; 7 significant digits</a:t>
            </a:r>
          </a:p>
          <a:p>
            <a:pPr hangingPunct="0">
              <a:buNone/>
            </a:pPr>
            <a:r>
              <a:rPr lang="bn-BD" sz="2400" dirty="0" smtClean="0"/>
              <a:t> </a:t>
            </a:r>
            <a:endParaRPr lang="en-US" sz="2400" dirty="0" smtClean="0"/>
          </a:p>
          <a:p>
            <a:pPr hangingPunct="0">
              <a:buNone/>
            </a:pPr>
            <a:endParaRPr lang="en-US" dirty="0" smtClean="0"/>
          </a:p>
          <a:p>
            <a:endParaRPr lang="en-US" dirty="0"/>
          </a:p>
        </p:txBody>
      </p:sp>
      <p:sp>
        <p:nvSpPr>
          <p:cNvPr id="6" name="Slide Number Placeholder 5"/>
          <p:cNvSpPr>
            <a:spLocks noGrp="1"/>
          </p:cNvSpPr>
          <p:nvPr>
            <p:ph type="sldNum" sz="quarter" idx="12"/>
          </p:nvPr>
        </p:nvSpPr>
        <p:spPr/>
        <p:txBody>
          <a:bodyPr/>
          <a:lstStyle/>
          <a:p>
            <a:fld id="{B5707573-AC35-4B87-BB3A-76204B732A48}"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5">
                                            <p:txEl>
                                              <p:pRg st="8" end="8"/>
                                            </p:txEl>
                                          </p:spTgt>
                                        </p:tgtEl>
                                        <p:attrNameLst>
                                          <p:attrName>style.visibility</p:attrName>
                                        </p:attrNameLst>
                                      </p:cBhvr>
                                      <p:to>
                                        <p:strVal val="visible"/>
                                      </p:to>
                                    </p:set>
                                    <p:anim calcmode="lin" valueType="num">
                                      <p:cBhvr additive="base">
                                        <p:cTn id="55"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5">
                                            <p:txEl>
                                              <p:pRg st="9" end="9"/>
                                            </p:txEl>
                                          </p:spTgt>
                                        </p:tgtEl>
                                        <p:attrNameLst>
                                          <p:attrName>style.visibility</p:attrName>
                                        </p:attrNameLst>
                                      </p:cBhvr>
                                      <p:to>
                                        <p:strVal val="visible"/>
                                      </p:to>
                                    </p:set>
                                    <p:anim calcmode="lin" valueType="num">
                                      <p:cBhvr additive="base">
                                        <p:cTn id="6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5">
                                            <p:txEl>
                                              <p:pRg st="10" end="10"/>
                                            </p:txEl>
                                          </p:spTgt>
                                        </p:tgtEl>
                                        <p:attrNameLst>
                                          <p:attrName>style.visibility</p:attrName>
                                        </p:attrNameLst>
                                      </p:cBhvr>
                                      <p:to>
                                        <p:strVal val="visible"/>
                                      </p:to>
                                    </p:set>
                                    <p:anim calcmode="lin" valueType="num">
                                      <p:cBhvr additive="base">
                                        <p:cTn id="67"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n-BD" sz="4000" dirty="0" smtClean="0"/>
              <a:t>Relation between accuracy and precision</a:t>
            </a:r>
            <a:endParaRPr lang="en-US" sz="4000" dirty="0"/>
          </a:p>
        </p:txBody>
      </p:sp>
      <p:sp>
        <p:nvSpPr>
          <p:cNvPr id="3" name="Content Placeholder 2"/>
          <p:cNvSpPr>
            <a:spLocks noGrp="1"/>
          </p:cNvSpPr>
          <p:nvPr>
            <p:ph idx="1"/>
          </p:nvPr>
        </p:nvSpPr>
        <p:spPr/>
        <p:txBody>
          <a:bodyPr>
            <a:normAutofit/>
          </a:bodyPr>
          <a:lstStyle/>
          <a:p>
            <a:r>
              <a:rPr lang="bn-BD" sz="2400" dirty="0" smtClean="0"/>
              <a:t>Accuracy refers to the number of significant digits in a value. For example, the number 57.396 is accurate to five significant digits</a:t>
            </a:r>
          </a:p>
          <a:p>
            <a:r>
              <a:rPr lang="bn-BD" sz="2400" dirty="0" smtClean="0"/>
              <a:t>Precision refers to the number of decimal positions, i.e., the order of magnitude of the last digit in a value. The number 57.396 has a precission of 0.001 or 10</a:t>
            </a:r>
            <a:r>
              <a:rPr lang="bn-BD" sz="2400" baseline="30000" dirty="0" smtClean="0"/>
              <a:t>-3</a:t>
            </a:r>
          </a:p>
        </p:txBody>
      </p:sp>
      <p:sp>
        <p:nvSpPr>
          <p:cNvPr id="4" name="Slide Number Placeholder 3"/>
          <p:cNvSpPr>
            <a:spLocks noGrp="1"/>
          </p:cNvSpPr>
          <p:nvPr>
            <p:ph type="sldNum" sz="quarter" idx="12"/>
          </p:nvPr>
        </p:nvSpPr>
        <p:spPr/>
        <p:txBody>
          <a:bodyPr/>
          <a:lstStyle/>
          <a:p>
            <a:fld id="{B5707573-AC35-4B87-BB3A-76204B732A48}" type="slidenum">
              <a:rPr lang="en-US" smtClean="0"/>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fontScale="90000"/>
          </a:bodyPr>
          <a:lstStyle/>
          <a:p>
            <a:r>
              <a:rPr lang="bn-BD" dirty="0" smtClean="0"/>
              <a:t>An example of</a:t>
            </a:r>
            <a:r>
              <a:rPr lang="en-US" dirty="0" smtClean="0"/>
              <a:t> </a:t>
            </a:r>
            <a:r>
              <a:rPr lang="bn-BD" dirty="0" smtClean="0"/>
              <a:t>a </a:t>
            </a:r>
            <a:r>
              <a:rPr lang="en-US" dirty="0" smtClean="0"/>
              <a:t>problem created by round off errors</a:t>
            </a:r>
            <a:endParaRPr lang="en-US" dirty="0"/>
          </a:p>
        </p:txBody>
      </p:sp>
      <p:sp>
        <p:nvSpPr>
          <p:cNvPr id="5" name="Content Placeholder 2"/>
          <p:cNvSpPr>
            <a:spLocks noGrp="1"/>
          </p:cNvSpPr>
          <p:nvPr>
            <p:ph idx="1"/>
          </p:nvPr>
        </p:nvSpPr>
        <p:spPr>
          <a:xfrm>
            <a:off x="457200" y="1775191"/>
            <a:ext cx="8229600" cy="4625609"/>
          </a:xfrm>
        </p:spPr>
        <p:txBody>
          <a:bodyPr>
            <a:normAutofit/>
          </a:bodyPr>
          <a:lstStyle/>
          <a:p>
            <a:pPr hangingPunct="0"/>
            <a:r>
              <a:rPr lang="en-US" sz="2400" dirty="0" smtClean="0"/>
              <a:t>Twenty-eight Americans were killed on February 25, 1991.  An Iraqi Scud hit the Army barracks in Dhahran, Saudi Arabia. </a:t>
            </a:r>
            <a:endParaRPr lang="bn-BD" sz="2400" dirty="0" smtClean="0"/>
          </a:p>
          <a:p>
            <a:pPr hangingPunct="0"/>
            <a:r>
              <a:rPr lang="en-US" sz="2400" dirty="0" smtClean="0"/>
              <a:t>The patriot defense system had failed to track and intercept the Scud.  </a:t>
            </a:r>
            <a:endParaRPr lang="bn-BD" sz="2400" dirty="0" smtClean="0"/>
          </a:p>
          <a:p>
            <a:pPr hangingPunct="0"/>
            <a:r>
              <a:rPr lang="en-US" sz="2400" dirty="0" smtClean="0"/>
              <a:t>The Patriot defense system consists of an electronic detection device called the range gate.  </a:t>
            </a:r>
            <a:endParaRPr lang="bn-BD" sz="2400" dirty="0" smtClean="0"/>
          </a:p>
          <a:p>
            <a:pPr hangingPunct="0"/>
            <a:r>
              <a:rPr lang="en-US" sz="2400" dirty="0" smtClean="0"/>
              <a:t>It calculates the area in the air space where it should look for a Scud. </a:t>
            </a:r>
            <a:endParaRPr lang="bn-BD" sz="2400" dirty="0" smtClean="0"/>
          </a:p>
          <a:p>
            <a:pPr hangingPunct="0"/>
            <a:r>
              <a:rPr lang="en-US" sz="2400" dirty="0" smtClean="0"/>
              <a:t> To find out where it should aim next, it calculates the velocity of the Scud and the last time the radar detected the Scud. </a:t>
            </a:r>
            <a:endParaRPr lang="bn-BD" sz="2400" dirty="0" smtClean="0"/>
          </a:p>
        </p:txBody>
      </p:sp>
      <p:sp>
        <p:nvSpPr>
          <p:cNvPr id="6" name="Slide Number Placeholder 5"/>
          <p:cNvSpPr>
            <a:spLocks noGrp="1"/>
          </p:cNvSpPr>
          <p:nvPr>
            <p:ph type="sldNum" sz="quarter" idx="12"/>
          </p:nvPr>
        </p:nvSpPr>
        <p:spPr/>
        <p:txBody>
          <a:bodyPr/>
          <a:lstStyle/>
          <a:p>
            <a:fld id="{B5707573-AC35-4B87-BB3A-76204B732A48}"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Introduction</a:t>
            </a:r>
            <a:endParaRPr lang="en-US" sz="4000" dirty="0"/>
          </a:p>
        </p:txBody>
      </p:sp>
      <p:sp>
        <p:nvSpPr>
          <p:cNvPr id="3" name="Content Placeholder 2"/>
          <p:cNvSpPr>
            <a:spLocks noGrp="1"/>
          </p:cNvSpPr>
          <p:nvPr>
            <p:ph idx="1"/>
          </p:nvPr>
        </p:nvSpPr>
        <p:spPr>
          <a:xfrm>
            <a:off x="251520" y="1775191"/>
            <a:ext cx="8640960" cy="4625609"/>
          </a:xfrm>
        </p:spPr>
        <p:txBody>
          <a:bodyPr>
            <a:noAutofit/>
          </a:bodyPr>
          <a:lstStyle/>
          <a:p>
            <a:r>
              <a:rPr lang="bn-BD" sz="2400" dirty="0" smtClean="0"/>
              <a:t>To</a:t>
            </a:r>
            <a:r>
              <a:rPr lang="en-US" sz="2400" dirty="0" smtClean="0"/>
              <a:t> solve</a:t>
            </a:r>
            <a:r>
              <a:rPr lang="bn-BD" sz="1100" dirty="0" smtClean="0"/>
              <a:t> </a:t>
            </a:r>
            <a:r>
              <a:rPr lang="bn-BD" sz="2400" dirty="0" smtClean="0"/>
              <a:t>mathemetical equations analytica</a:t>
            </a:r>
            <a:r>
              <a:rPr lang="en-US" sz="2400" dirty="0" smtClean="0"/>
              <a:t>l</a:t>
            </a:r>
            <a:r>
              <a:rPr lang="bn-BD" sz="2400" dirty="0" smtClean="0"/>
              <a:t>ly,</a:t>
            </a:r>
            <a:r>
              <a:rPr lang="en-US" sz="2400" dirty="0" smtClean="0"/>
              <a:t> you m</a:t>
            </a:r>
            <a:r>
              <a:rPr lang="bn-BD" sz="2400" dirty="0" smtClean="0"/>
              <a:t>ay use your experiences </a:t>
            </a:r>
            <a:r>
              <a:rPr lang="en-US" sz="2400" dirty="0" smtClean="0"/>
              <a:t> in the calculus courses you </a:t>
            </a:r>
            <a:r>
              <a:rPr lang="bn-BD" sz="2400" dirty="0" smtClean="0"/>
              <a:t>have studied so far</a:t>
            </a:r>
          </a:p>
          <a:p>
            <a:r>
              <a:rPr lang="bn-BD" sz="2400" dirty="0" smtClean="0"/>
              <a:t>B</a:t>
            </a:r>
            <a:r>
              <a:rPr lang="en-US" sz="2400" dirty="0" err="1" smtClean="0"/>
              <a:t>ut</a:t>
            </a:r>
            <a:r>
              <a:rPr lang="bn-BD" sz="2400" dirty="0" smtClean="0"/>
              <a:t>,</a:t>
            </a:r>
            <a:r>
              <a:rPr lang="en-US" sz="2400" dirty="0" smtClean="0"/>
              <a:t> in most cases, the </a:t>
            </a:r>
            <a:r>
              <a:rPr lang="bn-BD" sz="2400" dirty="0" smtClean="0"/>
              <a:t>equation</a:t>
            </a:r>
            <a:r>
              <a:rPr lang="en-US" sz="2400" dirty="0" smtClean="0"/>
              <a:t>s need to be solved approximately using numerical methods.</a:t>
            </a:r>
            <a:endParaRPr lang="bn-BD" sz="2400" dirty="0" smtClean="0"/>
          </a:p>
          <a:p>
            <a:r>
              <a:rPr lang="bn-BD" sz="2400" dirty="0" smtClean="0"/>
              <a:t>Numerical computations play an indispensable role in solving real life mathematical, physical and engineering problems</a:t>
            </a:r>
          </a:p>
          <a:p>
            <a:r>
              <a:rPr lang="bn-BD" sz="2400" dirty="0" smtClean="0"/>
              <a:t>Great mathematicians like Gauss, Newton, Langrange, Fourier and many others in the eighteen and nineteeth centuries developed numerical techniques which are still being used</a:t>
            </a:r>
          </a:p>
          <a:p>
            <a:r>
              <a:rPr lang="bn-BD" sz="2400" dirty="0" smtClean="0"/>
              <a:t>The advent of computers has, however, enhanced the speed and accuracy of numerical computations</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155448"/>
            <a:ext cx="8229600" cy="1252728"/>
          </a:xfrm>
        </p:spPr>
        <p:txBody>
          <a:bodyPr>
            <a:normAutofit/>
          </a:bodyPr>
          <a:lstStyle/>
          <a:p>
            <a:r>
              <a:rPr lang="bn-BD" sz="4800" dirty="0" smtClean="0"/>
              <a:t>T</a:t>
            </a:r>
            <a:r>
              <a:rPr lang="en-US" sz="4800" dirty="0" smtClean="0"/>
              <a:t>he cause for this failure</a:t>
            </a:r>
            <a:endParaRPr lang="en-US" sz="4800" dirty="0"/>
          </a:p>
        </p:txBody>
      </p:sp>
      <p:sp>
        <p:nvSpPr>
          <p:cNvPr id="5" name="Content Placeholder 2"/>
          <p:cNvSpPr>
            <a:spLocks noGrp="1"/>
          </p:cNvSpPr>
          <p:nvPr>
            <p:ph idx="1"/>
          </p:nvPr>
        </p:nvSpPr>
        <p:spPr>
          <a:xfrm>
            <a:off x="457200" y="1775191"/>
            <a:ext cx="8229600" cy="4625609"/>
          </a:xfrm>
        </p:spPr>
        <p:txBody>
          <a:bodyPr>
            <a:normAutofit/>
          </a:bodyPr>
          <a:lstStyle/>
          <a:p>
            <a:pPr hangingPunct="0"/>
            <a:r>
              <a:rPr lang="en-US" sz="2400" dirty="0" smtClean="0"/>
              <a:t>Time is saved in a register that has 24 bits length.  </a:t>
            </a:r>
            <a:endParaRPr lang="bn-BD" sz="2400" dirty="0" smtClean="0"/>
          </a:p>
          <a:p>
            <a:pPr hangingPunct="0"/>
            <a:r>
              <a:rPr lang="en-US" sz="2400" dirty="0" smtClean="0"/>
              <a:t>Since the internal clock of the system is measured for every one-tenth of a second, 1/10 is expressed in a 24 bit-register as 0.00011001100110011001100.  </a:t>
            </a:r>
            <a:endParaRPr lang="bn-BD" sz="2400" dirty="0" smtClean="0"/>
          </a:p>
          <a:p>
            <a:pPr hangingPunct="0"/>
            <a:r>
              <a:rPr lang="en-US" sz="2400" dirty="0" smtClean="0"/>
              <a:t>However, this is not an exact representation. </a:t>
            </a:r>
            <a:endParaRPr lang="bn-BD" sz="2400" dirty="0" smtClean="0"/>
          </a:p>
          <a:p>
            <a:pPr hangingPunct="0"/>
            <a:r>
              <a:rPr lang="en-US" sz="2400" dirty="0" smtClean="0"/>
              <a:t> In fact, it would need infinite numbers of bits to represent 1/10 exactly.  </a:t>
            </a:r>
            <a:endParaRPr lang="bn-BD" sz="2400" dirty="0" smtClean="0"/>
          </a:p>
          <a:p>
            <a:pPr hangingPunct="0"/>
            <a:r>
              <a:rPr lang="bn-BD" sz="2400" dirty="0" smtClean="0"/>
              <a:t>This caused a error in calculation and the defence system did not work</a:t>
            </a:r>
            <a:endParaRPr lang="en-US" sz="2400" dirty="0" smtClean="0"/>
          </a:p>
        </p:txBody>
      </p:sp>
      <p:sp>
        <p:nvSpPr>
          <p:cNvPr id="6" name="Slide Number Placeholder 5"/>
          <p:cNvSpPr>
            <a:spLocks noGrp="1"/>
          </p:cNvSpPr>
          <p:nvPr>
            <p:ph type="sldNum" sz="quarter" idx="12"/>
          </p:nvPr>
        </p:nvSpPr>
        <p:spPr/>
        <p:txBody>
          <a:bodyPr/>
          <a:lstStyle/>
          <a:p>
            <a:fld id="{B5707573-AC35-4B87-BB3A-76204B732A48}" type="slidenum">
              <a:rPr lang="en-US" smtClean="0"/>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What is true error?</a:t>
            </a:r>
            <a:endParaRPr lang="en-US" sz="4000" dirty="0"/>
          </a:p>
        </p:txBody>
      </p:sp>
      <p:sp>
        <p:nvSpPr>
          <p:cNvPr id="3" name="Content Placeholder 2"/>
          <p:cNvSpPr>
            <a:spLocks noGrp="1"/>
          </p:cNvSpPr>
          <p:nvPr>
            <p:ph idx="1"/>
          </p:nvPr>
        </p:nvSpPr>
        <p:spPr>
          <a:xfrm>
            <a:off x="457200" y="1775191"/>
            <a:ext cx="8229600" cy="4894169"/>
          </a:xfrm>
        </p:spPr>
        <p:txBody>
          <a:bodyPr/>
          <a:lstStyle/>
          <a:p>
            <a:pPr hangingPunct="0"/>
            <a:r>
              <a:rPr lang="en-US" sz="2400" dirty="0" smtClean="0"/>
              <a:t>True error is the difference between the true value (also called the exact value) and the approximate value.</a:t>
            </a:r>
          </a:p>
          <a:p>
            <a:pPr hangingPunct="0"/>
            <a:r>
              <a:rPr lang="en-US" sz="2400" dirty="0" smtClean="0"/>
              <a:t>True Error </a:t>
            </a:r>
            <a:r>
              <a:rPr lang="bn-BD" sz="2400" dirty="0" smtClean="0"/>
              <a:t>=</a:t>
            </a:r>
            <a:r>
              <a:rPr lang="en-US" sz="2400" dirty="0" smtClean="0"/>
              <a:t> True value – Approximate value</a:t>
            </a:r>
            <a:endParaRPr lang="bn-BD" sz="2400" dirty="0" smtClean="0"/>
          </a:p>
          <a:p>
            <a:pPr hangingPunct="0">
              <a:buNone/>
            </a:pPr>
            <a:r>
              <a:rPr lang="bn-BD" sz="2400" b="1" u="sng" dirty="0" smtClean="0"/>
              <a:t>Example 1</a:t>
            </a:r>
          </a:p>
          <a:p>
            <a:pPr hangingPunct="0"/>
            <a:r>
              <a:rPr lang="en-US" sz="2400" dirty="0" smtClean="0"/>
              <a:t>The derivative of a function  at a particular value of  can be approximately calculated by</a:t>
            </a:r>
            <a:endParaRPr lang="bn-BD" sz="2400" dirty="0" smtClean="0"/>
          </a:p>
          <a:p>
            <a:pPr hangingPunct="0">
              <a:buNone/>
            </a:pPr>
            <a:endParaRPr lang="en-US" sz="2400" dirty="0" smtClean="0"/>
          </a:p>
          <a:p>
            <a:pPr hangingPunct="0">
              <a:buNone/>
            </a:pPr>
            <a:endParaRPr lang="bn-BD" sz="2400" dirty="0" smtClean="0"/>
          </a:p>
          <a:p>
            <a:pPr hangingPunct="0">
              <a:buNone/>
            </a:pPr>
            <a:r>
              <a:rPr lang="en-US" sz="2400" dirty="0" smtClean="0"/>
              <a:t>For </a:t>
            </a:r>
            <a:r>
              <a:rPr lang="bn-BD" sz="2400" dirty="0" smtClean="0"/>
              <a:t>   </a:t>
            </a:r>
            <a:r>
              <a:rPr lang="en-US" sz="2400" dirty="0" smtClean="0"/>
              <a:t> </a:t>
            </a:r>
            <a:r>
              <a:rPr lang="bn-BD" sz="2400" dirty="0" smtClean="0"/>
              <a:t>     </a:t>
            </a:r>
            <a:r>
              <a:rPr lang="en-US" sz="2400" dirty="0" smtClean="0"/>
              <a:t>and </a:t>
            </a:r>
            <a:r>
              <a:rPr lang="bn-BD" sz="2400" i="1" dirty="0" smtClean="0"/>
              <a:t>h=0.3</a:t>
            </a:r>
            <a:r>
              <a:rPr lang="en-US" sz="2400" dirty="0" smtClean="0"/>
              <a:t>, find</a:t>
            </a:r>
            <a:r>
              <a:rPr lang="bn-BD" sz="2400" dirty="0" smtClean="0"/>
              <a:t> at x=2</a:t>
            </a:r>
            <a:endParaRPr lang="en-US" sz="2400" dirty="0" smtClean="0"/>
          </a:p>
          <a:p>
            <a:pPr hangingPunct="0">
              <a:buNone/>
            </a:pPr>
            <a:r>
              <a:rPr lang="en-US" sz="2400" dirty="0" smtClean="0"/>
              <a:t>	a) the approximate value of </a:t>
            </a:r>
            <a:r>
              <a:rPr lang="bn-BD" sz="2400" i="1" dirty="0" smtClean="0"/>
              <a:t>f’(x)</a:t>
            </a:r>
            <a:endParaRPr lang="en-US" sz="2400" i="1" dirty="0" smtClean="0"/>
          </a:p>
          <a:p>
            <a:pPr hangingPunct="0">
              <a:buNone/>
            </a:pPr>
            <a:r>
              <a:rPr lang="en-US" sz="2400" dirty="0" smtClean="0"/>
              <a:t>	b) the true value of </a:t>
            </a:r>
            <a:r>
              <a:rPr lang="bn-BD" sz="2400" i="1" dirty="0" smtClean="0"/>
              <a:t>f’(x)</a:t>
            </a:r>
            <a:endParaRPr lang="en-US" sz="2400" dirty="0" smtClean="0"/>
          </a:p>
          <a:p>
            <a:pPr hangingPunct="0">
              <a:buNone/>
            </a:pPr>
            <a:r>
              <a:rPr lang="en-US" sz="2400" dirty="0" smtClean="0"/>
              <a:t>	c) the true error</a:t>
            </a:r>
          </a:p>
          <a:p>
            <a:endParaRPr lang="en-US" dirty="0"/>
          </a:p>
        </p:txBody>
      </p:sp>
      <p:graphicFrame>
        <p:nvGraphicFramePr>
          <p:cNvPr id="2049" name="Object 1"/>
          <p:cNvGraphicFramePr>
            <a:graphicFrameLocks noChangeAspect="1"/>
          </p:cNvGraphicFramePr>
          <p:nvPr/>
        </p:nvGraphicFramePr>
        <p:xfrm>
          <a:off x="2627784" y="4149080"/>
          <a:ext cx="2630488" cy="696913"/>
        </p:xfrm>
        <a:graphic>
          <a:graphicData uri="http://schemas.openxmlformats.org/presentationml/2006/ole">
            <p:oleObj spid="_x0000_s2051" name="Equation" r:id="rId3" imgW="1485900" imgH="393700" progId="Equation.3">
              <p:embed/>
            </p:oleObj>
          </a:graphicData>
        </a:graphic>
      </p:graphicFrame>
      <p:graphicFrame>
        <p:nvGraphicFramePr>
          <p:cNvPr id="2050" name="Object 2"/>
          <p:cNvGraphicFramePr>
            <a:graphicFrameLocks noChangeAspect="1"/>
          </p:cNvGraphicFramePr>
          <p:nvPr/>
        </p:nvGraphicFramePr>
        <p:xfrm>
          <a:off x="1058950" y="4725144"/>
          <a:ext cx="1524000" cy="428625"/>
        </p:xfrm>
        <a:graphic>
          <a:graphicData uri="http://schemas.openxmlformats.org/presentationml/2006/ole">
            <p:oleObj spid="_x0000_s2052" name="Equation" r:id="rId4" imgW="812447" imgH="228501" progId="Equation.3">
              <p:embed/>
            </p:oleObj>
          </a:graphicData>
        </a:graphic>
      </p:graphicFrame>
      <p:sp>
        <p:nvSpPr>
          <p:cNvPr id="6" name="Slide Number Placeholder 5"/>
          <p:cNvSpPr>
            <a:spLocks noGrp="1"/>
          </p:cNvSpPr>
          <p:nvPr>
            <p:ph type="sldNum" sz="quarter" idx="12"/>
          </p:nvPr>
        </p:nvSpPr>
        <p:spPr/>
        <p:txBody>
          <a:bodyPr/>
          <a:lstStyle/>
          <a:p>
            <a:fld id="{B5707573-AC35-4B87-BB3A-76204B732A48}"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True error for the example</a:t>
            </a:r>
            <a:endParaRPr lang="en-US" dirty="0"/>
          </a:p>
        </p:txBody>
      </p:sp>
      <p:sp>
        <p:nvSpPr>
          <p:cNvPr id="3" name="Content Placeholder 2"/>
          <p:cNvSpPr>
            <a:spLocks noGrp="1"/>
          </p:cNvSpPr>
          <p:nvPr>
            <p:ph idx="1"/>
          </p:nvPr>
        </p:nvSpPr>
        <p:spPr/>
        <p:txBody>
          <a:bodyPr>
            <a:normAutofit/>
          </a:bodyPr>
          <a:lstStyle/>
          <a:p>
            <a:r>
              <a:rPr lang="bn-BD" sz="2400" dirty="0" smtClean="0"/>
              <a:t>The approximate value is obtained from the previous equation as 10.265</a:t>
            </a:r>
          </a:p>
          <a:p>
            <a:r>
              <a:rPr lang="bn-BD" sz="2400" dirty="0" smtClean="0"/>
              <a:t>The true value can be obtainted from the derivative of the function</a:t>
            </a:r>
          </a:p>
          <a:p>
            <a:endParaRPr lang="bn-BD" sz="2400" dirty="0" smtClean="0"/>
          </a:p>
          <a:p>
            <a:r>
              <a:rPr lang="bn-BD" sz="2400" dirty="0" smtClean="0"/>
              <a:t>The true value from the above equation is 9.514</a:t>
            </a:r>
          </a:p>
          <a:p>
            <a:pPr hangingPunct="0"/>
            <a:r>
              <a:rPr lang="en-US" sz="2400" dirty="0" smtClean="0"/>
              <a:t>True error = True value – Approximate value</a:t>
            </a:r>
            <a:r>
              <a:rPr lang="bn-BD" sz="2400" dirty="0" smtClean="0"/>
              <a:t> = -0.7506</a:t>
            </a:r>
            <a:endParaRPr lang="en-US" sz="2400" dirty="0" smtClean="0"/>
          </a:p>
        </p:txBody>
      </p:sp>
      <p:graphicFrame>
        <p:nvGraphicFramePr>
          <p:cNvPr id="41986" name="Object 2"/>
          <p:cNvGraphicFramePr>
            <a:graphicFrameLocks noChangeAspect="1"/>
          </p:cNvGraphicFramePr>
          <p:nvPr/>
        </p:nvGraphicFramePr>
        <p:xfrm>
          <a:off x="2143315" y="3140968"/>
          <a:ext cx="2644709" cy="476048"/>
        </p:xfrm>
        <a:graphic>
          <a:graphicData uri="http://schemas.openxmlformats.org/presentationml/2006/ole">
            <p:oleObj spid="_x0000_s41987" name="Equation" r:id="rId3" imgW="1270000" imgH="228600" progId="Equation.3">
              <p:embed/>
            </p:oleObj>
          </a:graphicData>
        </a:graphic>
      </p:graphicFrame>
      <p:sp>
        <p:nvSpPr>
          <p:cNvPr id="5" name="Slide Number Placeholder 4"/>
          <p:cNvSpPr>
            <a:spLocks noGrp="1"/>
          </p:cNvSpPr>
          <p:nvPr>
            <p:ph type="sldNum" sz="quarter" idx="12"/>
          </p:nvPr>
        </p:nvSpPr>
        <p:spPr/>
        <p:txBody>
          <a:bodyPr/>
          <a:lstStyle/>
          <a:p>
            <a:fld id="{B5707573-AC35-4B87-BB3A-76204B732A48}" type="slidenum">
              <a:rPr lang="en-US" smtClean="0"/>
              <a:pPr/>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986"/>
                                        </p:tgtEl>
                                        <p:attrNameLst>
                                          <p:attrName>style.visibility</p:attrName>
                                        </p:attrNameLst>
                                      </p:cBhvr>
                                      <p:to>
                                        <p:strVal val="visible"/>
                                      </p:to>
                                    </p:set>
                                    <p:anim calcmode="lin" valueType="num">
                                      <p:cBhvr additive="base">
                                        <p:cTn id="19" dur="500" fill="hold"/>
                                        <p:tgtEl>
                                          <p:spTgt spid="41986"/>
                                        </p:tgtEl>
                                        <p:attrNameLst>
                                          <p:attrName>ppt_x</p:attrName>
                                        </p:attrNameLst>
                                      </p:cBhvr>
                                      <p:tavLst>
                                        <p:tav tm="0">
                                          <p:val>
                                            <p:strVal val="#ppt_x"/>
                                          </p:val>
                                        </p:tav>
                                        <p:tav tm="100000">
                                          <p:val>
                                            <p:strVal val="#ppt_x"/>
                                          </p:val>
                                        </p:tav>
                                      </p:tavLst>
                                    </p:anim>
                                    <p:anim calcmode="lin" valueType="num">
                                      <p:cBhvr additive="base">
                                        <p:cTn id="20" dur="500" fill="hold"/>
                                        <p:tgtEl>
                                          <p:spTgt spid="4198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Magnitude of the true error</a:t>
            </a:r>
            <a:endParaRPr lang="en-US" dirty="0"/>
          </a:p>
        </p:txBody>
      </p:sp>
      <p:sp>
        <p:nvSpPr>
          <p:cNvPr id="3" name="Content Placeholder 2"/>
          <p:cNvSpPr>
            <a:spLocks noGrp="1"/>
          </p:cNvSpPr>
          <p:nvPr>
            <p:ph idx="1"/>
          </p:nvPr>
        </p:nvSpPr>
        <p:spPr/>
        <p:txBody>
          <a:bodyPr>
            <a:normAutofit/>
          </a:bodyPr>
          <a:lstStyle/>
          <a:p>
            <a:r>
              <a:rPr lang="en-US" sz="2400" dirty="0" smtClean="0"/>
              <a:t>The magnitude of true error does not show how bad the error is.  </a:t>
            </a:r>
            <a:endParaRPr lang="bn-BD" sz="2400" dirty="0" smtClean="0"/>
          </a:p>
          <a:p>
            <a:r>
              <a:rPr lang="en-US" sz="2400" dirty="0" smtClean="0"/>
              <a:t>A true error</a:t>
            </a:r>
            <a:r>
              <a:rPr lang="bn-BD" sz="1400" dirty="0" smtClean="0"/>
              <a:t> </a:t>
            </a:r>
            <a:r>
              <a:rPr lang="bn-BD" sz="2400" dirty="0" smtClean="0"/>
              <a:t>-0.75061</a:t>
            </a:r>
            <a:r>
              <a:rPr lang="en-US" sz="2400" dirty="0" smtClean="0"/>
              <a:t>  may seem to be small, but if the function given in the Example 1 were </a:t>
            </a:r>
            <a:r>
              <a:rPr lang="bn-BD" sz="2400" dirty="0" smtClean="0"/>
              <a:t>                </a:t>
            </a:r>
          </a:p>
          <a:p>
            <a:endParaRPr lang="bn-BD" sz="2400" dirty="0" smtClean="0"/>
          </a:p>
          <a:p>
            <a:endParaRPr lang="bn-BD" sz="2400" dirty="0" smtClean="0"/>
          </a:p>
          <a:p>
            <a:pPr>
              <a:buNone/>
            </a:pPr>
            <a:r>
              <a:rPr lang="bn-BD" sz="2400" dirty="0" smtClean="0"/>
              <a:t>  </a:t>
            </a:r>
            <a:r>
              <a:rPr lang="en-US" sz="2400" dirty="0" smtClean="0"/>
              <a:t>the true error in calculating  </a:t>
            </a:r>
            <a:r>
              <a:rPr lang="bn-BD" sz="2400" i="1" dirty="0" smtClean="0"/>
              <a:t>f’(2)</a:t>
            </a:r>
            <a:r>
              <a:rPr lang="bn-BD" sz="1400" dirty="0" smtClean="0"/>
              <a:t> </a:t>
            </a:r>
            <a:r>
              <a:rPr lang="en-US" sz="2400" dirty="0" smtClean="0"/>
              <a:t>with </a:t>
            </a:r>
            <a:r>
              <a:rPr lang="bn-BD" sz="2400" i="1" dirty="0" smtClean="0"/>
              <a:t>h=0.3</a:t>
            </a:r>
            <a:r>
              <a:rPr lang="en-US" sz="2400" dirty="0" smtClean="0"/>
              <a:t> would be </a:t>
            </a:r>
            <a:r>
              <a:rPr lang="bn-BD" sz="2400" dirty="0" smtClean="0"/>
              <a:t>    </a:t>
            </a:r>
            <a:r>
              <a:rPr lang="en-US" sz="2400" dirty="0" smtClean="0"/>
              <a:t> </a:t>
            </a:r>
            <a:r>
              <a:rPr lang="bn-BD" sz="2400" dirty="0" smtClean="0"/>
              <a:t>-0.75061X10</a:t>
            </a:r>
            <a:r>
              <a:rPr lang="bn-BD" sz="2400" baseline="30000" dirty="0" smtClean="0"/>
              <a:t>-6</a:t>
            </a:r>
            <a:r>
              <a:rPr lang="en-US" sz="2400" dirty="0" smtClean="0"/>
              <a:t> </a:t>
            </a:r>
            <a:endParaRPr lang="bn-BD" sz="2400" dirty="0" smtClean="0"/>
          </a:p>
          <a:p>
            <a:r>
              <a:rPr lang="en-US" sz="2400" dirty="0" smtClean="0"/>
              <a:t>This value of true error is smaller, even when the two problems are similar in that they use the same value of the function argument,</a:t>
            </a:r>
            <a:r>
              <a:rPr lang="bn-BD" sz="2400" dirty="0" smtClean="0"/>
              <a:t> </a:t>
            </a:r>
            <a:r>
              <a:rPr lang="bn-BD" sz="2400" i="1" dirty="0" smtClean="0"/>
              <a:t>x=2</a:t>
            </a:r>
            <a:r>
              <a:rPr lang="en-US" sz="2400" dirty="0" smtClean="0"/>
              <a:t>  and the step size, </a:t>
            </a:r>
            <a:r>
              <a:rPr lang="bn-BD" sz="2400" i="1" dirty="0" smtClean="0"/>
              <a:t>h=0.3</a:t>
            </a:r>
            <a:r>
              <a:rPr lang="en-US" sz="2400" dirty="0" smtClean="0"/>
              <a:t>  </a:t>
            </a:r>
            <a:endParaRPr lang="bn-BD" sz="2400" dirty="0" smtClean="0"/>
          </a:p>
          <a:p>
            <a:r>
              <a:rPr lang="en-US" sz="2400" dirty="0" smtClean="0"/>
              <a:t>This brings us to the definition of relative true error.</a:t>
            </a:r>
          </a:p>
          <a:p>
            <a:endParaRPr lang="en-US" dirty="0"/>
          </a:p>
        </p:txBody>
      </p:sp>
      <p:graphicFrame>
        <p:nvGraphicFramePr>
          <p:cNvPr id="43026" name="Object 18"/>
          <p:cNvGraphicFramePr>
            <a:graphicFrameLocks noChangeAspect="1"/>
          </p:cNvGraphicFramePr>
          <p:nvPr/>
        </p:nvGraphicFramePr>
        <p:xfrm>
          <a:off x="2928926" y="3461566"/>
          <a:ext cx="2436032" cy="471490"/>
        </p:xfrm>
        <a:graphic>
          <a:graphicData uri="http://schemas.openxmlformats.org/presentationml/2006/ole">
            <p:oleObj spid="_x0000_s43027" name="Equation" r:id="rId3" imgW="1181100" imgH="228600" progId="Equation.3">
              <p:embed/>
            </p:oleObj>
          </a:graphicData>
        </a:graphic>
      </p:graphicFrame>
      <p:sp>
        <p:nvSpPr>
          <p:cNvPr id="6" name="Slide Number Placeholder 5"/>
          <p:cNvSpPr>
            <a:spLocks noGrp="1"/>
          </p:cNvSpPr>
          <p:nvPr>
            <p:ph type="sldNum" sz="quarter" idx="12"/>
          </p:nvPr>
        </p:nvSpPr>
        <p:spPr/>
        <p:txBody>
          <a:bodyPr/>
          <a:lstStyle/>
          <a:p>
            <a:fld id="{B5707573-AC35-4B87-BB3A-76204B732A48}" type="slidenum">
              <a:rPr lang="en-US" smtClean="0"/>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3026"/>
                                        </p:tgtEl>
                                        <p:attrNameLst>
                                          <p:attrName>style.visibility</p:attrName>
                                        </p:attrNameLst>
                                      </p:cBhvr>
                                      <p:to>
                                        <p:strVal val="visible"/>
                                      </p:to>
                                    </p:set>
                                    <p:anim calcmode="lin" valueType="num">
                                      <p:cBhvr additive="base">
                                        <p:cTn id="19" dur="500" fill="hold"/>
                                        <p:tgtEl>
                                          <p:spTgt spid="43026"/>
                                        </p:tgtEl>
                                        <p:attrNameLst>
                                          <p:attrName>ppt_x</p:attrName>
                                        </p:attrNameLst>
                                      </p:cBhvr>
                                      <p:tavLst>
                                        <p:tav tm="0">
                                          <p:val>
                                            <p:strVal val="#ppt_x"/>
                                          </p:val>
                                        </p:tav>
                                        <p:tav tm="100000">
                                          <p:val>
                                            <p:strVal val="#ppt_x"/>
                                          </p:val>
                                        </p:tav>
                                      </p:tavLst>
                                    </p:anim>
                                    <p:anim calcmode="lin" valueType="num">
                                      <p:cBhvr additive="base">
                                        <p:cTn id="20" dur="500" fill="hold"/>
                                        <p:tgtEl>
                                          <p:spTgt spid="4302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Relative True Error</a:t>
            </a:r>
            <a:endParaRPr lang="en-US" dirty="0"/>
          </a:p>
        </p:txBody>
      </p:sp>
      <p:sp>
        <p:nvSpPr>
          <p:cNvPr id="3" name="Content Placeholder 2"/>
          <p:cNvSpPr>
            <a:spLocks noGrp="1"/>
          </p:cNvSpPr>
          <p:nvPr>
            <p:ph idx="1"/>
          </p:nvPr>
        </p:nvSpPr>
        <p:spPr/>
        <p:txBody>
          <a:bodyPr>
            <a:normAutofit/>
          </a:bodyPr>
          <a:lstStyle/>
          <a:p>
            <a:pPr hangingPunct="0"/>
            <a:r>
              <a:rPr lang="en-US" sz="2400" dirty="0" smtClean="0"/>
              <a:t>Relative true error is denoted by </a:t>
            </a:r>
            <a:r>
              <a:rPr lang="bn-BD" sz="2400" dirty="0" smtClean="0"/>
              <a:t>  </a:t>
            </a:r>
            <a:r>
              <a:rPr lang="en-US" sz="2400" dirty="0" smtClean="0"/>
              <a:t>and is defined as the ratio between the true error and the true value.</a:t>
            </a:r>
            <a:r>
              <a:rPr lang="bn-BD" sz="2400" dirty="0" smtClean="0"/>
              <a:t>                                                				         True Error</a:t>
            </a:r>
          </a:p>
          <a:p>
            <a:pPr hangingPunct="0">
              <a:buNone/>
            </a:pPr>
            <a:r>
              <a:rPr lang="bn-BD" sz="2400" dirty="0" smtClean="0"/>
              <a:t>    </a:t>
            </a:r>
            <a:r>
              <a:rPr lang="en-US" sz="2400" dirty="0" smtClean="0"/>
              <a:t>Relative True Error</a:t>
            </a:r>
            <a:r>
              <a:rPr lang="bn-BD" sz="2400" dirty="0" smtClean="0"/>
              <a:t>, </a:t>
            </a:r>
            <a:r>
              <a:rPr lang="en-US" sz="2400" dirty="0" smtClean="0"/>
              <a:t> </a:t>
            </a:r>
            <a:r>
              <a:rPr lang="bn-BD" sz="2400" dirty="0" smtClean="0"/>
              <a:t> = -------- </a:t>
            </a:r>
          </a:p>
          <a:p>
            <a:pPr hangingPunct="0">
              <a:buNone/>
            </a:pPr>
            <a:r>
              <a:rPr lang="bn-BD" sz="2400" dirty="0" smtClean="0"/>
              <a:t>                                                                    True value</a:t>
            </a:r>
            <a:endParaRPr lang="en-US" sz="2400" dirty="0" smtClean="0"/>
          </a:p>
          <a:p>
            <a:r>
              <a:rPr lang="bn-BD" sz="2400" dirty="0" smtClean="0"/>
              <a:t>In both the case, the relative true error is 0.758895%</a:t>
            </a:r>
            <a:endParaRPr lang="en-US" sz="2400" dirty="0"/>
          </a:p>
        </p:txBody>
      </p:sp>
      <p:graphicFrame>
        <p:nvGraphicFramePr>
          <p:cNvPr id="44034" name="Object 2"/>
          <p:cNvGraphicFramePr>
            <a:graphicFrameLocks noChangeAspect="1"/>
          </p:cNvGraphicFramePr>
          <p:nvPr/>
        </p:nvGraphicFramePr>
        <p:xfrm>
          <a:off x="5020673" y="1756191"/>
          <a:ext cx="392115" cy="542928"/>
        </p:xfrm>
        <a:graphic>
          <a:graphicData uri="http://schemas.openxmlformats.org/presentationml/2006/ole">
            <p:oleObj spid="_x0000_s44037" name="Equation" r:id="rId3" imgW="165028" imgH="228501" progId="Equation.3">
              <p:embed/>
            </p:oleObj>
          </a:graphicData>
        </a:graphic>
      </p:graphicFrame>
      <p:sp>
        <p:nvSpPr>
          <p:cNvPr id="5" name="Slide Number Placeholder 4"/>
          <p:cNvSpPr>
            <a:spLocks noGrp="1"/>
          </p:cNvSpPr>
          <p:nvPr>
            <p:ph type="sldNum" sz="quarter" idx="12"/>
          </p:nvPr>
        </p:nvSpPr>
        <p:spPr/>
        <p:txBody>
          <a:bodyPr/>
          <a:lstStyle/>
          <a:p>
            <a:fld id="{B5707573-AC35-4B87-BB3A-76204B732A48}" type="slidenum">
              <a:rPr lang="en-US" smtClean="0"/>
              <a:pPr/>
              <a:t>24</a:t>
            </a:fld>
            <a:endParaRPr lang="en-US"/>
          </a:p>
        </p:txBody>
      </p:sp>
      <p:graphicFrame>
        <p:nvGraphicFramePr>
          <p:cNvPr id="44036" name="Object 4"/>
          <p:cNvGraphicFramePr>
            <a:graphicFrameLocks noChangeAspect="1"/>
          </p:cNvGraphicFramePr>
          <p:nvPr/>
        </p:nvGraphicFramePr>
        <p:xfrm>
          <a:off x="3794169" y="2863942"/>
          <a:ext cx="392112" cy="542925"/>
        </p:xfrm>
        <a:graphic>
          <a:graphicData uri="http://schemas.openxmlformats.org/presentationml/2006/ole">
            <p:oleObj spid="_x0000_s44038" name="Equation" r:id="rId4" imgW="165028" imgH="228501" progId="Equation.3">
              <p:embed/>
            </p:oleObj>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approximate error?</a:t>
            </a:r>
            <a:endParaRPr lang="en-US" dirty="0"/>
          </a:p>
        </p:txBody>
      </p:sp>
      <p:sp>
        <p:nvSpPr>
          <p:cNvPr id="3" name="Content Placeholder 2"/>
          <p:cNvSpPr>
            <a:spLocks noGrp="1"/>
          </p:cNvSpPr>
          <p:nvPr>
            <p:ph idx="1"/>
          </p:nvPr>
        </p:nvSpPr>
        <p:spPr/>
        <p:txBody>
          <a:bodyPr>
            <a:normAutofit/>
          </a:bodyPr>
          <a:lstStyle/>
          <a:p>
            <a:pPr hangingPunct="0"/>
            <a:r>
              <a:rPr lang="en-US" sz="2400" dirty="0" smtClean="0"/>
              <a:t>In the previous section, we discussed how to calculate true errors  </a:t>
            </a:r>
            <a:endParaRPr lang="bn-BD" sz="2400" dirty="0" smtClean="0"/>
          </a:p>
          <a:p>
            <a:pPr hangingPunct="0"/>
            <a:r>
              <a:rPr lang="en-US" sz="2400" dirty="0" smtClean="0"/>
              <a:t>Such errors are calculated only if true values are known.  </a:t>
            </a:r>
            <a:endParaRPr lang="bn-BD" sz="2400" dirty="0" smtClean="0"/>
          </a:p>
          <a:p>
            <a:pPr hangingPunct="0"/>
            <a:r>
              <a:rPr lang="en-US" sz="2400" dirty="0" smtClean="0"/>
              <a:t>An example where this would be useful is when one is checking if a program is in working order and you know some examples where the true error is known </a:t>
            </a:r>
            <a:endParaRPr lang="bn-BD" sz="2400" dirty="0" smtClean="0"/>
          </a:p>
          <a:p>
            <a:pPr hangingPunct="0"/>
            <a:r>
              <a:rPr lang="en-US" sz="2400" dirty="0" smtClean="0"/>
              <a:t>But mostly we will not have the luxury of knowing true values as why would you want to find the approximate values if you know the true values  </a:t>
            </a:r>
            <a:endParaRPr lang="bn-BD" sz="2400" dirty="0" smtClean="0"/>
          </a:p>
          <a:p>
            <a:pPr hangingPunct="0"/>
            <a:r>
              <a:rPr lang="en-US" sz="2400" dirty="0" smtClean="0"/>
              <a:t>So when we are solving a problem numerically, we will only have access to approximate values </a:t>
            </a:r>
            <a:endParaRPr lang="bn-BD" sz="2400" dirty="0" smtClean="0"/>
          </a:p>
          <a:p>
            <a:pPr hangingPunct="0"/>
            <a:r>
              <a:rPr lang="en-US" sz="2400" dirty="0" smtClean="0"/>
              <a:t>We need to know how to quantify error for such cases</a:t>
            </a:r>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Definition of Approximate Error</a:t>
            </a:r>
            <a:endParaRPr lang="en-US" sz="4000" dirty="0"/>
          </a:p>
        </p:txBody>
      </p:sp>
      <p:sp>
        <p:nvSpPr>
          <p:cNvPr id="3" name="Content Placeholder 2"/>
          <p:cNvSpPr>
            <a:spLocks noGrp="1"/>
          </p:cNvSpPr>
          <p:nvPr>
            <p:ph idx="1"/>
          </p:nvPr>
        </p:nvSpPr>
        <p:spPr>
          <a:xfrm>
            <a:off x="214282" y="1775191"/>
            <a:ext cx="8643998" cy="4625609"/>
          </a:xfrm>
        </p:spPr>
        <p:txBody>
          <a:bodyPr>
            <a:normAutofit/>
          </a:bodyPr>
          <a:lstStyle/>
          <a:p>
            <a:pPr hangingPunct="0"/>
            <a:r>
              <a:rPr lang="en-US" sz="2400" dirty="0" smtClean="0"/>
              <a:t> Approximate error is defined as the difference between the present approximation and previous approximation.</a:t>
            </a:r>
            <a:endParaRPr lang="bn-BD" sz="2400" dirty="0" smtClean="0"/>
          </a:p>
          <a:p>
            <a:pPr hangingPunct="0">
              <a:buNone/>
            </a:pPr>
            <a:endParaRPr lang="bn-BD" sz="2000" dirty="0" smtClean="0"/>
          </a:p>
          <a:p>
            <a:pPr hangingPunct="0">
              <a:buNone/>
            </a:pPr>
            <a:r>
              <a:rPr lang="bn-BD" sz="2200" dirty="0" smtClean="0"/>
              <a:t>  </a:t>
            </a:r>
            <a:r>
              <a:rPr lang="en-US" sz="2200" i="1" dirty="0" smtClean="0"/>
              <a:t>Approximate Error</a:t>
            </a:r>
            <a:r>
              <a:rPr lang="bn-BD" sz="2200" i="1" dirty="0" smtClean="0"/>
              <a:t>=</a:t>
            </a:r>
            <a:r>
              <a:rPr lang="en-US" sz="2200" i="1" dirty="0" smtClean="0"/>
              <a:t> Present Approximation – Previous Approximation</a:t>
            </a:r>
            <a:endParaRPr lang="bn-BD" sz="2200" i="1" dirty="0" smtClean="0"/>
          </a:p>
          <a:p>
            <a:pPr hangingPunct="0">
              <a:buNone/>
            </a:pPr>
            <a:endParaRPr lang="bn-BD" sz="2000" dirty="0" smtClean="0"/>
          </a:p>
          <a:p>
            <a:pPr hangingPunct="0"/>
            <a:r>
              <a:rPr lang="en-US" sz="2400" dirty="0" smtClean="0"/>
              <a:t>Relative approximate error is defined as the ratio between the approximate error and the present approximation</a:t>
            </a:r>
            <a:endParaRPr lang="bn-BD" sz="2400" dirty="0" smtClean="0"/>
          </a:p>
          <a:p>
            <a:r>
              <a:rPr lang="bn-BD" sz="2400" dirty="0" smtClean="0"/>
              <a:t>In the previous exmple if we find the value of the derivative of the function at h=0.3 and h=0.15, the values 10.265 and 9.8799 respectively</a:t>
            </a:r>
          </a:p>
          <a:p>
            <a:r>
              <a:rPr lang="bn-BD" sz="2400" dirty="0" smtClean="0"/>
              <a:t>So the relative approximate error in percentage is -3.8942% </a:t>
            </a:r>
            <a:endParaRPr lang="en-US" sz="2400" dirty="0" smtClean="0"/>
          </a:p>
          <a:p>
            <a:pPr hangingPunct="0">
              <a:buNone/>
            </a:pPr>
            <a:endParaRPr lang="en-US" sz="3500"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bn-BD" dirty="0" smtClean="0"/>
              <a:t>U</a:t>
            </a:r>
            <a:r>
              <a:rPr lang="en-US" dirty="0" smtClean="0"/>
              <a:t>se relative approximate errors to minimize the error</a:t>
            </a:r>
            <a:endParaRPr lang="en-US" dirty="0"/>
          </a:p>
        </p:txBody>
      </p:sp>
      <p:sp>
        <p:nvSpPr>
          <p:cNvPr id="3" name="Content Placeholder 2"/>
          <p:cNvSpPr>
            <a:spLocks noGrp="1"/>
          </p:cNvSpPr>
          <p:nvPr>
            <p:ph idx="1"/>
          </p:nvPr>
        </p:nvSpPr>
        <p:spPr>
          <a:xfrm>
            <a:off x="142876" y="1785927"/>
            <a:ext cx="8929718" cy="5000659"/>
          </a:xfrm>
        </p:spPr>
        <p:txBody>
          <a:bodyPr>
            <a:normAutofit/>
          </a:bodyPr>
          <a:lstStyle/>
          <a:p>
            <a:pPr hangingPunct="0"/>
            <a:r>
              <a:rPr lang="en-US" sz="2400" dirty="0" smtClean="0"/>
              <a:t>In a numerical method that uses iterative </a:t>
            </a:r>
            <a:r>
              <a:rPr lang="bn-BD" sz="2400" dirty="0" smtClean="0"/>
              <a:t>process</a:t>
            </a:r>
            <a:r>
              <a:rPr lang="en-US" sz="2400" dirty="0" smtClean="0"/>
              <a:t>, a user can calculate relative approximate error at the end of each iteration  </a:t>
            </a:r>
            <a:endParaRPr lang="bn-BD" sz="2400" dirty="0" smtClean="0"/>
          </a:p>
          <a:p>
            <a:pPr hangingPunct="0"/>
            <a:r>
              <a:rPr lang="en-US" sz="2400" dirty="0" smtClean="0"/>
              <a:t>The user may pre-specify a minimum acceptable tolerance called the pre-specified tolerance  </a:t>
            </a:r>
            <a:endParaRPr lang="bn-BD" sz="2400" dirty="0" smtClean="0"/>
          </a:p>
          <a:p>
            <a:pPr hangingPunct="0"/>
            <a:r>
              <a:rPr lang="en-US" sz="2400" dirty="0" smtClean="0"/>
              <a:t>If the absolute relative approximate error  is less than or equal to the pre-specified tolerance, then the acceptable error has been reached and no more iterations would be required	</a:t>
            </a:r>
            <a:endParaRPr lang="bn-BD"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Reference</a:t>
            </a:r>
            <a:endParaRPr lang="en-US" sz="4000" dirty="0"/>
          </a:p>
        </p:txBody>
      </p:sp>
      <p:sp>
        <p:nvSpPr>
          <p:cNvPr id="3" name="Content Placeholder 2"/>
          <p:cNvSpPr>
            <a:spLocks noGrp="1"/>
          </p:cNvSpPr>
          <p:nvPr>
            <p:ph idx="1"/>
          </p:nvPr>
        </p:nvSpPr>
        <p:spPr/>
        <p:txBody>
          <a:bodyPr/>
          <a:lstStyle/>
          <a:p>
            <a:r>
              <a:rPr lang="bn-BD" sz="2400" dirty="0" smtClean="0"/>
              <a:t>Numerical Methods with Applications: </a:t>
            </a:r>
            <a:r>
              <a:rPr lang="en-US" sz="2400" u="sng" dirty="0" smtClean="0"/>
              <a:t>http://mathforcollege.com/nm/topics/textbook_index.html</a:t>
            </a:r>
            <a:endParaRPr lang="en-US" u="sng"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492896"/>
            <a:ext cx="8229600" cy="3907904"/>
          </a:xfrm>
        </p:spPr>
        <p:txBody>
          <a:bodyPr/>
          <a:lstStyle/>
          <a:p>
            <a:pPr algn="ctr">
              <a:buNone/>
            </a:pPr>
            <a:endParaRPr lang="bn-BD" sz="3600" dirty="0" smtClean="0"/>
          </a:p>
          <a:p>
            <a:pPr algn="ctr">
              <a:buNone/>
            </a:pPr>
            <a:r>
              <a:rPr lang="bn-BD" sz="9600" dirty="0" smtClean="0"/>
              <a:t>Thanks</a:t>
            </a:r>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bn-BD" sz="4000" dirty="0" smtClean="0"/>
              <a:t>Different forms of mathematical equations</a:t>
            </a:r>
            <a:endParaRPr lang="en-US" sz="4000" dirty="0"/>
          </a:p>
        </p:txBody>
      </p:sp>
      <p:sp>
        <p:nvSpPr>
          <p:cNvPr id="4" name="TextBox 3"/>
          <p:cNvSpPr txBox="1"/>
          <p:nvPr/>
        </p:nvSpPr>
        <p:spPr>
          <a:xfrm>
            <a:off x="2627784" y="1772816"/>
            <a:ext cx="2880320" cy="400110"/>
          </a:xfrm>
          <a:prstGeom prst="rect">
            <a:avLst/>
          </a:prstGeom>
          <a:noFill/>
          <a:ln>
            <a:solidFill>
              <a:schemeClr val="tx1"/>
            </a:solidFill>
          </a:ln>
        </p:spPr>
        <p:txBody>
          <a:bodyPr wrap="square" rtlCol="0">
            <a:spAutoFit/>
          </a:bodyPr>
          <a:lstStyle/>
          <a:p>
            <a:pPr algn="ctr"/>
            <a:r>
              <a:rPr lang="bn-BD" sz="2000" dirty="0" smtClean="0"/>
              <a:t>Mathematical Equations</a:t>
            </a:r>
            <a:endParaRPr lang="en-US" dirty="0"/>
          </a:p>
        </p:txBody>
      </p:sp>
      <p:sp>
        <p:nvSpPr>
          <p:cNvPr id="5" name="TextBox 4"/>
          <p:cNvSpPr txBox="1"/>
          <p:nvPr/>
        </p:nvSpPr>
        <p:spPr>
          <a:xfrm>
            <a:off x="3593868" y="3070918"/>
            <a:ext cx="1800200" cy="707886"/>
          </a:xfrm>
          <a:prstGeom prst="rect">
            <a:avLst/>
          </a:prstGeom>
          <a:noFill/>
          <a:ln>
            <a:solidFill>
              <a:schemeClr val="tx1"/>
            </a:solidFill>
          </a:ln>
        </p:spPr>
        <p:txBody>
          <a:bodyPr wrap="square" rtlCol="0">
            <a:spAutoFit/>
          </a:bodyPr>
          <a:lstStyle/>
          <a:p>
            <a:pPr algn="ctr"/>
            <a:r>
              <a:rPr lang="bn-BD" sz="2000" dirty="0" smtClean="0"/>
              <a:t>Transcendental Equations</a:t>
            </a:r>
            <a:endParaRPr lang="en-US" dirty="0"/>
          </a:p>
        </p:txBody>
      </p:sp>
      <p:sp>
        <p:nvSpPr>
          <p:cNvPr id="6" name="TextBox 5"/>
          <p:cNvSpPr txBox="1"/>
          <p:nvPr/>
        </p:nvSpPr>
        <p:spPr>
          <a:xfrm>
            <a:off x="5568064" y="3083950"/>
            <a:ext cx="1584176" cy="707886"/>
          </a:xfrm>
          <a:prstGeom prst="rect">
            <a:avLst/>
          </a:prstGeom>
          <a:noFill/>
          <a:ln>
            <a:solidFill>
              <a:schemeClr val="tx1"/>
            </a:solidFill>
          </a:ln>
        </p:spPr>
        <p:txBody>
          <a:bodyPr wrap="square" rtlCol="0">
            <a:spAutoFit/>
          </a:bodyPr>
          <a:lstStyle/>
          <a:p>
            <a:pPr algn="ctr"/>
            <a:r>
              <a:rPr lang="bn-BD" sz="2000" dirty="0" smtClean="0"/>
              <a:t>Differential Equations</a:t>
            </a:r>
            <a:endParaRPr lang="en-US" dirty="0"/>
          </a:p>
        </p:txBody>
      </p:sp>
      <p:sp>
        <p:nvSpPr>
          <p:cNvPr id="7" name="TextBox 6"/>
          <p:cNvSpPr txBox="1"/>
          <p:nvPr/>
        </p:nvSpPr>
        <p:spPr>
          <a:xfrm>
            <a:off x="7308304" y="3068960"/>
            <a:ext cx="1440160" cy="707886"/>
          </a:xfrm>
          <a:prstGeom prst="rect">
            <a:avLst/>
          </a:prstGeom>
          <a:noFill/>
          <a:ln>
            <a:solidFill>
              <a:schemeClr val="tx1"/>
            </a:solidFill>
          </a:ln>
        </p:spPr>
        <p:txBody>
          <a:bodyPr wrap="square" rtlCol="0">
            <a:spAutoFit/>
          </a:bodyPr>
          <a:lstStyle/>
          <a:p>
            <a:pPr algn="ctr"/>
            <a:r>
              <a:rPr lang="bn-BD" sz="2000" dirty="0" smtClean="0"/>
              <a:t>Integral Equations</a:t>
            </a:r>
            <a:endParaRPr lang="en-US" dirty="0"/>
          </a:p>
        </p:txBody>
      </p:sp>
      <p:sp>
        <p:nvSpPr>
          <p:cNvPr id="8" name="TextBox 7"/>
          <p:cNvSpPr txBox="1"/>
          <p:nvPr/>
        </p:nvSpPr>
        <p:spPr>
          <a:xfrm>
            <a:off x="467544" y="3068960"/>
            <a:ext cx="1368152" cy="707886"/>
          </a:xfrm>
          <a:prstGeom prst="rect">
            <a:avLst/>
          </a:prstGeom>
          <a:noFill/>
          <a:ln>
            <a:solidFill>
              <a:schemeClr val="tx1"/>
            </a:solidFill>
          </a:ln>
        </p:spPr>
        <p:txBody>
          <a:bodyPr wrap="square" rtlCol="0">
            <a:spAutoFit/>
          </a:bodyPr>
          <a:lstStyle/>
          <a:p>
            <a:pPr algn="ctr"/>
            <a:r>
              <a:rPr lang="bn-BD" sz="2000" dirty="0" smtClean="0"/>
              <a:t>Algebric Equations</a:t>
            </a:r>
            <a:endParaRPr lang="en-US" dirty="0"/>
          </a:p>
        </p:txBody>
      </p:sp>
      <p:sp>
        <p:nvSpPr>
          <p:cNvPr id="9" name="TextBox 8"/>
          <p:cNvSpPr txBox="1"/>
          <p:nvPr/>
        </p:nvSpPr>
        <p:spPr>
          <a:xfrm>
            <a:off x="2024682" y="3068960"/>
            <a:ext cx="1368152" cy="707886"/>
          </a:xfrm>
          <a:prstGeom prst="rect">
            <a:avLst/>
          </a:prstGeom>
          <a:noFill/>
          <a:ln>
            <a:solidFill>
              <a:schemeClr val="tx1"/>
            </a:solidFill>
          </a:ln>
        </p:spPr>
        <p:txBody>
          <a:bodyPr wrap="square" rtlCol="0">
            <a:spAutoFit/>
          </a:bodyPr>
          <a:lstStyle/>
          <a:p>
            <a:pPr algn="ctr"/>
            <a:r>
              <a:rPr lang="bn-BD" sz="2000" dirty="0" smtClean="0"/>
              <a:t>Polynomial Equations</a:t>
            </a:r>
            <a:endParaRPr lang="en-US" dirty="0"/>
          </a:p>
        </p:txBody>
      </p:sp>
      <p:sp>
        <p:nvSpPr>
          <p:cNvPr id="10" name="Oval 9"/>
          <p:cNvSpPr/>
          <p:nvPr/>
        </p:nvSpPr>
        <p:spPr>
          <a:xfrm>
            <a:off x="72008" y="422108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894076" y="485711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1547664" y="551723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399712" y="6191996"/>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3237418" y="564625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995936" y="622232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190460" y="422108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078652" y="4884150"/>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40760" y="5517232"/>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704856" y="6065554"/>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4731006" y="5646258"/>
            <a:ext cx="1331640" cy="57606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p:cNvCxnSpPr>
            <a:stCxn id="9" idx="2"/>
            <a:endCxn id="12" idx="0"/>
          </p:cNvCxnSpPr>
          <p:nvPr/>
        </p:nvCxnSpPr>
        <p:spPr>
          <a:xfrm flipH="1">
            <a:off x="2213484" y="3776846"/>
            <a:ext cx="495274" cy="1740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9" idx="2"/>
          </p:cNvCxnSpPr>
          <p:nvPr/>
        </p:nvCxnSpPr>
        <p:spPr>
          <a:xfrm>
            <a:off x="2708758" y="3776846"/>
            <a:ext cx="351074" cy="23884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8" idx="2"/>
            <a:endCxn id="10" idx="0"/>
          </p:cNvCxnSpPr>
          <p:nvPr/>
        </p:nvCxnSpPr>
        <p:spPr>
          <a:xfrm flipH="1">
            <a:off x="737828" y="3776846"/>
            <a:ext cx="413792" cy="4442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8" idx="2"/>
          </p:cNvCxnSpPr>
          <p:nvPr/>
        </p:nvCxnSpPr>
        <p:spPr>
          <a:xfrm>
            <a:off x="1151620" y="3776846"/>
            <a:ext cx="468052" cy="10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5" idx="2"/>
            <a:endCxn id="15" idx="0"/>
          </p:cNvCxnSpPr>
          <p:nvPr/>
        </p:nvCxnSpPr>
        <p:spPr>
          <a:xfrm>
            <a:off x="4493968" y="3778804"/>
            <a:ext cx="167788" cy="24435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5" idx="2"/>
            <a:endCxn id="14" idx="0"/>
          </p:cNvCxnSpPr>
          <p:nvPr/>
        </p:nvCxnSpPr>
        <p:spPr>
          <a:xfrm flipH="1">
            <a:off x="3903238" y="3778804"/>
            <a:ext cx="590730" cy="186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5" idx="2"/>
            <a:endCxn id="20" idx="0"/>
          </p:cNvCxnSpPr>
          <p:nvPr/>
        </p:nvCxnSpPr>
        <p:spPr>
          <a:xfrm>
            <a:off x="4493968" y="3778804"/>
            <a:ext cx="902858" cy="18674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6" idx="2"/>
            <a:endCxn id="16" idx="0"/>
          </p:cNvCxnSpPr>
          <p:nvPr/>
        </p:nvCxnSpPr>
        <p:spPr>
          <a:xfrm flipH="1">
            <a:off x="5856280" y="3791836"/>
            <a:ext cx="503872" cy="42925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6" idx="2"/>
            <a:endCxn id="17" idx="0"/>
          </p:cNvCxnSpPr>
          <p:nvPr/>
        </p:nvCxnSpPr>
        <p:spPr>
          <a:xfrm>
            <a:off x="6360152" y="3791836"/>
            <a:ext cx="384320" cy="10923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7" idx="2"/>
            <a:endCxn id="18" idx="0"/>
          </p:cNvCxnSpPr>
          <p:nvPr/>
        </p:nvCxnSpPr>
        <p:spPr>
          <a:xfrm flipH="1">
            <a:off x="7506580" y="3776846"/>
            <a:ext cx="521804" cy="17403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 idx="2"/>
            <a:endCxn id="19" idx="0"/>
          </p:cNvCxnSpPr>
          <p:nvPr/>
        </p:nvCxnSpPr>
        <p:spPr>
          <a:xfrm>
            <a:off x="8028384" y="3776846"/>
            <a:ext cx="342292" cy="22887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4" idx="2"/>
            <a:endCxn id="8" idx="0"/>
          </p:cNvCxnSpPr>
          <p:nvPr/>
        </p:nvCxnSpPr>
        <p:spPr>
          <a:xfrm flipH="1">
            <a:off x="1151620" y="2172926"/>
            <a:ext cx="2916324"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4" idx="2"/>
            <a:endCxn id="9" idx="0"/>
          </p:cNvCxnSpPr>
          <p:nvPr/>
        </p:nvCxnSpPr>
        <p:spPr>
          <a:xfrm flipH="1">
            <a:off x="2708758" y="2172926"/>
            <a:ext cx="1359186"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4" idx="2"/>
            <a:endCxn id="5" idx="0"/>
          </p:cNvCxnSpPr>
          <p:nvPr/>
        </p:nvCxnSpPr>
        <p:spPr>
          <a:xfrm>
            <a:off x="4067944" y="2172926"/>
            <a:ext cx="426024" cy="89799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 idx="2"/>
            <a:endCxn id="6" idx="0"/>
          </p:cNvCxnSpPr>
          <p:nvPr/>
        </p:nvCxnSpPr>
        <p:spPr>
          <a:xfrm>
            <a:off x="4067944" y="2172926"/>
            <a:ext cx="2292208" cy="911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 idx="2"/>
            <a:endCxn id="7" idx="0"/>
          </p:cNvCxnSpPr>
          <p:nvPr/>
        </p:nvCxnSpPr>
        <p:spPr>
          <a:xfrm>
            <a:off x="4067944" y="2172926"/>
            <a:ext cx="3960440" cy="8960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6530" y="4329572"/>
            <a:ext cx="1080120" cy="338554"/>
          </a:xfrm>
          <a:prstGeom prst="rect">
            <a:avLst/>
          </a:prstGeom>
          <a:noFill/>
        </p:spPr>
        <p:txBody>
          <a:bodyPr wrap="square" rtlCol="0">
            <a:spAutoFit/>
          </a:bodyPr>
          <a:lstStyle/>
          <a:p>
            <a:pPr algn="ctr"/>
            <a:r>
              <a:rPr lang="bn-BD" sz="1600" dirty="0" smtClean="0"/>
              <a:t>Linear</a:t>
            </a:r>
            <a:endParaRPr lang="en-US" dirty="0"/>
          </a:p>
        </p:txBody>
      </p:sp>
      <p:sp>
        <p:nvSpPr>
          <p:cNvPr id="54" name="TextBox 53"/>
          <p:cNvSpPr txBox="1"/>
          <p:nvPr/>
        </p:nvSpPr>
        <p:spPr>
          <a:xfrm>
            <a:off x="1034502" y="4962654"/>
            <a:ext cx="1080120" cy="338554"/>
          </a:xfrm>
          <a:prstGeom prst="rect">
            <a:avLst/>
          </a:prstGeom>
          <a:noFill/>
        </p:spPr>
        <p:txBody>
          <a:bodyPr wrap="square" rtlCol="0">
            <a:spAutoFit/>
          </a:bodyPr>
          <a:lstStyle/>
          <a:p>
            <a:pPr algn="ctr"/>
            <a:r>
              <a:rPr lang="bn-BD" sz="1600" dirty="0" smtClean="0"/>
              <a:t>Nonlinear</a:t>
            </a:r>
            <a:endParaRPr lang="en-US" dirty="0"/>
          </a:p>
        </p:txBody>
      </p:sp>
      <p:sp>
        <p:nvSpPr>
          <p:cNvPr id="55" name="TextBox 54"/>
          <p:cNvSpPr txBox="1"/>
          <p:nvPr/>
        </p:nvSpPr>
        <p:spPr>
          <a:xfrm>
            <a:off x="1637604" y="5616278"/>
            <a:ext cx="1224136" cy="338554"/>
          </a:xfrm>
          <a:prstGeom prst="rect">
            <a:avLst/>
          </a:prstGeom>
          <a:noFill/>
        </p:spPr>
        <p:txBody>
          <a:bodyPr wrap="square" rtlCol="0">
            <a:spAutoFit/>
          </a:bodyPr>
          <a:lstStyle/>
          <a:p>
            <a:pPr algn="ctr"/>
            <a:r>
              <a:rPr lang="bn-BD" sz="1600" dirty="0" smtClean="0"/>
              <a:t>Continuous</a:t>
            </a:r>
            <a:endParaRPr lang="en-US" dirty="0"/>
          </a:p>
        </p:txBody>
      </p:sp>
      <p:sp>
        <p:nvSpPr>
          <p:cNvPr id="56" name="TextBox 55"/>
          <p:cNvSpPr txBox="1"/>
          <p:nvPr/>
        </p:nvSpPr>
        <p:spPr>
          <a:xfrm>
            <a:off x="2438798" y="6273788"/>
            <a:ext cx="1224136" cy="338554"/>
          </a:xfrm>
          <a:prstGeom prst="rect">
            <a:avLst/>
          </a:prstGeom>
          <a:noFill/>
        </p:spPr>
        <p:txBody>
          <a:bodyPr wrap="square" rtlCol="0">
            <a:spAutoFit/>
          </a:bodyPr>
          <a:lstStyle/>
          <a:p>
            <a:pPr algn="ctr"/>
            <a:r>
              <a:rPr lang="bn-BD" sz="1600" dirty="0" smtClean="0"/>
              <a:t>Piecewise</a:t>
            </a:r>
            <a:endParaRPr lang="en-US" dirty="0"/>
          </a:p>
        </p:txBody>
      </p:sp>
      <p:sp>
        <p:nvSpPr>
          <p:cNvPr id="57" name="TextBox 56"/>
          <p:cNvSpPr txBox="1"/>
          <p:nvPr/>
        </p:nvSpPr>
        <p:spPr>
          <a:xfrm>
            <a:off x="3152994" y="5753688"/>
            <a:ext cx="1512168" cy="338554"/>
          </a:xfrm>
          <a:prstGeom prst="rect">
            <a:avLst/>
          </a:prstGeom>
          <a:noFill/>
        </p:spPr>
        <p:txBody>
          <a:bodyPr wrap="square" rtlCol="0">
            <a:spAutoFit/>
          </a:bodyPr>
          <a:lstStyle/>
          <a:p>
            <a:pPr algn="ctr"/>
            <a:r>
              <a:rPr lang="bn-BD" sz="1600" dirty="0" smtClean="0"/>
              <a:t>Trigonometric</a:t>
            </a:r>
            <a:endParaRPr lang="en-US" dirty="0"/>
          </a:p>
        </p:txBody>
      </p:sp>
      <p:sp>
        <p:nvSpPr>
          <p:cNvPr id="58" name="TextBox 57"/>
          <p:cNvSpPr txBox="1"/>
          <p:nvPr/>
        </p:nvSpPr>
        <p:spPr>
          <a:xfrm>
            <a:off x="4079992" y="6336358"/>
            <a:ext cx="1224136" cy="338554"/>
          </a:xfrm>
          <a:prstGeom prst="rect">
            <a:avLst/>
          </a:prstGeom>
          <a:noFill/>
        </p:spPr>
        <p:txBody>
          <a:bodyPr wrap="square" rtlCol="0">
            <a:spAutoFit/>
          </a:bodyPr>
          <a:lstStyle/>
          <a:p>
            <a:pPr algn="ctr"/>
            <a:r>
              <a:rPr lang="bn-BD" sz="1600" dirty="0" smtClean="0"/>
              <a:t>Exponential</a:t>
            </a:r>
            <a:endParaRPr lang="en-US" dirty="0"/>
          </a:p>
        </p:txBody>
      </p:sp>
      <p:sp>
        <p:nvSpPr>
          <p:cNvPr id="59" name="TextBox 58"/>
          <p:cNvSpPr txBox="1"/>
          <p:nvPr/>
        </p:nvSpPr>
        <p:spPr>
          <a:xfrm>
            <a:off x="4788024" y="5754742"/>
            <a:ext cx="1224136" cy="338554"/>
          </a:xfrm>
          <a:prstGeom prst="rect">
            <a:avLst/>
          </a:prstGeom>
          <a:noFill/>
        </p:spPr>
        <p:txBody>
          <a:bodyPr wrap="square" rtlCol="0">
            <a:spAutoFit/>
          </a:bodyPr>
          <a:lstStyle/>
          <a:p>
            <a:pPr algn="ctr"/>
            <a:r>
              <a:rPr lang="bn-BD" sz="1600" dirty="0" smtClean="0"/>
              <a:t>Logarithmic</a:t>
            </a:r>
            <a:endParaRPr lang="en-US" dirty="0"/>
          </a:p>
        </p:txBody>
      </p:sp>
      <p:sp>
        <p:nvSpPr>
          <p:cNvPr id="60" name="TextBox 59"/>
          <p:cNvSpPr txBox="1"/>
          <p:nvPr/>
        </p:nvSpPr>
        <p:spPr>
          <a:xfrm>
            <a:off x="5247110" y="4329572"/>
            <a:ext cx="1224136" cy="338554"/>
          </a:xfrm>
          <a:prstGeom prst="rect">
            <a:avLst/>
          </a:prstGeom>
          <a:noFill/>
        </p:spPr>
        <p:txBody>
          <a:bodyPr wrap="square" rtlCol="0">
            <a:spAutoFit/>
          </a:bodyPr>
          <a:lstStyle/>
          <a:p>
            <a:pPr algn="ctr"/>
            <a:r>
              <a:rPr lang="bn-BD" sz="1600" dirty="0" smtClean="0"/>
              <a:t>Ordinary</a:t>
            </a:r>
            <a:endParaRPr lang="en-US" dirty="0"/>
          </a:p>
        </p:txBody>
      </p:sp>
      <p:sp>
        <p:nvSpPr>
          <p:cNvPr id="61" name="TextBox 60"/>
          <p:cNvSpPr txBox="1"/>
          <p:nvPr/>
        </p:nvSpPr>
        <p:spPr>
          <a:xfrm>
            <a:off x="6183214" y="4992634"/>
            <a:ext cx="1224136" cy="338554"/>
          </a:xfrm>
          <a:prstGeom prst="rect">
            <a:avLst/>
          </a:prstGeom>
          <a:noFill/>
        </p:spPr>
        <p:txBody>
          <a:bodyPr wrap="square" rtlCol="0">
            <a:spAutoFit/>
          </a:bodyPr>
          <a:lstStyle/>
          <a:p>
            <a:pPr algn="ctr"/>
            <a:r>
              <a:rPr lang="bn-BD" sz="1600" dirty="0" smtClean="0"/>
              <a:t>Partial</a:t>
            </a:r>
            <a:endParaRPr lang="en-US" dirty="0"/>
          </a:p>
        </p:txBody>
      </p:sp>
      <p:sp>
        <p:nvSpPr>
          <p:cNvPr id="62" name="TextBox 61"/>
          <p:cNvSpPr txBox="1"/>
          <p:nvPr/>
        </p:nvSpPr>
        <p:spPr>
          <a:xfrm>
            <a:off x="6918284" y="5619220"/>
            <a:ext cx="1224136" cy="338554"/>
          </a:xfrm>
          <a:prstGeom prst="rect">
            <a:avLst/>
          </a:prstGeom>
          <a:noFill/>
        </p:spPr>
        <p:txBody>
          <a:bodyPr wrap="square" rtlCol="0">
            <a:spAutoFit/>
          </a:bodyPr>
          <a:lstStyle/>
          <a:p>
            <a:pPr algn="ctr"/>
            <a:r>
              <a:rPr lang="bn-BD" sz="1600" dirty="0" smtClean="0"/>
              <a:t>Definite</a:t>
            </a:r>
            <a:endParaRPr lang="en-US" dirty="0"/>
          </a:p>
        </p:txBody>
      </p:sp>
      <p:sp>
        <p:nvSpPr>
          <p:cNvPr id="63" name="TextBox 62"/>
          <p:cNvSpPr txBox="1"/>
          <p:nvPr/>
        </p:nvSpPr>
        <p:spPr>
          <a:xfrm>
            <a:off x="7811424" y="6205429"/>
            <a:ext cx="1224136" cy="338554"/>
          </a:xfrm>
          <a:prstGeom prst="rect">
            <a:avLst/>
          </a:prstGeom>
          <a:noFill/>
        </p:spPr>
        <p:txBody>
          <a:bodyPr wrap="square" rtlCol="0">
            <a:spAutoFit/>
          </a:bodyPr>
          <a:lstStyle/>
          <a:p>
            <a:pPr algn="ctr"/>
            <a:r>
              <a:rPr lang="bn-BD" sz="1600" dirty="0" smtClean="0"/>
              <a:t>Indefinite</a:t>
            </a:r>
            <a:endParaRPr lang="en-US" dirty="0"/>
          </a:p>
        </p:txBody>
      </p:sp>
      <p:sp>
        <p:nvSpPr>
          <p:cNvPr id="47" name="Slide Number Placeholder 46"/>
          <p:cNvSpPr>
            <a:spLocks noGrp="1"/>
          </p:cNvSpPr>
          <p:nvPr>
            <p:ph type="sldNum" sz="quarter" idx="12"/>
          </p:nvPr>
        </p:nvSpPr>
        <p:spPr/>
        <p:txBody>
          <a:bodyPr/>
          <a:lstStyle/>
          <a:p>
            <a:fld id="{B5707573-AC35-4B87-BB3A-76204B732A48}"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What is numerical computing?</a:t>
            </a:r>
          </a:p>
        </p:txBody>
      </p:sp>
      <p:sp>
        <p:nvSpPr>
          <p:cNvPr id="3" name="Content Placeholder 2"/>
          <p:cNvSpPr>
            <a:spLocks noGrp="1"/>
          </p:cNvSpPr>
          <p:nvPr>
            <p:ph idx="1"/>
          </p:nvPr>
        </p:nvSpPr>
        <p:spPr/>
        <p:txBody>
          <a:bodyPr/>
          <a:lstStyle/>
          <a:p>
            <a:r>
              <a:rPr lang="bn-BD" sz="2400" dirty="0" smtClean="0"/>
              <a:t>Numerical computing is an approach for solving complex mathematical problems using only simple arithmatic operations</a:t>
            </a:r>
          </a:p>
          <a:p>
            <a:r>
              <a:rPr lang="bn-BD" sz="2400" dirty="0" smtClean="0"/>
              <a:t>The appoarch involves, in most of the cases, formulation of mathematical models of physical situations that can be solved with arithmatic operations</a:t>
            </a:r>
          </a:p>
          <a:p>
            <a:r>
              <a:rPr lang="bn-BD" sz="2400" dirty="0" smtClean="0"/>
              <a:t>It requires development, analysis and use of algorithm</a:t>
            </a:r>
          </a:p>
          <a:p>
            <a:r>
              <a:rPr lang="bn-BD" sz="2400" dirty="0" smtClean="0"/>
              <a:t>Algorithm is a systematic procedure that solves a problem or a number of problems </a:t>
            </a:r>
          </a:p>
          <a:p>
            <a:r>
              <a:rPr lang="bn-BD" sz="2400" dirty="0" smtClean="0"/>
              <a:t>Its efficiency may be measured by the number of steps in the algoritm, the computer time, and the amount of memory (of the computing instrument) that is required</a:t>
            </a:r>
            <a:endParaRPr lang="en-US" sz="2400" dirty="0" smtClean="0"/>
          </a:p>
        </p:txBody>
      </p:sp>
      <p:sp>
        <p:nvSpPr>
          <p:cNvPr id="4" name="Slide Number Placeholder 3"/>
          <p:cNvSpPr>
            <a:spLocks noGrp="1"/>
          </p:cNvSpPr>
          <p:nvPr>
            <p:ph type="sldNum" sz="quarter" idx="12"/>
          </p:nvPr>
        </p:nvSpPr>
        <p:spPr/>
        <p:txBody>
          <a:bodyPr/>
          <a:lstStyle/>
          <a:p>
            <a:fld id="{B5707573-AC35-4B87-BB3A-76204B732A48}"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Advantage of Numerical Methods</a:t>
            </a:r>
            <a:endParaRPr lang="en-US" sz="4000" dirty="0"/>
          </a:p>
        </p:txBody>
      </p:sp>
      <p:sp>
        <p:nvSpPr>
          <p:cNvPr id="3" name="Content Placeholder 2"/>
          <p:cNvSpPr>
            <a:spLocks noGrp="1"/>
          </p:cNvSpPr>
          <p:nvPr>
            <p:ph idx="1"/>
          </p:nvPr>
        </p:nvSpPr>
        <p:spPr>
          <a:xfrm>
            <a:off x="0" y="1556792"/>
            <a:ext cx="8964488" cy="5112568"/>
          </a:xfrm>
        </p:spPr>
        <p:txBody>
          <a:bodyPr>
            <a:normAutofit/>
          </a:bodyPr>
          <a:lstStyle/>
          <a:p>
            <a:r>
              <a:rPr lang="en-US" sz="2400" dirty="0" smtClean="0"/>
              <a:t>T</a:t>
            </a:r>
            <a:r>
              <a:rPr lang="bn-BD" sz="2400" dirty="0" smtClean="0"/>
              <a:t>he major advantage of numerical methods is that a numerical value can be obtained even when the problem has no “analytical” solution</a:t>
            </a:r>
          </a:p>
          <a:p>
            <a:r>
              <a:rPr lang="bn-BD" sz="2400" dirty="0" smtClean="0"/>
              <a:t>The mathematical operations required are essentially addition, subtraction, multiplication, and division plus making comparisons</a:t>
            </a:r>
          </a:p>
          <a:p>
            <a:r>
              <a:rPr lang="en-US" sz="2400" dirty="0" smtClean="0"/>
              <a:t>I</a:t>
            </a:r>
            <a:r>
              <a:rPr lang="bn-BD" sz="2400" dirty="0" smtClean="0"/>
              <a:t>t is important to realize that solution by numerical analysis is always numerical</a:t>
            </a:r>
          </a:p>
          <a:p>
            <a:r>
              <a:rPr lang="bn-BD" sz="2400" dirty="0" smtClean="0"/>
              <a:t>Analytical methods, on the other hand, usually give a result in terms of mathematical functions that can then be evaluated for specific instances</a:t>
            </a:r>
          </a:p>
        </p:txBody>
      </p:sp>
      <p:sp>
        <p:nvSpPr>
          <p:cNvPr id="4" name="Slide Number Placeholder 3"/>
          <p:cNvSpPr>
            <a:spLocks noGrp="1"/>
          </p:cNvSpPr>
          <p:nvPr>
            <p:ph type="sldNum" sz="quarter" idx="12"/>
          </p:nvPr>
        </p:nvSpPr>
        <p:spPr/>
        <p:txBody>
          <a:bodyPr/>
          <a:lstStyle/>
          <a:p>
            <a:fld id="{B5707573-AC35-4B87-BB3A-76204B732A48}" type="slidenum">
              <a:rPr lang="en-US" smtClean="0"/>
              <a:pPr/>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Scope of Numerical Analysis</a:t>
            </a:r>
            <a:endParaRPr lang="en-US" sz="4000" dirty="0"/>
          </a:p>
        </p:txBody>
      </p:sp>
      <p:sp>
        <p:nvSpPr>
          <p:cNvPr id="3" name="Content Placeholder 2"/>
          <p:cNvSpPr>
            <a:spLocks noGrp="1"/>
          </p:cNvSpPr>
          <p:nvPr>
            <p:ph idx="1"/>
          </p:nvPr>
        </p:nvSpPr>
        <p:spPr/>
        <p:txBody>
          <a:bodyPr>
            <a:normAutofit/>
          </a:bodyPr>
          <a:lstStyle/>
          <a:p>
            <a:r>
              <a:rPr lang="bn-BD" sz="2400" dirty="0" smtClean="0"/>
              <a:t>Finding roots of equations</a:t>
            </a:r>
          </a:p>
          <a:p>
            <a:r>
              <a:rPr lang="bn-BD" sz="2400" dirty="0" smtClean="0"/>
              <a:t>Solving systems of linear algebric equations</a:t>
            </a:r>
          </a:p>
          <a:p>
            <a:r>
              <a:rPr lang="bn-BD" sz="2400" dirty="0" smtClean="0"/>
              <a:t>Interpolation and regression analysis</a:t>
            </a:r>
          </a:p>
          <a:p>
            <a:r>
              <a:rPr lang="bn-BD" sz="2400" dirty="0" smtClean="0"/>
              <a:t>Numerical differentiation </a:t>
            </a:r>
            <a:endParaRPr lang="en-US" sz="2400" dirty="0" smtClean="0"/>
          </a:p>
          <a:p>
            <a:r>
              <a:rPr lang="bn-BD" sz="2400" dirty="0" smtClean="0"/>
              <a:t>Numerical Integration</a:t>
            </a:r>
          </a:p>
          <a:p>
            <a:r>
              <a:rPr lang="bn-BD" sz="2400" dirty="0" smtClean="0"/>
              <a:t>Solution of </a:t>
            </a:r>
            <a:r>
              <a:rPr lang="en-US" sz="2400" dirty="0" smtClean="0"/>
              <a:t>ordinary </a:t>
            </a:r>
            <a:r>
              <a:rPr lang="bn-BD" sz="2400" dirty="0" smtClean="0"/>
              <a:t>differential equations</a:t>
            </a:r>
            <a:endParaRPr lang="en-US" sz="2400" dirty="0" smtClean="0"/>
          </a:p>
          <a:p>
            <a:r>
              <a:rPr lang="bn-BD" sz="2400" dirty="0" smtClean="0"/>
              <a:t>Boundary value problems</a:t>
            </a:r>
          </a:p>
          <a:p>
            <a:r>
              <a:rPr lang="bn-BD" sz="2400" dirty="0" smtClean="0"/>
              <a:t>Solution of matrix problem</a:t>
            </a:r>
          </a:p>
          <a:p>
            <a:pPr>
              <a:buNone/>
            </a:pPr>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Steps of Solving a Practical Problem </a:t>
            </a:r>
            <a:endParaRPr lang="en-US" sz="4000" dirty="0"/>
          </a:p>
        </p:txBody>
      </p:sp>
      <p:sp>
        <p:nvSpPr>
          <p:cNvPr id="3" name="Content Placeholder 2"/>
          <p:cNvSpPr>
            <a:spLocks noGrp="1"/>
          </p:cNvSpPr>
          <p:nvPr>
            <p:ph idx="1"/>
          </p:nvPr>
        </p:nvSpPr>
        <p:spPr>
          <a:xfrm>
            <a:off x="251520" y="1556792"/>
            <a:ext cx="8784976" cy="5040560"/>
          </a:xfrm>
        </p:spPr>
        <p:txBody>
          <a:bodyPr>
            <a:normAutofit/>
          </a:bodyPr>
          <a:lstStyle/>
          <a:p>
            <a:pPr>
              <a:buNone/>
            </a:pPr>
            <a:r>
              <a:rPr lang="bn-BD" sz="2400" u="sng" dirty="0" smtClean="0"/>
              <a:t>Step #1</a:t>
            </a:r>
            <a:r>
              <a:rPr lang="bn-BD" sz="2400" dirty="0" smtClean="0"/>
              <a:t>:</a:t>
            </a:r>
          </a:p>
          <a:p>
            <a:r>
              <a:rPr lang="en-US" sz="2400" dirty="0" smtClean="0"/>
              <a:t>S</a:t>
            </a:r>
            <a:r>
              <a:rPr lang="bn-BD" sz="2400" dirty="0" smtClean="0"/>
              <a:t>tate the problem clearly, including any simplifying assumptions.</a:t>
            </a:r>
          </a:p>
          <a:p>
            <a:pPr>
              <a:buNone/>
            </a:pPr>
            <a:r>
              <a:rPr lang="bn-BD" sz="2400" u="sng" dirty="0" smtClean="0"/>
              <a:t>Step #2</a:t>
            </a:r>
            <a:r>
              <a:rPr lang="bn-BD" sz="2400" dirty="0" smtClean="0"/>
              <a:t>:</a:t>
            </a:r>
          </a:p>
          <a:p>
            <a:r>
              <a:rPr lang="bn-BD" sz="2400" dirty="0" smtClean="0"/>
              <a:t>Develop a mathematical statement of the problem in a form that can be solved for a numerical answer</a:t>
            </a:r>
          </a:p>
          <a:p>
            <a:r>
              <a:rPr lang="en-US" sz="2400" dirty="0" smtClean="0"/>
              <a:t>T</a:t>
            </a:r>
            <a:r>
              <a:rPr lang="bn-BD" sz="2400" dirty="0" smtClean="0"/>
              <a:t>his process may involve the use of calculus.</a:t>
            </a:r>
          </a:p>
          <a:p>
            <a:r>
              <a:rPr lang="bn-BD" sz="2400" dirty="0" smtClean="0"/>
              <a:t>In some situations, other mathematical procedures may be employed. </a:t>
            </a:r>
          </a:p>
          <a:p>
            <a:r>
              <a:rPr lang="bn-BD" sz="2400" dirty="0" smtClean="0"/>
              <a:t>When this statement is a differential equation, appropiate initial conditions and/or boundary conditions must be specified</a:t>
            </a:r>
            <a:endParaRPr lang="en-US" sz="2400" dirty="0" smtClean="0"/>
          </a:p>
          <a:p>
            <a:endParaRPr lang="en-US" dirty="0" smtClean="0"/>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bn-BD" sz="4000" dirty="0" smtClean="0"/>
              <a:t>Steps of Solving a Practical Problem </a:t>
            </a:r>
            <a:endParaRPr lang="en-US" sz="4000" dirty="0"/>
          </a:p>
        </p:txBody>
      </p:sp>
      <p:sp>
        <p:nvSpPr>
          <p:cNvPr id="3" name="Content Placeholder 2"/>
          <p:cNvSpPr>
            <a:spLocks noGrp="1"/>
          </p:cNvSpPr>
          <p:nvPr>
            <p:ph idx="1"/>
          </p:nvPr>
        </p:nvSpPr>
        <p:spPr/>
        <p:txBody>
          <a:bodyPr>
            <a:normAutofit/>
          </a:bodyPr>
          <a:lstStyle/>
          <a:p>
            <a:pPr>
              <a:buNone/>
            </a:pPr>
            <a:r>
              <a:rPr lang="bn-BD" sz="2400" u="sng" dirty="0" smtClean="0"/>
              <a:t>Step #3</a:t>
            </a:r>
            <a:r>
              <a:rPr lang="bn-BD" sz="2400" dirty="0" smtClean="0"/>
              <a:t>:</a:t>
            </a:r>
          </a:p>
          <a:p>
            <a:r>
              <a:rPr lang="en-US" sz="2400" dirty="0" smtClean="0"/>
              <a:t>S</a:t>
            </a:r>
            <a:r>
              <a:rPr lang="bn-BD" sz="2400" dirty="0" smtClean="0"/>
              <a:t>olve the equations that are obtained from step #2 </a:t>
            </a:r>
          </a:p>
          <a:p>
            <a:r>
              <a:rPr lang="bn-BD" sz="2400" dirty="0" smtClean="0"/>
              <a:t>Sometimes the method will be algebric</a:t>
            </a:r>
          </a:p>
          <a:p>
            <a:r>
              <a:rPr lang="bn-BD" sz="2400" dirty="0" smtClean="0"/>
              <a:t>But frequently more advanced methods will be needed</a:t>
            </a:r>
          </a:p>
          <a:p>
            <a:r>
              <a:rPr lang="bn-BD" sz="2400" dirty="0" smtClean="0"/>
              <a:t>The result of this step is a numerical answer or set of answers</a:t>
            </a:r>
            <a:endParaRPr lang="en-US" sz="2400" dirty="0" smtClean="0"/>
          </a:p>
          <a:p>
            <a:pPr>
              <a:buNone/>
            </a:pPr>
            <a:r>
              <a:rPr lang="bn-BD" sz="2400" u="sng" dirty="0" smtClean="0"/>
              <a:t>Step #4</a:t>
            </a:r>
            <a:r>
              <a:rPr lang="bn-BD" sz="2400" dirty="0" smtClean="0"/>
              <a:t>: </a:t>
            </a:r>
          </a:p>
          <a:p>
            <a:r>
              <a:rPr lang="en-US" sz="2400" dirty="0" smtClean="0"/>
              <a:t>I</a:t>
            </a:r>
            <a:r>
              <a:rPr lang="bn-BD" sz="2400" dirty="0" smtClean="0"/>
              <a:t>nterpret the numerical result to arrive at a decision</a:t>
            </a:r>
          </a:p>
          <a:p>
            <a:r>
              <a:rPr lang="bn-BD" sz="2400" dirty="0" smtClean="0"/>
              <a:t>This will require experience and understanding of the situation in which the problem is embedded</a:t>
            </a:r>
            <a:endParaRPr lang="en-US" sz="2400" dirty="0" smtClean="0"/>
          </a:p>
          <a:p>
            <a:endParaRPr lang="en-US" dirty="0"/>
          </a:p>
        </p:txBody>
      </p:sp>
      <p:sp>
        <p:nvSpPr>
          <p:cNvPr id="4" name="Slide Number Placeholder 3"/>
          <p:cNvSpPr>
            <a:spLocks noGrp="1"/>
          </p:cNvSpPr>
          <p:nvPr>
            <p:ph type="sldNum" sz="quarter" idx="12"/>
          </p:nvPr>
        </p:nvSpPr>
        <p:spPr/>
        <p:txBody>
          <a:bodyPr/>
          <a:lstStyle/>
          <a:p>
            <a:fld id="{B5707573-AC35-4B87-BB3A-76204B732A48}" type="slidenum">
              <a:rPr lang="en-US" smtClean="0"/>
              <a:pPr/>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bn-BD" dirty="0" smtClean="0"/>
              <a:t>Numerical Computing Process</a:t>
            </a:r>
            <a:endParaRPr lang="en-US" dirty="0"/>
          </a:p>
        </p:txBody>
      </p:sp>
      <p:sp>
        <p:nvSpPr>
          <p:cNvPr id="4" name="Oval 3"/>
          <p:cNvSpPr/>
          <p:nvPr/>
        </p:nvSpPr>
        <p:spPr>
          <a:xfrm>
            <a:off x="1445676" y="155973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5-Point Star 4"/>
          <p:cNvSpPr/>
          <p:nvPr/>
        </p:nvSpPr>
        <p:spPr>
          <a:xfrm>
            <a:off x="104562" y="2348880"/>
            <a:ext cx="1224136" cy="792088"/>
          </a:xfrm>
          <a:prstGeom prst="star5">
            <a:avLst>
              <a:gd name="adj" fmla="val 36290"/>
              <a:gd name="hf" fmla="val 105146"/>
              <a:gd name="vf" fmla="val 11055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91680" y="2564904"/>
            <a:ext cx="165618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491880" y="328498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364088" y="400506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218364" y="4755124"/>
            <a:ext cx="1728192"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a:off x="1187624" y="2877032"/>
            <a:ext cx="504056" cy="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411760" y="2132856"/>
            <a:ext cx="0" cy="43204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3347864" y="314096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220072" y="386104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7092280" y="4581128"/>
            <a:ext cx="144016" cy="144016"/>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5292080" y="220486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p:cNvCxnSpPr>
            <a:stCxn id="31" idx="4"/>
            <a:endCxn id="8" idx="0"/>
          </p:cNvCxnSpPr>
          <p:nvPr/>
        </p:nvCxnSpPr>
        <p:spPr>
          <a:xfrm flipH="1">
            <a:off x="6228184" y="2777986"/>
            <a:ext cx="36004" cy="1227078"/>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34" name="Diamond 33"/>
          <p:cNvSpPr/>
          <p:nvPr/>
        </p:nvSpPr>
        <p:spPr>
          <a:xfrm>
            <a:off x="7440272" y="5457272"/>
            <a:ext cx="1296144" cy="100811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402452" y="6195284"/>
            <a:ext cx="1944216" cy="5731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a:stCxn id="34" idx="1"/>
          </p:cNvCxnSpPr>
          <p:nvPr/>
        </p:nvCxnSpPr>
        <p:spPr>
          <a:xfrm flipH="1">
            <a:off x="2411760" y="5961328"/>
            <a:ext cx="5028512" cy="5996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2411760" y="3140968"/>
            <a:ext cx="0" cy="288032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4355976" y="3846058"/>
            <a:ext cx="0" cy="2160240"/>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6228184" y="4596118"/>
            <a:ext cx="0" cy="1368152"/>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4" idx="2"/>
            <a:endCxn id="35" idx="6"/>
          </p:cNvCxnSpPr>
          <p:nvPr/>
        </p:nvCxnSpPr>
        <p:spPr>
          <a:xfrm flipH="1">
            <a:off x="7346668" y="6465384"/>
            <a:ext cx="741676" cy="16461"/>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9" idx="2"/>
            <a:endCxn id="34" idx="0"/>
          </p:cNvCxnSpPr>
          <p:nvPr/>
        </p:nvCxnSpPr>
        <p:spPr>
          <a:xfrm>
            <a:off x="8082460" y="5331188"/>
            <a:ext cx="5884" cy="126084"/>
          </a:xfrm>
          <a:prstGeom prst="straightConnector1">
            <a:avLst/>
          </a:prstGeom>
          <a:ln>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48578" y="2519934"/>
            <a:ext cx="1008112" cy="584775"/>
          </a:xfrm>
          <a:prstGeom prst="rect">
            <a:avLst/>
          </a:prstGeom>
          <a:noFill/>
          <a:ln>
            <a:noFill/>
          </a:ln>
        </p:spPr>
        <p:txBody>
          <a:bodyPr wrap="square" rtlCol="0">
            <a:spAutoFit/>
          </a:bodyPr>
          <a:lstStyle/>
          <a:p>
            <a:r>
              <a:rPr lang="bn-BD" sz="1600" dirty="0" smtClean="0"/>
              <a:t>Physical Problem</a:t>
            </a:r>
            <a:endParaRPr lang="en-US" sz="1600" dirty="0"/>
          </a:p>
        </p:txBody>
      </p:sp>
      <p:sp>
        <p:nvSpPr>
          <p:cNvPr id="57" name="TextBox 56"/>
          <p:cNvSpPr txBox="1"/>
          <p:nvPr/>
        </p:nvSpPr>
        <p:spPr>
          <a:xfrm>
            <a:off x="7668344" y="5805264"/>
            <a:ext cx="1008112" cy="338554"/>
          </a:xfrm>
          <a:prstGeom prst="rect">
            <a:avLst/>
          </a:prstGeom>
          <a:noFill/>
          <a:ln>
            <a:noFill/>
          </a:ln>
        </p:spPr>
        <p:txBody>
          <a:bodyPr wrap="square" rtlCol="0">
            <a:spAutoFit/>
          </a:bodyPr>
          <a:lstStyle/>
          <a:p>
            <a:r>
              <a:rPr lang="bn-BD" sz="1600" dirty="0" smtClean="0"/>
              <a:t>Validity</a:t>
            </a:r>
            <a:endParaRPr lang="en-US" sz="1600" dirty="0"/>
          </a:p>
        </p:txBody>
      </p:sp>
      <p:sp>
        <p:nvSpPr>
          <p:cNvPr id="58" name="TextBox 57"/>
          <p:cNvSpPr txBox="1"/>
          <p:nvPr/>
        </p:nvSpPr>
        <p:spPr>
          <a:xfrm>
            <a:off x="6624088" y="5625716"/>
            <a:ext cx="1008112" cy="338554"/>
          </a:xfrm>
          <a:prstGeom prst="rect">
            <a:avLst/>
          </a:prstGeom>
          <a:noFill/>
          <a:ln>
            <a:noFill/>
          </a:ln>
        </p:spPr>
        <p:txBody>
          <a:bodyPr wrap="square" rtlCol="0">
            <a:spAutoFit/>
          </a:bodyPr>
          <a:lstStyle/>
          <a:p>
            <a:r>
              <a:rPr lang="bn-BD" sz="1600" dirty="0" smtClean="0"/>
              <a:t>Wrong</a:t>
            </a:r>
            <a:endParaRPr lang="en-US" sz="1600" dirty="0"/>
          </a:p>
        </p:txBody>
      </p:sp>
      <p:sp>
        <p:nvSpPr>
          <p:cNvPr id="63" name="TextBox 62"/>
          <p:cNvSpPr txBox="1"/>
          <p:nvPr/>
        </p:nvSpPr>
        <p:spPr>
          <a:xfrm>
            <a:off x="7668344" y="4869160"/>
            <a:ext cx="1008112" cy="338554"/>
          </a:xfrm>
          <a:prstGeom prst="rect">
            <a:avLst/>
          </a:prstGeom>
          <a:noFill/>
          <a:ln>
            <a:noFill/>
          </a:ln>
        </p:spPr>
        <p:txBody>
          <a:bodyPr wrap="square" rtlCol="0">
            <a:spAutoFit/>
          </a:bodyPr>
          <a:lstStyle/>
          <a:p>
            <a:r>
              <a:rPr lang="bn-BD" sz="1600" dirty="0" smtClean="0"/>
              <a:t>Solution</a:t>
            </a:r>
            <a:endParaRPr lang="en-US" sz="1600" dirty="0"/>
          </a:p>
        </p:txBody>
      </p:sp>
      <p:sp>
        <p:nvSpPr>
          <p:cNvPr id="64" name="TextBox 63"/>
          <p:cNvSpPr txBox="1"/>
          <p:nvPr/>
        </p:nvSpPr>
        <p:spPr>
          <a:xfrm>
            <a:off x="5118084" y="4797152"/>
            <a:ext cx="1152128" cy="584775"/>
          </a:xfrm>
          <a:prstGeom prst="rect">
            <a:avLst/>
          </a:prstGeom>
          <a:noFill/>
          <a:ln>
            <a:noFill/>
          </a:ln>
        </p:spPr>
        <p:txBody>
          <a:bodyPr wrap="square" rtlCol="0">
            <a:spAutoFit/>
          </a:bodyPr>
          <a:lstStyle/>
          <a:p>
            <a:pPr algn="r"/>
            <a:r>
              <a:rPr lang="bn-BD" sz="1600" dirty="0" smtClean="0"/>
              <a:t>Improve algorithm</a:t>
            </a:r>
            <a:endParaRPr lang="en-US" sz="1600" dirty="0"/>
          </a:p>
        </p:txBody>
      </p:sp>
      <p:sp>
        <p:nvSpPr>
          <p:cNvPr id="65" name="TextBox 64"/>
          <p:cNvSpPr txBox="1"/>
          <p:nvPr/>
        </p:nvSpPr>
        <p:spPr>
          <a:xfrm>
            <a:off x="5811126" y="6300826"/>
            <a:ext cx="1224136" cy="338554"/>
          </a:xfrm>
          <a:prstGeom prst="rect">
            <a:avLst/>
          </a:prstGeom>
          <a:noFill/>
          <a:ln>
            <a:noFill/>
          </a:ln>
        </p:spPr>
        <p:txBody>
          <a:bodyPr wrap="square" rtlCol="0">
            <a:spAutoFit/>
          </a:bodyPr>
          <a:lstStyle/>
          <a:p>
            <a:r>
              <a:rPr lang="bn-BD" sz="1600" dirty="0" smtClean="0"/>
              <a:t>Application</a:t>
            </a:r>
            <a:endParaRPr lang="en-US" sz="1600" dirty="0"/>
          </a:p>
        </p:txBody>
      </p:sp>
      <p:sp>
        <p:nvSpPr>
          <p:cNvPr id="66" name="TextBox 65"/>
          <p:cNvSpPr txBox="1"/>
          <p:nvPr/>
        </p:nvSpPr>
        <p:spPr>
          <a:xfrm>
            <a:off x="5421106" y="4098558"/>
            <a:ext cx="1584176" cy="338554"/>
          </a:xfrm>
          <a:prstGeom prst="rect">
            <a:avLst/>
          </a:prstGeom>
          <a:noFill/>
          <a:ln>
            <a:noFill/>
          </a:ln>
        </p:spPr>
        <p:txBody>
          <a:bodyPr wrap="square" rtlCol="0">
            <a:spAutoFit/>
          </a:bodyPr>
          <a:lstStyle/>
          <a:p>
            <a:r>
              <a:rPr lang="bn-BD" sz="1600" dirty="0" smtClean="0"/>
              <a:t>Implementation</a:t>
            </a:r>
            <a:endParaRPr lang="en-US" sz="1600" dirty="0"/>
          </a:p>
        </p:txBody>
      </p:sp>
      <p:sp>
        <p:nvSpPr>
          <p:cNvPr id="67" name="TextBox 66"/>
          <p:cNvSpPr txBox="1"/>
          <p:nvPr/>
        </p:nvSpPr>
        <p:spPr>
          <a:xfrm>
            <a:off x="3563888" y="3284984"/>
            <a:ext cx="1584176" cy="584775"/>
          </a:xfrm>
          <a:prstGeom prst="rect">
            <a:avLst/>
          </a:prstGeom>
          <a:noFill/>
          <a:ln>
            <a:noFill/>
          </a:ln>
        </p:spPr>
        <p:txBody>
          <a:bodyPr wrap="square" rtlCol="0">
            <a:spAutoFit/>
          </a:bodyPr>
          <a:lstStyle/>
          <a:p>
            <a:pPr algn="ctr"/>
            <a:r>
              <a:rPr lang="bn-BD" sz="1600" dirty="0" smtClean="0"/>
              <a:t>Numerical Method</a:t>
            </a:r>
            <a:endParaRPr lang="en-US" sz="1600" dirty="0"/>
          </a:p>
        </p:txBody>
      </p:sp>
      <p:sp>
        <p:nvSpPr>
          <p:cNvPr id="68" name="TextBox 67"/>
          <p:cNvSpPr txBox="1"/>
          <p:nvPr/>
        </p:nvSpPr>
        <p:spPr>
          <a:xfrm>
            <a:off x="1718718" y="2564904"/>
            <a:ext cx="1584176" cy="584775"/>
          </a:xfrm>
          <a:prstGeom prst="rect">
            <a:avLst/>
          </a:prstGeom>
          <a:noFill/>
          <a:ln>
            <a:noFill/>
          </a:ln>
        </p:spPr>
        <p:txBody>
          <a:bodyPr wrap="square" rtlCol="0">
            <a:spAutoFit/>
          </a:bodyPr>
          <a:lstStyle/>
          <a:p>
            <a:pPr algn="ctr"/>
            <a:r>
              <a:rPr lang="bn-BD" sz="1600" dirty="0" smtClean="0"/>
              <a:t>Mathematical Model</a:t>
            </a:r>
            <a:endParaRPr lang="en-US" sz="1600" dirty="0"/>
          </a:p>
        </p:txBody>
      </p:sp>
      <p:sp>
        <p:nvSpPr>
          <p:cNvPr id="69" name="TextBox 68"/>
          <p:cNvSpPr txBox="1"/>
          <p:nvPr/>
        </p:nvSpPr>
        <p:spPr>
          <a:xfrm>
            <a:off x="1691680" y="1556792"/>
            <a:ext cx="1584176" cy="584775"/>
          </a:xfrm>
          <a:prstGeom prst="rect">
            <a:avLst/>
          </a:prstGeom>
          <a:noFill/>
          <a:ln>
            <a:noFill/>
          </a:ln>
        </p:spPr>
        <p:txBody>
          <a:bodyPr wrap="square" rtlCol="0">
            <a:spAutoFit/>
          </a:bodyPr>
          <a:lstStyle/>
          <a:p>
            <a:pPr algn="ctr"/>
            <a:r>
              <a:rPr lang="bn-BD" sz="1600" dirty="0" smtClean="0"/>
              <a:t>Mathematical Concepts</a:t>
            </a:r>
            <a:endParaRPr lang="en-US" sz="1600" dirty="0"/>
          </a:p>
        </p:txBody>
      </p:sp>
      <p:sp>
        <p:nvSpPr>
          <p:cNvPr id="70" name="TextBox 69"/>
          <p:cNvSpPr txBox="1"/>
          <p:nvPr/>
        </p:nvSpPr>
        <p:spPr>
          <a:xfrm>
            <a:off x="5463134" y="2216912"/>
            <a:ext cx="1584176" cy="584775"/>
          </a:xfrm>
          <a:prstGeom prst="rect">
            <a:avLst/>
          </a:prstGeom>
          <a:noFill/>
          <a:ln>
            <a:noFill/>
          </a:ln>
        </p:spPr>
        <p:txBody>
          <a:bodyPr wrap="square" rtlCol="0">
            <a:spAutoFit/>
          </a:bodyPr>
          <a:lstStyle/>
          <a:p>
            <a:pPr algn="ctr"/>
            <a:r>
              <a:rPr lang="bn-BD" sz="1600" dirty="0" smtClean="0"/>
              <a:t>Computer &amp; Software</a:t>
            </a:r>
            <a:endParaRPr lang="en-US" sz="1600" dirty="0"/>
          </a:p>
        </p:txBody>
      </p:sp>
      <p:sp>
        <p:nvSpPr>
          <p:cNvPr id="72" name="TextBox 71"/>
          <p:cNvSpPr txBox="1"/>
          <p:nvPr/>
        </p:nvSpPr>
        <p:spPr>
          <a:xfrm>
            <a:off x="7467310" y="6444842"/>
            <a:ext cx="1008112" cy="338554"/>
          </a:xfrm>
          <a:prstGeom prst="rect">
            <a:avLst/>
          </a:prstGeom>
          <a:noFill/>
          <a:ln>
            <a:noFill/>
          </a:ln>
        </p:spPr>
        <p:txBody>
          <a:bodyPr wrap="square" rtlCol="0">
            <a:spAutoFit/>
          </a:bodyPr>
          <a:lstStyle/>
          <a:p>
            <a:r>
              <a:rPr lang="bn-BD" sz="1600" dirty="0" smtClean="0"/>
              <a:t>Correct</a:t>
            </a:r>
            <a:endParaRPr lang="en-US" sz="1600" dirty="0"/>
          </a:p>
        </p:txBody>
      </p:sp>
      <p:sp>
        <p:nvSpPr>
          <p:cNvPr id="73" name="TextBox 72"/>
          <p:cNvSpPr txBox="1"/>
          <p:nvPr/>
        </p:nvSpPr>
        <p:spPr>
          <a:xfrm>
            <a:off x="3245876" y="4809200"/>
            <a:ext cx="1152128" cy="584775"/>
          </a:xfrm>
          <a:prstGeom prst="rect">
            <a:avLst/>
          </a:prstGeom>
          <a:noFill/>
          <a:ln>
            <a:noFill/>
          </a:ln>
        </p:spPr>
        <p:txBody>
          <a:bodyPr wrap="square" rtlCol="0">
            <a:spAutoFit/>
          </a:bodyPr>
          <a:lstStyle/>
          <a:p>
            <a:pPr algn="r"/>
            <a:r>
              <a:rPr lang="bn-BD" sz="1600" dirty="0" smtClean="0"/>
              <a:t>Change Method</a:t>
            </a:r>
            <a:endParaRPr lang="en-US" sz="1600" dirty="0"/>
          </a:p>
        </p:txBody>
      </p:sp>
      <p:sp>
        <p:nvSpPr>
          <p:cNvPr id="74" name="TextBox 73"/>
          <p:cNvSpPr txBox="1"/>
          <p:nvPr/>
        </p:nvSpPr>
        <p:spPr>
          <a:xfrm>
            <a:off x="1301660" y="4797152"/>
            <a:ext cx="1152128" cy="584775"/>
          </a:xfrm>
          <a:prstGeom prst="rect">
            <a:avLst/>
          </a:prstGeom>
          <a:noFill/>
          <a:ln>
            <a:noFill/>
          </a:ln>
        </p:spPr>
        <p:txBody>
          <a:bodyPr wrap="square" rtlCol="0">
            <a:spAutoFit/>
          </a:bodyPr>
          <a:lstStyle/>
          <a:p>
            <a:pPr algn="r"/>
            <a:r>
              <a:rPr lang="bn-BD" sz="1600" dirty="0" smtClean="0"/>
              <a:t>Modify Model</a:t>
            </a:r>
            <a:endParaRPr lang="en-US" sz="1600" dirty="0"/>
          </a:p>
        </p:txBody>
      </p:sp>
      <p:sp>
        <p:nvSpPr>
          <p:cNvPr id="38" name="Slide Number Placeholder 37"/>
          <p:cNvSpPr>
            <a:spLocks noGrp="1"/>
          </p:cNvSpPr>
          <p:nvPr>
            <p:ph type="sldNum" sz="quarter" idx="12"/>
          </p:nvPr>
        </p:nvSpPr>
        <p:spPr/>
        <p:txBody>
          <a:bodyPr/>
          <a:lstStyle/>
          <a:p>
            <a:fld id="{B5707573-AC35-4B87-BB3A-76204B732A48}"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3551</TotalTime>
  <Words>1973</Words>
  <Application>Microsoft Office PowerPoint</Application>
  <PresentationFormat>On-screen Show (4:3)</PresentationFormat>
  <Paragraphs>250</Paragraphs>
  <Slides>29</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1" baseType="lpstr">
      <vt:lpstr>Module</vt:lpstr>
      <vt:lpstr>Equation</vt:lpstr>
      <vt:lpstr>Lecture 1 Introduction   For the slides thanks to  Prof. S. M. Lutful Kabir, </vt:lpstr>
      <vt:lpstr>Introduction</vt:lpstr>
      <vt:lpstr>Different forms of mathematical equations</vt:lpstr>
      <vt:lpstr>What is numerical computing?</vt:lpstr>
      <vt:lpstr>Advantage of Numerical Methods</vt:lpstr>
      <vt:lpstr>Scope of Numerical Analysis</vt:lpstr>
      <vt:lpstr>Steps of Solving a Practical Problem </vt:lpstr>
      <vt:lpstr>Steps of Solving a Practical Problem </vt:lpstr>
      <vt:lpstr>Numerical Computing Process</vt:lpstr>
      <vt:lpstr>Accuracy in Numerical Analysis</vt:lpstr>
      <vt:lpstr>Taxonomy of errors</vt:lpstr>
      <vt:lpstr>Modelling errors</vt:lpstr>
      <vt:lpstr>Inherent errors</vt:lpstr>
      <vt:lpstr>Numerical Errors</vt:lpstr>
      <vt:lpstr>Blunders</vt:lpstr>
      <vt:lpstr>Significant Digits</vt:lpstr>
      <vt:lpstr>Examples of showing the number of significant digits</vt:lpstr>
      <vt:lpstr>Relation between accuracy and precision</vt:lpstr>
      <vt:lpstr>An example of a problem created by round off errors</vt:lpstr>
      <vt:lpstr>The cause for this failure</vt:lpstr>
      <vt:lpstr>What is true error?</vt:lpstr>
      <vt:lpstr>True error for the example</vt:lpstr>
      <vt:lpstr>Magnitude of the true error</vt:lpstr>
      <vt:lpstr>Relative True Error</vt:lpstr>
      <vt:lpstr>What is approximate error?</vt:lpstr>
      <vt:lpstr>Definition of Approximate Error</vt:lpstr>
      <vt:lpstr>Use relative approximate errors to minimize the error</vt:lpstr>
      <vt:lpstr>Reference</vt:lpstr>
      <vt:lpstr>Slide 29</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   S. M. Lutful Kabir Visiting Research Professor Brac University</dc:title>
  <dc:creator>S. M. Lutful Kabir</dc:creator>
  <cp:lastModifiedBy>ramisa.fariha</cp:lastModifiedBy>
  <cp:revision>125</cp:revision>
  <dcterms:created xsi:type="dcterms:W3CDTF">2013-01-12T13:11:26Z</dcterms:created>
  <dcterms:modified xsi:type="dcterms:W3CDTF">2019-01-16T09:13:06Z</dcterms:modified>
</cp:coreProperties>
</file>