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15.xml" ContentType="application/vnd.openxmlformats-officedocument.presentationml.notesSlide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  <p:sldMasterId id="2147483653" r:id="rId2"/>
    <p:sldMasterId id="2147483836" r:id="rId3"/>
  </p:sldMasterIdLst>
  <p:notesMasterIdLst>
    <p:notesMasterId r:id="rId30"/>
  </p:notesMasterIdLst>
  <p:handoutMasterIdLst>
    <p:handoutMasterId r:id="rId31"/>
  </p:handoutMasterIdLst>
  <p:sldIdLst>
    <p:sldId id="343" r:id="rId4"/>
    <p:sldId id="287" r:id="rId5"/>
    <p:sldId id="330" r:id="rId6"/>
    <p:sldId id="290" r:id="rId7"/>
    <p:sldId id="329" r:id="rId8"/>
    <p:sldId id="302" r:id="rId9"/>
    <p:sldId id="315" r:id="rId10"/>
    <p:sldId id="316" r:id="rId11"/>
    <p:sldId id="317" r:id="rId12"/>
    <p:sldId id="344" r:id="rId13"/>
    <p:sldId id="319" r:id="rId14"/>
    <p:sldId id="320" r:id="rId15"/>
    <p:sldId id="321" r:id="rId16"/>
    <p:sldId id="322" r:id="rId17"/>
    <p:sldId id="323" r:id="rId18"/>
    <p:sldId id="333" r:id="rId19"/>
    <p:sldId id="334" r:id="rId20"/>
    <p:sldId id="335" r:id="rId21"/>
    <p:sldId id="336" r:id="rId22"/>
    <p:sldId id="337" r:id="rId23"/>
    <p:sldId id="338" r:id="rId24"/>
    <p:sldId id="348" r:id="rId25"/>
    <p:sldId id="349" r:id="rId26"/>
    <p:sldId id="350" r:id="rId27"/>
    <p:sldId id="351" r:id="rId28"/>
    <p:sldId id="347" r:id="rId29"/>
  </p:sldIdLst>
  <p:sldSz cx="9144000" cy="6858000" type="screen4x3"/>
  <p:notesSz cx="6997700" cy="92837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4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336600"/>
    <a:srgbClr val="C0C0C0"/>
    <a:srgbClr val="996600"/>
    <a:srgbClr val="FF9900"/>
    <a:srgbClr val="333300"/>
    <a:srgbClr val="006600"/>
    <a:srgbClr val="008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743" autoAdjust="0"/>
    <p:restoredTop sz="94660" autoAdjust="0"/>
  </p:normalViewPr>
  <p:slideViewPr>
    <p:cSldViewPr>
      <p:cViewPr varScale="1">
        <p:scale>
          <a:sx n="73" d="100"/>
          <a:sy n="73" d="100"/>
        </p:scale>
        <p:origin x="-129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6" d="100"/>
          <a:sy n="46" d="100"/>
        </p:scale>
        <p:origin x="-1426" y="-62"/>
      </p:cViewPr>
      <p:guideLst>
        <p:guide orient="horz" pos="2924"/>
        <p:guide pos="22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4" Type="http://schemas.openxmlformats.org/officeDocument/2006/relationships/image" Target="../media/image4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4" Type="http://schemas.openxmlformats.org/officeDocument/2006/relationships/image" Target="../media/image4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image" Target="../media/image60.wmf"/><Relationship Id="rId7" Type="http://schemas.openxmlformats.org/officeDocument/2006/relationships/image" Target="../media/image64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11" Type="http://schemas.openxmlformats.org/officeDocument/2006/relationships/image" Target="../media/image68.wmf"/><Relationship Id="rId5" Type="http://schemas.openxmlformats.org/officeDocument/2006/relationships/image" Target="../media/image62.wmf"/><Relationship Id="rId10" Type="http://schemas.openxmlformats.org/officeDocument/2006/relationships/image" Target="../media/image67.wmf"/><Relationship Id="rId4" Type="http://schemas.openxmlformats.org/officeDocument/2006/relationships/image" Target="../media/image61.wmf"/><Relationship Id="rId9" Type="http://schemas.openxmlformats.org/officeDocument/2006/relationships/image" Target="../media/image6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4" Type="http://schemas.openxmlformats.org/officeDocument/2006/relationships/image" Target="../media/image78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7" tIns="46504" rIns="93007" bIns="46504" numCol="1" anchor="t" anchorCtr="0" compatLnSpc="1">
            <a:prstTxWarp prst="textNoShape">
              <a:avLst/>
            </a:prstTxWarp>
          </a:bodyPr>
          <a:lstStyle>
            <a:lvl1pPr algn="l" defTabSz="930275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7" tIns="46504" rIns="93007" bIns="46504" numCol="1" anchor="t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07F73225-8E3B-4AB5-8190-E359FA262125}" type="datetime1">
              <a:rPr lang="en-US"/>
              <a:pPr>
                <a:defRPr/>
              </a:pPr>
              <a:t>7/28/2018</a:t>
            </a:fld>
            <a:endParaRPr lang="en-US"/>
          </a:p>
        </p:txBody>
      </p:sp>
      <p:sp>
        <p:nvSpPr>
          <p:cNvPr id="165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7" tIns="46504" rIns="93007" bIns="46504" numCol="1" anchor="b" anchorCtr="0" compatLnSpc="1">
            <a:prstTxWarp prst="textNoShape">
              <a:avLst/>
            </a:prstTxWarp>
          </a:bodyPr>
          <a:lstStyle>
            <a:lvl1pPr algn="l" defTabSz="930275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http://numericalmethods.eng.usf.edu</a:t>
            </a:r>
          </a:p>
        </p:txBody>
      </p:sp>
      <p:sp>
        <p:nvSpPr>
          <p:cNvPr id="165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18563"/>
            <a:ext cx="303212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7" tIns="46504" rIns="93007" bIns="46504" numCol="1" anchor="b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39DC995-8691-4240-9AA7-51082B02F5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41738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151350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001332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073760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7945685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6134695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7162243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70024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3959705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8969773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2871031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6724602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629957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1413" y="663575"/>
            <a:ext cx="4716462" cy="3536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421188"/>
            <a:ext cx="5102225" cy="4198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002" tIns="44001" rIns="88002" bIns="44001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866173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1917965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2134752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3031" tIns="46516" rIns="93031" bIns="46516"/>
          <a:lstStyle/>
          <a:p>
            <a:fld id="{763BD99A-3EF2-481E-8447-7DC83AB4299F}" type="slidenum">
              <a:rPr lang="en-US"/>
              <a:pPr/>
              <a:t>26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9513" y="696913"/>
            <a:ext cx="4641850" cy="3481387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3031" tIns="46516" rIns="93031" bIns="46516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061895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1413" y="663575"/>
            <a:ext cx="4716462" cy="3536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421188"/>
            <a:ext cx="5102225" cy="4198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002" tIns="44001" rIns="88002" bIns="44001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773136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1413" y="663575"/>
            <a:ext cx="4716462" cy="3536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421188"/>
            <a:ext cx="5102225" cy="4198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002" tIns="44001" rIns="88002" bIns="44001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033914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1413" y="663575"/>
            <a:ext cx="4716462" cy="3536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421188"/>
            <a:ext cx="5102225" cy="4198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002" tIns="44001" rIns="88002" bIns="44001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804203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1413" y="663575"/>
            <a:ext cx="4716462" cy="3536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421188"/>
            <a:ext cx="5102225" cy="4198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002" tIns="44001" rIns="88002" bIns="44001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957704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737936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014109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440031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6E9543-9B55-4C08-A223-1350E51628B5}" type="datetime1">
              <a:rPr lang="en-US" smtClean="0"/>
              <a:pPr>
                <a:defRPr/>
              </a:pPr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C2D297-14C2-482A-8CE3-55D9D4EFB3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C72E3-D8A4-4F9E-A16B-086DC6E0F462}" type="datetime1">
              <a:rPr lang="en-US" smtClean="0"/>
              <a:pPr>
                <a:defRPr/>
              </a:pPr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A824D-E3A5-4BCF-8DB6-7C27DC03A6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5475" y="617538"/>
            <a:ext cx="1968500" cy="5478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617538"/>
            <a:ext cx="5756275" cy="5478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A19ED6-3C52-454C-826C-1767A4EB2A91}" type="datetime1">
              <a:rPr lang="en-US" smtClean="0"/>
              <a:pPr>
                <a:defRPr/>
              </a:pPr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1F688-60A4-449E-8059-E0B87E496F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E77F5F-5DE3-4901-9B3F-C3A58BF7DA7D}" type="datetime1">
              <a:rPr lang="en-US" smtClean="0"/>
              <a:pPr>
                <a:defRPr/>
              </a:pPr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0AD88E-E05A-4B4C-B3D8-B0CEB7F0A3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31E83E-F40E-46DF-A564-029C299E00A2}" type="datetime1">
              <a:rPr lang="en-US" smtClean="0"/>
              <a:pPr>
                <a:defRPr/>
              </a:pPr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55505F-3130-4A66-9A50-F032EEEB05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199241-AA18-41F9-9ACB-925A7737522F}" type="datetime1">
              <a:rPr lang="en-US" smtClean="0"/>
              <a:pPr>
                <a:defRPr/>
              </a:pPr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866AB8-C8AC-41EB-BD67-0124E2316D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64C2E-D043-4B12-AEA7-6D9766CADD43}" type="datetime1">
              <a:rPr lang="en-US" smtClean="0"/>
              <a:pPr>
                <a:defRPr/>
              </a:pPr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AB7349-B125-44DA-8846-15A1D05D18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1614C6-CD75-497F-BE8B-CE01F35241F0}" type="datetime1">
              <a:rPr lang="en-US" smtClean="0"/>
              <a:pPr>
                <a:defRPr/>
              </a:pPr>
              <a:t>7/28/2018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8FEB25-6FFF-4306-AD9A-85BB4F253C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0E522-6C8D-4A7E-8069-EB39D37B3889}" type="datetime1">
              <a:rPr lang="en-US" smtClean="0"/>
              <a:pPr>
                <a:defRPr/>
              </a:pPr>
              <a:t>7/28/2018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F1765-9D05-44DA-84AA-6E9009664D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D0077A-67C7-400D-87B5-F721709444F3}" type="datetime1">
              <a:rPr lang="en-US" smtClean="0"/>
              <a:pPr>
                <a:defRPr/>
              </a:pPr>
              <a:t>7/28/2018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407A4-9F9D-4AE4-BB0E-818B1471B2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F505D-65F3-4AD6-A8E0-9561D4BB6E3A}" type="datetime1">
              <a:rPr lang="en-US" smtClean="0"/>
              <a:pPr>
                <a:defRPr/>
              </a:pPr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0A3A6A-5647-4428-AB6D-EA5DE64091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A57ADC-7FD9-4C70-911A-7E177D798487}" type="datetime1">
              <a:rPr lang="en-US" smtClean="0"/>
              <a:pPr>
                <a:defRPr/>
              </a:pPr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85E90-C56E-4F1C-9FAA-E896672E51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932FA-278B-403E-AFA1-4EC3F274D252}" type="datetime1">
              <a:rPr lang="en-US" smtClean="0"/>
              <a:pPr>
                <a:defRPr/>
              </a:pPr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236C3B-EF23-4B1A-A06A-64AACB6EF6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6D2F5-7CFB-482D-A45D-7704B89942AC}" type="datetime1">
              <a:rPr lang="en-US" smtClean="0"/>
              <a:pPr>
                <a:defRPr/>
              </a:pPr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A5A27-4A06-4790-B3ED-BE3C719E38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5475" y="617538"/>
            <a:ext cx="1968500" cy="5478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617538"/>
            <a:ext cx="5756275" cy="5478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4AA37-E810-4D78-A593-5D815B6F3EB0}" type="datetime1">
              <a:rPr lang="en-US" smtClean="0"/>
              <a:pPr>
                <a:defRPr/>
              </a:pPr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914E8C-1383-4D07-973B-8AD824307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22820-41EB-43F4-80D8-5DADA6E6062D}" type="datetime1">
              <a:rPr lang="en-US" smtClean="0"/>
              <a:pPr>
                <a:defRPr/>
              </a:pPr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E46CB7-0974-4A6B-88FE-6F4226396E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668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0668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5029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34ED3-4F45-4274-9878-3A6F7B6206F2}" type="datetime1">
              <a:rPr lang="en-US" smtClean="0"/>
              <a:pPr>
                <a:defRPr/>
              </a:pPr>
              <a:t>7/28/2018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1DE3B-81BA-4CEB-9FF8-590CC07260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30EF07-7A75-4ADD-9053-799F31BD7D0A}" type="datetime1">
              <a:rPr lang="en-US" smtClean="0"/>
              <a:pPr>
                <a:defRPr/>
              </a:pPr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60AE83-0050-4EFA-AE7A-74805C65BA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29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29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470DFF-5304-4CED-A8CD-CBAC4874F904}" type="datetime1">
              <a:rPr lang="en-US" smtClean="0"/>
              <a:pPr>
                <a:defRPr/>
              </a:pPr>
              <a:t>7/28/2018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C7594-1CD4-413A-95F8-D6B9DA8EEE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E77F5F-5DE3-4901-9B3F-C3A58BF7DA7D}" type="datetime1">
              <a:rPr lang="en-US" smtClean="0"/>
              <a:pPr>
                <a:defRPr/>
              </a:pPr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AD88E-E05A-4B4C-B3D8-B0CEB7F0A3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31E83E-F40E-46DF-A564-029C299E00A2}" type="datetime1">
              <a:rPr lang="en-US" smtClean="0"/>
              <a:pPr>
                <a:defRPr/>
              </a:pPr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5505F-3130-4A66-9A50-F032EEEB05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199241-AA18-41F9-9ACB-925A7737522F}" type="datetime1">
              <a:rPr lang="en-US" smtClean="0"/>
              <a:pPr>
                <a:defRPr/>
              </a:pPr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866AB8-C8AC-41EB-BD67-0124E2316D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0640C-FD5F-428B-8C38-20965574C40D}" type="datetime1">
              <a:rPr lang="en-US" smtClean="0"/>
              <a:pPr>
                <a:defRPr/>
              </a:pPr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038D7-F2D3-4BA6-AC38-05D149ACAE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264C2E-D043-4B12-AEA7-6D9766CADD43}" type="datetime1">
              <a:rPr lang="en-US" smtClean="0"/>
              <a:pPr>
                <a:defRPr/>
              </a:pPr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AB7349-B125-44DA-8846-15A1D05D186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1614C6-CD75-497F-BE8B-CE01F35241F0}" type="datetime1">
              <a:rPr lang="en-US" smtClean="0"/>
              <a:pPr>
                <a:defRPr/>
              </a:pPr>
              <a:t>7/28/2018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8FEB25-6FFF-4306-AD9A-85BB4F253C5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90E522-6C8D-4A7E-8069-EB39D37B3889}" type="datetime1">
              <a:rPr lang="en-US" smtClean="0"/>
              <a:pPr>
                <a:defRPr/>
              </a:pPr>
              <a:t>7/28/2018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AF1765-9D05-44DA-84AA-6E9009664DF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D0077A-67C7-400D-87B5-F721709444F3}" type="datetime1">
              <a:rPr lang="en-US" smtClean="0"/>
              <a:pPr>
                <a:defRPr/>
              </a:pPr>
              <a:t>7/28/2018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F407A4-9F9D-4AE4-BB0E-818B1471B2A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AF505D-65F3-4AD6-A8E0-9561D4BB6E3A}" type="datetime1">
              <a:rPr lang="en-US" smtClean="0"/>
              <a:pPr>
                <a:defRPr/>
              </a:pPr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0A3A6A-5647-4428-AB6D-EA5DE64091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C932FA-278B-403E-AFA1-4EC3F274D252}" type="datetime1">
              <a:rPr lang="en-US" smtClean="0"/>
              <a:pPr>
                <a:defRPr/>
              </a:pPr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236C3B-EF23-4B1A-A06A-64AACB6EF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C6D2F5-7CFB-482D-A45D-7704B89942AC}" type="datetime1">
              <a:rPr lang="en-US" smtClean="0"/>
              <a:pPr>
                <a:defRPr/>
              </a:pPr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5A5A27-4A06-4790-B3ED-BE3C719E38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44AA37-E810-4D78-A593-5D815B6F3EB0}" type="datetime1">
              <a:rPr lang="en-US" smtClean="0"/>
              <a:pPr>
                <a:defRPr/>
              </a:pPr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914E8C-1383-4D07-973B-8AD82430760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668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0668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5029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34ED3-4F45-4274-9878-3A6F7B6206F2}" type="datetime1">
              <a:rPr lang="en-US" smtClean="0"/>
              <a:pPr>
                <a:defRPr/>
              </a:pPr>
              <a:t>7/28/2018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1DE3B-81BA-4CEB-9FF8-590CC07260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30EF07-7A75-4ADD-9053-799F31BD7D0A}" type="datetime1">
              <a:rPr lang="en-US" smtClean="0"/>
              <a:pPr>
                <a:defRPr/>
              </a:pPr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60AE83-0050-4EFA-AE7A-74805C65BA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26CC75-774D-4444-8B57-A7CCBBAF6261}" type="datetime1">
              <a:rPr lang="en-US" smtClean="0"/>
              <a:pPr>
                <a:defRPr/>
              </a:pPr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D0B95A-92D1-4CA2-B93F-F2DD028136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29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29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470DFF-5304-4CED-A8CD-CBAC4874F904}" type="datetime1">
              <a:rPr lang="en-US" smtClean="0"/>
              <a:pPr>
                <a:defRPr/>
              </a:pPr>
              <a:t>7/28/2018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C7594-1CD4-413A-95F8-D6B9DA8EEE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B46383-FF66-4746-912E-133D7C512681}" type="datetime1">
              <a:rPr lang="en-US" smtClean="0"/>
              <a:pPr>
                <a:defRPr/>
              </a:pPr>
              <a:t>7/28/2018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8E7288-34D8-431E-BE3F-09ABFA043B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0C789A-4287-4E00-8A0B-C8A8F0F7B5CF}" type="datetime1">
              <a:rPr lang="en-US" smtClean="0"/>
              <a:pPr>
                <a:defRPr/>
              </a:pPr>
              <a:t>7/28/2018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EE38E-37BD-4BE6-9515-2AD56CF56C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16650-60C0-4D2F-82FA-19E132EC107F}" type="datetime1">
              <a:rPr lang="en-US" smtClean="0"/>
              <a:pPr>
                <a:defRPr/>
              </a:pPr>
              <a:t>7/28/2018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3142-A06B-436F-BD0F-5EF641C551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82F25-B0C9-4E5A-ACB5-83A435BE19A5}" type="datetime1">
              <a:rPr lang="en-US" smtClean="0"/>
              <a:pPr>
                <a:defRPr/>
              </a:pPr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96277A-082F-411D-B830-CCC58B3424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B256C5-A976-43DC-BED2-D5D05134A5CD}" type="datetime1">
              <a:rPr lang="en-US" smtClean="0"/>
              <a:pPr>
                <a:defRPr/>
              </a:pPr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2A8D24-5EAE-4BB0-A191-FA77A7DEEA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1026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6632" name="Group 1027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22" name="Rectangle 1028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3" name="Rectangle 1029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26633" name="Group 1030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20" name="Rectangle 1031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" name="Rectangle 1032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7" name="Rectangle 1033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Rectangle 1034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Rectangle 1035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66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66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" name="Rectangle 103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fld id="{9801540C-8C18-4156-9800-F4CC0FC6611F}" type="datetime1">
              <a:rPr lang="en-US" smtClean="0"/>
              <a:pPr>
                <a:defRPr/>
              </a:pPr>
              <a:t>7/28/2018</a:t>
            </a:fld>
            <a:endParaRPr lang="en-US"/>
          </a:p>
        </p:txBody>
      </p:sp>
      <p:sp>
        <p:nvSpPr>
          <p:cNvPr id="25" name="Rectangle 103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26" name="Rectangle 104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fld id="{2D15429D-3053-4227-9D5B-ED8D422D62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en-US"/>
          </a:p>
        </p:txBody>
      </p:sp>
      <p:sp>
        <p:nvSpPr>
          <p:cNvPr id="171011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en-US"/>
          </a:p>
        </p:txBody>
      </p:sp>
      <p:sp>
        <p:nvSpPr>
          <p:cNvPr id="171012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en-US"/>
          </a:p>
        </p:txBody>
      </p:sp>
      <p:sp>
        <p:nvSpPr>
          <p:cNvPr id="171013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en-US"/>
          </a:p>
        </p:txBody>
      </p:sp>
      <p:sp>
        <p:nvSpPr>
          <p:cNvPr id="171014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en-US"/>
          </a:p>
        </p:txBody>
      </p:sp>
      <p:sp>
        <p:nvSpPr>
          <p:cNvPr id="171015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en-US"/>
          </a:p>
        </p:txBody>
      </p:sp>
      <p:sp>
        <p:nvSpPr>
          <p:cNvPr id="171016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en-US"/>
          </a:p>
        </p:txBody>
      </p:sp>
      <p:sp>
        <p:nvSpPr>
          <p:cNvPr id="276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765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101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48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pPr>
              <a:defRPr/>
            </a:pPr>
            <a:fld id="{1A0FED48-B2EC-4B43-A8A2-B099621F4939}" type="datetime1">
              <a:rPr lang="en-US" smtClean="0"/>
              <a:pPr>
                <a:defRPr/>
              </a:pPr>
              <a:t>7/28/2018</a:t>
            </a:fld>
            <a:endParaRPr lang="en-US"/>
          </a:p>
        </p:txBody>
      </p:sp>
      <p:sp>
        <p:nvSpPr>
          <p:cNvPr id="17102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0" y="6629400"/>
            <a:ext cx="3810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C0C0C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17102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pPr>
              <a:defRPr/>
            </a:pPr>
            <a:fld id="{5BE6963E-83E4-4DA1-B47C-B27E864543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801540C-8C18-4156-9800-F4CC0FC6611F}" type="datetime1">
              <a:rPr lang="en-US" smtClean="0"/>
              <a:pPr>
                <a:defRPr/>
              </a:pPr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D15429D-3053-4227-9D5B-ED8D422D628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49" r:id="rId13"/>
    <p:sldLayoutId id="2147483850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6.bin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0.bin"/><Relationship Id="rId5" Type="http://schemas.openxmlformats.org/officeDocument/2006/relationships/oleObject" Target="../embeddings/oleObject39.bin"/><Relationship Id="rId4" Type="http://schemas.openxmlformats.org/officeDocument/2006/relationships/oleObject" Target="../embeddings/oleObject3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4.bin"/><Relationship Id="rId5" Type="http://schemas.openxmlformats.org/officeDocument/2006/relationships/oleObject" Target="../embeddings/oleObject43.bin"/><Relationship Id="rId4" Type="http://schemas.openxmlformats.org/officeDocument/2006/relationships/oleObject" Target="../embeddings/oleObject4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8.bin"/><Relationship Id="rId5" Type="http://schemas.openxmlformats.org/officeDocument/2006/relationships/oleObject" Target="../embeddings/oleObject47.bin"/><Relationship Id="rId4" Type="http://schemas.openxmlformats.org/officeDocument/2006/relationships/oleObject" Target="../embeddings/oleObject4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2.bin"/><Relationship Id="rId5" Type="http://schemas.openxmlformats.org/officeDocument/2006/relationships/oleObject" Target="../embeddings/oleObject51.bin"/><Relationship Id="rId4" Type="http://schemas.openxmlformats.org/officeDocument/2006/relationships/oleObject" Target="../embeddings/oleObject5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7.bin"/><Relationship Id="rId5" Type="http://schemas.openxmlformats.org/officeDocument/2006/relationships/oleObject" Target="../embeddings/oleObject56.bin"/><Relationship Id="rId4" Type="http://schemas.openxmlformats.org/officeDocument/2006/relationships/oleObject" Target="../embeddings/oleObject55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13" Type="http://schemas.openxmlformats.org/officeDocument/2006/relationships/oleObject" Target="../embeddings/oleObject67.bin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61.bin"/><Relationship Id="rId12" Type="http://schemas.openxmlformats.org/officeDocument/2006/relationships/oleObject" Target="../embeddings/oleObject66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0.bin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59.bin"/><Relationship Id="rId10" Type="http://schemas.openxmlformats.org/officeDocument/2006/relationships/oleObject" Target="../embeddings/oleObject64.bin"/><Relationship Id="rId4" Type="http://schemas.openxmlformats.org/officeDocument/2006/relationships/oleObject" Target="../embeddings/oleObject58.bin"/><Relationship Id="rId9" Type="http://schemas.openxmlformats.org/officeDocument/2006/relationships/oleObject" Target="../embeddings/oleObject63.bin"/><Relationship Id="rId14" Type="http://schemas.openxmlformats.org/officeDocument/2006/relationships/oleObject" Target="../embeddings/oleObject6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71.bin"/><Relationship Id="rId5" Type="http://schemas.openxmlformats.org/officeDocument/2006/relationships/oleObject" Target="../embeddings/oleObject70.bin"/><Relationship Id="rId4" Type="http://schemas.openxmlformats.org/officeDocument/2006/relationships/oleObject" Target="../embeddings/oleObject69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74.bin"/><Relationship Id="rId5" Type="http://schemas.openxmlformats.org/officeDocument/2006/relationships/oleObject" Target="../embeddings/oleObject73.bin"/><Relationship Id="rId4" Type="http://schemas.openxmlformats.org/officeDocument/2006/relationships/oleObject" Target="../embeddings/oleObject7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78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77.bin"/><Relationship Id="rId5" Type="http://schemas.openxmlformats.org/officeDocument/2006/relationships/oleObject" Target="../embeddings/oleObject76.bin"/><Relationship Id="rId4" Type="http://schemas.openxmlformats.org/officeDocument/2006/relationships/oleObject" Target="../embeddings/oleObject75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80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8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oleObject83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8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Relationship Id="rId9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3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9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0.bin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Relationship Id="rId9" Type="http://schemas.openxmlformats.org/officeDocument/2006/relationships/oleObject" Target="../embeddings/oleObject3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/>
          <p:cNvSpPr txBox="1">
            <a:spLocks noChangeArrowheads="1"/>
          </p:cNvSpPr>
          <p:nvPr/>
        </p:nvSpPr>
        <p:spPr bwMode="auto">
          <a:xfrm>
            <a:off x="914400" y="4572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CSE 330 : Numerical Methods</a:t>
            </a:r>
            <a:endParaRPr kumimoji="0" lang="en-US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1027"/>
          <p:cNvSpPr txBox="1">
            <a:spLocks noChangeArrowheads="1"/>
          </p:cNvSpPr>
          <p:nvPr/>
        </p:nvSpPr>
        <p:spPr bwMode="auto">
          <a:xfrm>
            <a:off x="914400" y="3276600"/>
            <a:ext cx="78486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342900" marR="0" lvl="0" indent="47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Lecture 16: Numerical Integration - </a:t>
            </a:r>
          </a:p>
          <a:p>
            <a:pPr marL="342900" marR="0" lvl="0" indent="47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Simpson’s Rule</a:t>
            </a:r>
          </a:p>
          <a:p>
            <a:pPr marL="342900" marR="0" lvl="0" indent="47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tabLst/>
              <a:defRPr/>
            </a:pPr>
            <a:endParaRPr kumimoji="0" 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4763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tabLst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Slides thanks to:</a:t>
            </a:r>
          </a:p>
          <a:p>
            <a:pPr marL="342900" marR="0" lvl="0" indent="4763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tabLst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S. M. </a:t>
            </a:r>
            <a:r>
              <a:rPr kumimoji="0" lang="en-US" sz="2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Lutful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Kabir</a:t>
            </a:r>
            <a:endParaRPr kumimoji="0" 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0033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5505F-3130-4A66-9A50-F032EEEB050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6AD6A8-7359-43DB-8014-3F51677964C5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685800" y="2743200"/>
            <a:ext cx="7772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r>
              <a:rPr lang="en-US" sz="4000">
                <a:solidFill>
                  <a:schemeClr val="tx2"/>
                </a:solidFill>
              </a:rPr>
              <a:t>Multiple Segment Simpson’s 1/3rd Rule</a:t>
            </a: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40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6" name="Rectangle 2"/>
          <p:cNvSpPr>
            <a:spLocks noGrp="1" noChangeArrowheads="1"/>
          </p:cNvSpPr>
          <p:nvPr>
            <p:ph type="title"/>
          </p:nvPr>
        </p:nvSpPr>
        <p:spPr>
          <a:xfrm>
            <a:off x="1227138" y="381000"/>
            <a:ext cx="7793037" cy="1143000"/>
          </a:xfrm>
        </p:spPr>
        <p:txBody>
          <a:bodyPr/>
          <a:lstStyle/>
          <a:p>
            <a:r>
              <a:rPr lang="en-US" sz="4000" smtClean="0"/>
              <a:t>Multiple Segment Simpson’s 1/3</a:t>
            </a:r>
            <a:r>
              <a:rPr lang="en-US" sz="4000" baseline="30000" smtClean="0"/>
              <a:t>rd</a:t>
            </a:r>
            <a:r>
              <a:rPr lang="en-US" sz="4000" smtClean="0"/>
              <a:t> Rule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" y="6392862"/>
            <a:ext cx="1905000" cy="228600"/>
          </a:xfrm>
        </p:spPr>
        <p:txBody>
          <a:bodyPr/>
          <a:lstStyle/>
          <a:p>
            <a:pPr>
              <a:defRPr/>
            </a:pPr>
            <a:fld id="{9A510A3D-ACCA-45E3-8603-428B05DFE2D6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12297" name="Rectangle 343"/>
          <p:cNvSpPr>
            <a:spLocks noChangeArrowheads="1"/>
          </p:cNvSpPr>
          <p:nvPr/>
        </p:nvSpPr>
        <p:spPr bwMode="auto">
          <a:xfrm>
            <a:off x="304800" y="2049462"/>
            <a:ext cx="84994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sz="1900"/>
              <a:t>Just like in multiple segment Trapezoidal Rule, one can subdivide the interval </a:t>
            </a:r>
          </a:p>
        </p:txBody>
      </p:sp>
      <p:sp>
        <p:nvSpPr>
          <p:cNvPr id="12298" name="Text Box 344"/>
          <p:cNvSpPr txBox="1">
            <a:spLocks noChangeArrowheads="1"/>
          </p:cNvSpPr>
          <p:nvPr/>
        </p:nvSpPr>
        <p:spPr bwMode="auto">
          <a:xfrm>
            <a:off x="304800" y="2506662"/>
            <a:ext cx="815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900"/>
              <a:t>[a, b] into  n segments and apply Simpson’s 1/3rd Rule repeatedly over</a:t>
            </a:r>
          </a:p>
        </p:txBody>
      </p:sp>
      <p:sp>
        <p:nvSpPr>
          <p:cNvPr id="12299" name="Text Box 345"/>
          <p:cNvSpPr txBox="1">
            <a:spLocks noChangeArrowheads="1"/>
          </p:cNvSpPr>
          <p:nvPr/>
        </p:nvSpPr>
        <p:spPr bwMode="auto">
          <a:xfrm>
            <a:off x="304800" y="2887662"/>
            <a:ext cx="792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900"/>
              <a:t>every two segments.  Note that n needs to be even.  Divide interval</a:t>
            </a:r>
          </a:p>
        </p:txBody>
      </p:sp>
      <p:sp>
        <p:nvSpPr>
          <p:cNvPr id="12300" name="Text Box 346"/>
          <p:cNvSpPr txBox="1">
            <a:spLocks noChangeArrowheads="1"/>
          </p:cNvSpPr>
          <p:nvPr/>
        </p:nvSpPr>
        <p:spPr bwMode="auto">
          <a:xfrm>
            <a:off x="304800" y="3268662"/>
            <a:ext cx="7620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900"/>
              <a:t>[a, b] into  equal segments, hence the segment width </a:t>
            </a:r>
          </a:p>
        </p:txBody>
      </p:sp>
      <p:graphicFrame>
        <p:nvGraphicFramePr>
          <p:cNvPr id="12290" name="Object 347"/>
          <p:cNvGraphicFramePr>
            <a:graphicFrameLocks noChangeAspect="1"/>
          </p:cNvGraphicFramePr>
          <p:nvPr/>
        </p:nvGraphicFramePr>
        <p:xfrm>
          <a:off x="2133600" y="3954462"/>
          <a:ext cx="1104900" cy="733425"/>
        </p:xfrm>
        <a:graphic>
          <a:graphicData uri="http://schemas.openxmlformats.org/presentationml/2006/ole">
            <p:oleObj spid="_x0000_s12294" name="Equation" r:id="rId4" imgW="1104900" imgH="736600" progId="Equation.3">
              <p:embed/>
            </p:oleObj>
          </a:graphicData>
        </a:graphic>
      </p:graphicFrame>
      <p:graphicFrame>
        <p:nvGraphicFramePr>
          <p:cNvPr id="12291" name="Object 349"/>
          <p:cNvGraphicFramePr>
            <a:graphicFrameLocks noChangeAspect="1"/>
          </p:cNvGraphicFramePr>
          <p:nvPr/>
        </p:nvGraphicFramePr>
        <p:xfrm>
          <a:off x="4343400" y="3878262"/>
          <a:ext cx="2600325" cy="838200"/>
        </p:xfrm>
        <a:graphic>
          <a:graphicData uri="http://schemas.openxmlformats.org/presentationml/2006/ole">
            <p:oleObj spid="_x0000_s12295" name="Equation" r:id="rId5" imgW="2603500" imgH="838200" progId="Equation.3">
              <p:embed/>
            </p:oleObj>
          </a:graphicData>
        </a:graphic>
      </p:graphicFrame>
      <p:sp>
        <p:nvSpPr>
          <p:cNvPr id="12301" name="Rectangle 351"/>
          <p:cNvSpPr>
            <a:spLocks noChangeArrowheads="1"/>
          </p:cNvSpPr>
          <p:nvPr/>
        </p:nvSpPr>
        <p:spPr bwMode="auto">
          <a:xfrm>
            <a:off x="381000" y="4868862"/>
            <a:ext cx="83978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sz="1900"/>
              <a:t>where</a:t>
            </a:r>
          </a:p>
        </p:txBody>
      </p:sp>
      <p:graphicFrame>
        <p:nvGraphicFramePr>
          <p:cNvPr id="12292" name="Object 353"/>
          <p:cNvGraphicFramePr>
            <a:graphicFrameLocks noChangeAspect="1"/>
          </p:cNvGraphicFramePr>
          <p:nvPr/>
        </p:nvGraphicFramePr>
        <p:xfrm>
          <a:off x="2667000" y="5402262"/>
          <a:ext cx="800100" cy="381000"/>
        </p:xfrm>
        <a:graphic>
          <a:graphicData uri="http://schemas.openxmlformats.org/presentationml/2006/ole">
            <p:oleObj spid="_x0000_s12296" name="Equation" r:id="rId6" imgW="799753" imgH="380835" progId="Equation.3">
              <p:embed/>
            </p:oleObj>
          </a:graphicData>
        </a:graphic>
      </p:graphicFrame>
      <p:graphicFrame>
        <p:nvGraphicFramePr>
          <p:cNvPr id="12293" name="Object 352"/>
          <p:cNvGraphicFramePr>
            <a:graphicFrameLocks noChangeAspect="1"/>
          </p:cNvGraphicFramePr>
          <p:nvPr/>
        </p:nvGraphicFramePr>
        <p:xfrm>
          <a:off x="4495800" y="5402262"/>
          <a:ext cx="790575" cy="381000"/>
        </p:xfrm>
        <a:graphic>
          <a:graphicData uri="http://schemas.openxmlformats.org/presentationml/2006/ole">
            <p:oleObj spid="_x0000_s12297" name="Equation" r:id="rId7" imgW="787400" imgH="381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81000"/>
            <a:ext cx="7793037" cy="1143000"/>
          </a:xfrm>
        </p:spPr>
        <p:txBody>
          <a:bodyPr/>
          <a:lstStyle/>
          <a:p>
            <a:r>
              <a:rPr lang="en-US" sz="4000" smtClean="0"/>
              <a:t>Multiple Segment Simpson’s 1/3</a:t>
            </a:r>
            <a:r>
              <a:rPr lang="en-US" sz="4000" baseline="30000" smtClean="0"/>
              <a:t>rd</a:t>
            </a:r>
            <a:r>
              <a:rPr lang="en-US" sz="4000" smtClean="0"/>
              <a:t> Rule</a:t>
            </a:r>
          </a:p>
        </p:txBody>
      </p:sp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392862"/>
            <a:ext cx="1905000" cy="228600"/>
          </a:xfrm>
        </p:spPr>
        <p:txBody>
          <a:bodyPr/>
          <a:lstStyle/>
          <a:p>
            <a:pPr>
              <a:defRPr/>
            </a:pPr>
            <a:fld id="{BA3062CB-2BB0-4D45-AFDC-E409275B9332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3321" name="Rectangle 52"/>
          <p:cNvSpPr>
            <a:spLocks noChangeArrowheads="1"/>
          </p:cNvSpPr>
          <p:nvPr/>
        </p:nvSpPr>
        <p:spPr bwMode="auto">
          <a:xfrm>
            <a:off x="457200" y="4030662"/>
            <a:ext cx="51609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sz="1900"/>
              <a:t>Apply Simpson’s 1/3rd Rule over each interval,</a:t>
            </a:r>
          </a:p>
        </p:txBody>
      </p:sp>
      <p:graphicFrame>
        <p:nvGraphicFramePr>
          <p:cNvPr id="13314" name="Object 53"/>
          <p:cNvGraphicFramePr>
            <a:graphicFrameLocks noChangeAspect="1"/>
          </p:cNvGraphicFramePr>
          <p:nvPr/>
        </p:nvGraphicFramePr>
        <p:xfrm>
          <a:off x="609600" y="4564062"/>
          <a:ext cx="6275388" cy="784225"/>
        </p:xfrm>
        <a:graphic>
          <a:graphicData uri="http://schemas.openxmlformats.org/presentationml/2006/ole">
            <p:oleObj spid="_x0000_s13318" name="Equation" r:id="rId4" imgW="6273800" imgH="787400" progId="Equation.3">
              <p:embed/>
            </p:oleObj>
          </a:graphicData>
        </a:graphic>
      </p:graphicFrame>
      <p:graphicFrame>
        <p:nvGraphicFramePr>
          <p:cNvPr id="13315" name="Object 55"/>
          <p:cNvGraphicFramePr>
            <a:graphicFrameLocks noChangeAspect="1"/>
          </p:cNvGraphicFramePr>
          <p:nvPr/>
        </p:nvGraphicFramePr>
        <p:xfrm>
          <a:off x="1600200" y="5478462"/>
          <a:ext cx="5135563" cy="790575"/>
        </p:xfrm>
        <a:graphic>
          <a:graphicData uri="http://schemas.openxmlformats.org/presentationml/2006/ole">
            <p:oleObj spid="_x0000_s13319" name="Equation" r:id="rId5" imgW="5130800" imgH="787400" progId="Equation.3">
              <p:embed/>
            </p:oleObj>
          </a:graphicData>
        </a:graphic>
      </p:graphicFrame>
      <p:grpSp>
        <p:nvGrpSpPr>
          <p:cNvPr id="13322" name="Group 76"/>
          <p:cNvGrpSpPr>
            <a:grpSpLocks noChangeAspect="1"/>
          </p:cNvGrpSpPr>
          <p:nvPr/>
        </p:nvGrpSpPr>
        <p:grpSpPr bwMode="auto">
          <a:xfrm>
            <a:off x="5562600" y="1363662"/>
            <a:ext cx="3238500" cy="2971800"/>
            <a:chOff x="3127" y="142"/>
            <a:chExt cx="4249" cy="3899"/>
          </a:xfrm>
        </p:grpSpPr>
        <p:sp>
          <p:nvSpPr>
            <p:cNvPr id="13323" name="AutoShape 77"/>
            <p:cNvSpPr>
              <a:spLocks noChangeAspect="1" noChangeArrowheads="1"/>
            </p:cNvSpPr>
            <p:nvPr/>
          </p:nvSpPr>
          <p:spPr bwMode="auto">
            <a:xfrm>
              <a:off x="3127" y="142"/>
              <a:ext cx="4249" cy="38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4" name="Text Box 78"/>
            <p:cNvSpPr txBox="1">
              <a:spLocks noChangeArrowheads="1"/>
            </p:cNvSpPr>
            <p:nvPr/>
          </p:nvSpPr>
          <p:spPr bwMode="auto">
            <a:xfrm>
              <a:off x="3127" y="479"/>
              <a:ext cx="763" cy="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1200" i="1"/>
                <a:t>f(x)</a:t>
              </a:r>
              <a:endParaRPr lang="en-US" sz="1900"/>
            </a:p>
          </p:txBody>
        </p:sp>
        <p:sp>
          <p:nvSpPr>
            <p:cNvPr id="13325" name="Line 79"/>
            <p:cNvSpPr>
              <a:spLocks noChangeShapeType="1"/>
            </p:cNvSpPr>
            <p:nvPr/>
          </p:nvSpPr>
          <p:spPr bwMode="auto">
            <a:xfrm flipV="1">
              <a:off x="3677" y="479"/>
              <a:ext cx="0" cy="27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6" name="Line 80"/>
            <p:cNvSpPr>
              <a:spLocks noChangeShapeType="1"/>
            </p:cNvSpPr>
            <p:nvPr/>
          </p:nvSpPr>
          <p:spPr bwMode="auto">
            <a:xfrm>
              <a:off x="3339" y="2979"/>
              <a:ext cx="31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7" name="Freeform 81"/>
            <p:cNvSpPr>
              <a:spLocks/>
            </p:cNvSpPr>
            <p:nvPr/>
          </p:nvSpPr>
          <p:spPr bwMode="auto">
            <a:xfrm>
              <a:off x="3439" y="1054"/>
              <a:ext cx="2800" cy="1275"/>
            </a:xfrm>
            <a:custGeom>
              <a:avLst/>
              <a:gdLst>
                <a:gd name="T0" fmla="*/ 0 w 3360"/>
                <a:gd name="T1" fmla="*/ 1063 h 1530"/>
                <a:gd name="T2" fmla="*/ 604 w 3360"/>
                <a:gd name="T3" fmla="*/ 448 h 1530"/>
                <a:gd name="T4" fmla="*/ 1167 w 3360"/>
                <a:gd name="T5" fmla="*/ 469 h 1530"/>
                <a:gd name="T6" fmla="*/ 1646 w 3360"/>
                <a:gd name="T7" fmla="*/ 375 h 1530"/>
                <a:gd name="T8" fmla="*/ 2333 w 3360"/>
                <a:gd name="T9" fmla="*/ 0 h 15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60"/>
                <a:gd name="T16" fmla="*/ 0 h 1530"/>
                <a:gd name="T17" fmla="*/ 3360 w 3360"/>
                <a:gd name="T18" fmla="*/ 1530 h 15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60" h="1530">
                  <a:moveTo>
                    <a:pt x="0" y="1530"/>
                  </a:moveTo>
                  <a:cubicBezTo>
                    <a:pt x="295" y="1158"/>
                    <a:pt x="590" y="787"/>
                    <a:pt x="870" y="645"/>
                  </a:cubicBezTo>
                  <a:cubicBezTo>
                    <a:pt x="1150" y="503"/>
                    <a:pt x="1430" y="692"/>
                    <a:pt x="1680" y="675"/>
                  </a:cubicBezTo>
                  <a:cubicBezTo>
                    <a:pt x="1930" y="658"/>
                    <a:pt x="2090" y="652"/>
                    <a:pt x="2370" y="540"/>
                  </a:cubicBezTo>
                  <a:cubicBezTo>
                    <a:pt x="2650" y="428"/>
                    <a:pt x="3200" y="90"/>
                    <a:pt x="336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8" name="Line 82"/>
            <p:cNvSpPr>
              <a:spLocks noChangeShapeType="1"/>
            </p:cNvSpPr>
            <p:nvPr/>
          </p:nvSpPr>
          <p:spPr bwMode="auto">
            <a:xfrm>
              <a:off x="4027" y="1667"/>
              <a:ext cx="0" cy="1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9" name="Line 83"/>
            <p:cNvSpPr>
              <a:spLocks noChangeShapeType="1"/>
            </p:cNvSpPr>
            <p:nvPr/>
          </p:nvSpPr>
          <p:spPr bwMode="auto">
            <a:xfrm>
              <a:off x="4514" y="1567"/>
              <a:ext cx="0" cy="14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0" name="Line 84"/>
            <p:cNvSpPr>
              <a:spLocks noChangeShapeType="1"/>
            </p:cNvSpPr>
            <p:nvPr/>
          </p:nvSpPr>
          <p:spPr bwMode="auto">
            <a:xfrm>
              <a:off x="5989" y="1192"/>
              <a:ext cx="0" cy="17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1" name="Line 85"/>
            <p:cNvSpPr>
              <a:spLocks noChangeShapeType="1"/>
            </p:cNvSpPr>
            <p:nvPr/>
          </p:nvSpPr>
          <p:spPr bwMode="auto">
            <a:xfrm>
              <a:off x="5527" y="1454"/>
              <a:ext cx="0" cy="15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2" name="Text Box 86"/>
            <p:cNvSpPr txBox="1">
              <a:spLocks noChangeArrowheads="1"/>
            </p:cNvSpPr>
            <p:nvPr/>
          </p:nvSpPr>
          <p:spPr bwMode="auto">
            <a:xfrm>
              <a:off x="4614" y="1879"/>
              <a:ext cx="913" cy="3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600"/>
                <a:t>.  .  .</a:t>
              </a:r>
              <a:endParaRPr lang="en-US" sz="1900"/>
            </a:p>
          </p:txBody>
        </p:sp>
        <p:sp>
          <p:nvSpPr>
            <p:cNvPr id="13333" name="Text Box 87"/>
            <p:cNvSpPr txBox="1">
              <a:spLocks noChangeArrowheads="1"/>
            </p:cNvSpPr>
            <p:nvPr/>
          </p:nvSpPr>
          <p:spPr bwMode="auto">
            <a:xfrm>
              <a:off x="3802" y="3054"/>
              <a:ext cx="537" cy="5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i="1"/>
                <a:t>x</a:t>
              </a:r>
              <a:r>
                <a:rPr lang="en-US" sz="1200" i="1" baseline="-25000"/>
                <a:t>0</a:t>
              </a:r>
              <a:endParaRPr lang="en-US" sz="1900"/>
            </a:p>
          </p:txBody>
        </p:sp>
        <p:sp>
          <p:nvSpPr>
            <p:cNvPr id="13334" name="Text Box 88"/>
            <p:cNvSpPr txBox="1">
              <a:spLocks noChangeArrowheads="1"/>
            </p:cNvSpPr>
            <p:nvPr/>
          </p:nvSpPr>
          <p:spPr bwMode="auto">
            <a:xfrm>
              <a:off x="4339" y="3054"/>
              <a:ext cx="538" cy="5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i="1"/>
                <a:t>x</a:t>
              </a:r>
              <a:r>
                <a:rPr lang="en-US" sz="1200" i="1" baseline="-25000"/>
                <a:t>2</a:t>
              </a:r>
              <a:endParaRPr lang="en-US" sz="1900"/>
            </a:p>
          </p:txBody>
        </p:sp>
        <p:sp>
          <p:nvSpPr>
            <p:cNvPr id="13335" name="Text Box 89"/>
            <p:cNvSpPr txBox="1">
              <a:spLocks noChangeArrowheads="1"/>
            </p:cNvSpPr>
            <p:nvPr/>
          </p:nvSpPr>
          <p:spPr bwMode="auto">
            <a:xfrm>
              <a:off x="5226" y="3054"/>
              <a:ext cx="538" cy="5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i="1"/>
                <a:t>x</a:t>
              </a:r>
              <a:r>
                <a:rPr lang="en-US" sz="1200" i="1" baseline="-25000"/>
                <a:t>n-2</a:t>
              </a:r>
              <a:endParaRPr lang="en-US" sz="1900"/>
            </a:p>
          </p:txBody>
        </p:sp>
        <p:sp>
          <p:nvSpPr>
            <p:cNvPr id="13336" name="Text Box 90"/>
            <p:cNvSpPr txBox="1">
              <a:spLocks noChangeArrowheads="1"/>
            </p:cNvSpPr>
            <p:nvPr/>
          </p:nvSpPr>
          <p:spPr bwMode="auto">
            <a:xfrm>
              <a:off x="5764" y="3054"/>
              <a:ext cx="537" cy="5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i="1"/>
                <a:t>x</a:t>
              </a:r>
              <a:r>
                <a:rPr lang="en-US" sz="1200" i="1" baseline="-25000"/>
                <a:t>n</a:t>
              </a:r>
              <a:endParaRPr lang="en-US" sz="1900"/>
            </a:p>
          </p:txBody>
        </p:sp>
        <p:sp>
          <p:nvSpPr>
            <p:cNvPr id="13337" name="Text Box 91"/>
            <p:cNvSpPr txBox="1">
              <a:spLocks noChangeArrowheads="1"/>
            </p:cNvSpPr>
            <p:nvPr/>
          </p:nvSpPr>
          <p:spPr bwMode="auto">
            <a:xfrm>
              <a:off x="6438" y="2516"/>
              <a:ext cx="413" cy="3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1200" i="1"/>
                <a:t>x</a:t>
              </a:r>
              <a:endParaRPr lang="en-US" sz="1900"/>
            </a:p>
          </p:txBody>
        </p:sp>
      </p:grpSp>
      <p:graphicFrame>
        <p:nvGraphicFramePr>
          <p:cNvPr id="13316" name="Object 92"/>
          <p:cNvGraphicFramePr>
            <a:graphicFrameLocks noChangeAspect="1"/>
          </p:cNvGraphicFramePr>
          <p:nvPr/>
        </p:nvGraphicFramePr>
        <p:xfrm>
          <a:off x="304800" y="1973262"/>
          <a:ext cx="4608513" cy="838200"/>
        </p:xfrm>
        <a:graphic>
          <a:graphicData uri="http://schemas.openxmlformats.org/presentationml/2006/ole">
            <p:oleObj spid="_x0000_s13320" name="Equation" r:id="rId6" imgW="4610100" imgH="838200" progId="Equation.3">
              <p:embed/>
            </p:oleObj>
          </a:graphicData>
        </a:graphic>
      </p:graphicFrame>
      <p:graphicFrame>
        <p:nvGraphicFramePr>
          <p:cNvPr id="13317" name="Object 94"/>
          <p:cNvGraphicFramePr>
            <a:graphicFrameLocks noChangeAspect="1"/>
          </p:cNvGraphicFramePr>
          <p:nvPr/>
        </p:nvGraphicFramePr>
        <p:xfrm>
          <a:off x="1524000" y="2963862"/>
          <a:ext cx="3343275" cy="838200"/>
        </p:xfrm>
        <a:graphic>
          <a:graphicData uri="http://schemas.openxmlformats.org/presentationml/2006/ole">
            <p:oleObj spid="_x0000_s13321" name="Equation" r:id="rId7" imgW="3340100" imgH="838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4738" y="381000"/>
            <a:ext cx="7793037" cy="1143000"/>
          </a:xfrm>
        </p:spPr>
        <p:txBody>
          <a:bodyPr/>
          <a:lstStyle/>
          <a:p>
            <a:r>
              <a:rPr lang="en-US" sz="4000" smtClean="0"/>
              <a:t>Multiple Segment Simpson’s 1/3</a:t>
            </a:r>
            <a:r>
              <a:rPr lang="en-US" sz="4000" baseline="30000" smtClean="0"/>
              <a:t>rd</a:t>
            </a:r>
            <a:r>
              <a:rPr lang="en-US" sz="4000" smtClean="0"/>
              <a:t> Rule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76200" y="6392862"/>
            <a:ext cx="1905000" cy="228600"/>
          </a:xfrm>
        </p:spPr>
        <p:txBody>
          <a:bodyPr/>
          <a:lstStyle/>
          <a:p>
            <a:pPr>
              <a:defRPr/>
            </a:pPr>
            <a:fld id="{C3186BDC-8E98-45BD-8EF3-F85C9E906F5F}" type="slidenum">
              <a:rPr lang="en-US"/>
              <a:pPr>
                <a:defRPr/>
              </a:pPr>
              <a:t>13</a:t>
            </a:fld>
            <a:endParaRPr lang="en-US"/>
          </a:p>
        </p:txBody>
      </p:sp>
      <p:graphicFrame>
        <p:nvGraphicFramePr>
          <p:cNvPr id="14338" name="Object 35"/>
          <p:cNvGraphicFramePr>
            <a:graphicFrameLocks noChangeAspect="1"/>
          </p:cNvGraphicFramePr>
          <p:nvPr/>
        </p:nvGraphicFramePr>
        <p:xfrm>
          <a:off x="1009650" y="1820862"/>
          <a:ext cx="6478588" cy="785813"/>
        </p:xfrm>
        <a:graphic>
          <a:graphicData uri="http://schemas.openxmlformats.org/presentationml/2006/ole">
            <p:oleObj spid="_x0000_s14342" name="Equation" r:id="rId4" imgW="6477000" imgH="787400" progId="Equation.3">
              <p:embed/>
            </p:oleObj>
          </a:graphicData>
        </a:graphic>
      </p:graphicFrame>
      <p:graphicFrame>
        <p:nvGraphicFramePr>
          <p:cNvPr id="14339" name="Object 37"/>
          <p:cNvGraphicFramePr>
            <a:graphicFrameLocks noChangeAspect="1"/>
          </p:cNvGraphicFramePr>
          <p:nvPr/>
        </p:nvGraphicFramePr>
        <p:xfrm>
          <a:off x="1219200" y="2963862"/>
          <a:ext cx="5295900" cy="790575"/>
        </p:xfrm>
        <a:graphic>
          <a:graphicData uri="http://schemas.openxmlformats.org/presentationml/2006/ole">
            <p:oleObj spid="_x0000_s14343" name="Equation" r:id="rId5" imgW="5295900" imgH="787400" progId="Equation.3">
              <p:embed/>
            </p:oleObj>
          </a:graphicData>
        </a:graphic>
      </p:graphicFrame>
      <p:sp>
        <p:nvSpPr>
          <p:cNvPr id="14345" name="Rectangle 39"/>
          <p:cNvSpPr>
            <a:spLocks noChangeArrowheads="1"/>
          </p:cNvSpPr>
          <p:nvPr/>
        </p:nvSpPr>
        <p:spPr bwMode="auto">
          <a:xfrm>
            <a:off x="533400" y="4183062"/>
            <a:ext cx="74771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sz="1900"/>
              <a:t>Since</a:t>
            </a:r>
          </a:p>
        </p:txBody>
      </p:sp>
      <p:graphicFrame>
        <p:nvGraphicFramePr>
          <p:cNvPr id="14340" name="Object 41"/>
          <p:cNvGraphicFramePr>
            <a:graphicFrameLocks noChangeAspect="1"/>
          </p:cNvGraphicFramePr>
          <p:nvPr/>
        </p:nvGraphicFramePr>
        <p:xfrm>
          <a:off x="1828800" y="4868862"/>
          <a:ext cx="1676400" cy="381000"/>
        </p:xfrm>
        <a:graphic>
          <a:graphicData uri="http://schemas.openxmlformats.org/presentationml/2006/ole">
            <p:oleObj spid="_x0000_s14344" name="Equation" r:id="rId6" imgW="1676400" imgH="381000" progId="Equation.3">
              <p:embed/>
            </p:oleObj>
          </a:graphicData>
        </a:graphic>
      </p:graphicFrame>
      <p:graphicFrame>
        <p:nvGraphicFramePr>
          <p:cNvPr id="14341" name="Object 40"/>
          <p:cNvGraphicFramePr>
            <a:graphicFrameLocks noChangeAspect="1"/>
          </p:cNvGraphicFramePr>
          <p:nvPr/>
        </p:nvGraphicFramePr>
        <p:xfrm>
          <a:off x="4572000" y="4868862"/>
          <a:ext cx="1571625" cy="342900"/>
        </p:xfrm>
        <a:graphic>
          <a:graphicData uri="http://schemas.openxmlformats.org/presentationml/2006/ole">
            <p:oleObj spid="_x0000_s14345" name="Equation" r:id="rId7" imgW="1574800" imgH="3429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04800"/>
            <a:ext cx="7793037" cy="1143000"/>
          </a:xfrm>
        </p:spPr>
        <p:txBody>
          <a:bodyPr/>
          <a:lstStyle/>
          <a:p>
            <a:r>
              <a:rPr lang="en-US" sz="4000" smtClean="0"/>
              <a:t>Multiple Segment Simpson’s 1/3</a:t>
            </a:r>
            <a:r>
              <a:rPr lang="en-US" sz="4000" baseline="30000" smtClean="0"/>
              <a:t>rd</a:t>
            </a:r>
            <a:r>
              <a:rPr lang="en-US" sz="4000" smtClean="0"/>
              <a:t> Rule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316662"/>
            <a:ext cx="1905000" cy="228600"/>
          </a:xfrm>
        </p:spPr>
        <p:txBody>
          <a:bodyPr/>
          <a:lstStyle/>
          <a:p>
            <a:pPr>
              <a:defRPr/>
            </a:pPr>
            <a:fld id="{E17F4973-6DFA-4214-A1AC-A13582F6BA3E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15369" name="Rectangle 13"/>
          <p:cNvSpPr>
            <a:spLocks noChangeArrowheads="1"/>
          </p:cNvSpPr>
          <p:nvPr/>
        </p:nvSpPr>
        <p:spPr bwMode="auto">
          <a:xfrm>
            <a:off x="838200" y="1973262"/>
            <a:ext cx="72231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sz="1900"/>
              <a:t>Then</a:t>
            </a:r>
          </a:p>
        </p:txBody>
      </p:sp>
      <p:graphicFrame>
        <p:nvGraphicFramePr>
          <p:cNvPr id="15362" name="Object 22"/>
          <p:cNvGraphicFramePr>
            <a:graphicFrameLocks noChangeAspect="1"/>
          </p:cNvGraphicFramePr>
          <p:nvPr/>
        </p:nvGraphicFramePr>
        <p:xfrm>
          <a:off x="2438399" y="2133600"/>
          <a:ext cx="4931549" cy="928689"/>
        </p:xfrm>
        <a:graphic>
          <a:graphicData uri="http://schemas.openxmlformats.org/presentationml/2006/ole">
            <p:oleObj spid="_x0000_s15366" name="Equation" r:id="rId4" imgW="2552700" imgH="482600" progId="Equation.3">
              <p:embed/>
            </p:oleObj>
          </a:graphicData>
        </a:graphic>
      </p:graphicFrame>
      <p:graphicFrame>
        <p:nvGraphicFramePr>
          <p:cNvPr id="15363" name="Object 24"/>
          <p:cNvGraphicFramePr>
            <a:graphicFrameLocks noChangeAspect="1"/>
          </p:cNvGraphicFramePr>
          <p:nvPr/>
        </p:nvGraphicFramePr>
        <p:xfrm>
          <a:off x="2438400" y="3344862"/>
          <a:ext cx="4343400" cy="790575"/>
        </p:xfrm>
        <a:graphic>
          <a:graphicData uri="http://schemas.openxmlformats.org/presentationml/2006/ole">
            <p:oleObj spid="_x0000_s15367" name="Equation" r:id="rId5" imgW="4343400" imgH="787400" progId="Equation.3">
              <p:embed/>
            </p:oleObj>
          </a:graphicData>
        </a:graphic>
      </p:graphicFrame>
      <p:graphicFrame>
        <p:nvGraphicFramePr>
          <p:cNvPr id="15364" name="Object 26"/>
          <p:cNvGraphicFramePr>
            <a:graphicFrameLocks noChangeAspect="1"/>
          </p:cNvGraphicFramePr>
          <p:nvPr/>
        </p:nvGraphicFramePr>
        <p:xfrm>
          <a:off x="2389910" y="4191000"/>
          <a:ext cx="4327588" cy="810489"/>
        </p:xfrm>
        <a:graphic>
          <a:graphicData uri="http://schemas.openxmlformats.org/presentationml/2006/ole">
            <p:oleObj spid="_x0000_s15368" name="Equation" r:id="rId6" imgW="2298700" imgH="431800" progId="Equation.3">
              <p:embed/>
            </p:oleObj>
          </a:graphicData>
        </a:graphic>
      </p:graphicFrame>
      <p:graphicFrame>
        <p:nvGraphicFramePr>
          <p:cNvPr id="15365" name="Object 28"/>
          <p:cNvGraphicFramePr>
            <a:graphicFrameLocks noChangeAspect="1"/>
          </p:cNvGraphicFramePr>
          <p:nvPr/>
        </p:nvGraphicFramePr>
        <p:xfrm>
          <a:off x="2438400" y="5249862"/>
          <a:ext cx="4295775" cy="790575"/>
        </p:xfrm>
        <a:graphic>
          <a:graphicData uri="http://schemas.openxmlformats.org/presentationml/2006/ole">
            <p:oleObj spid="_x0000_s15369" name="Equation" r:id="rId7" imgW="4292600" imgH="787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04800"/>
            <a:ext cx="7793037" cy="1143000"/>
          </a:xfrm>
        </p:spPr>
        <p:txBody>
          <a:bodyPr/>
          <a:lstStyle/>
          <a:p>
            <a:r>
              <a:rPr lang="en-US" sz="4000" smtClean="0"/>
              <a:t>Multiple Segment Simpson’s 1/3</a:t>
            </a:r>
            <a:r>
              <a:rPr lang="en-US" sz="4000" baseline="30000" smtClean="0"/>
              <a:t>rd</a:t>
            </a:r>
            <a:r>
              <a:rPr lang="en-US" sz="4000" smtClean="0"/>
              <a:t> Rule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316662"/>
            <a:ext cx="1905000" cy="228600"/>
          </a:xfrm>
        </p:spPr>
        <p:txBody>
          <a:bodyPr/>
          <a:lstStyle/>
          <a:p>
            <a:pPr>
              <a:defRPr/>
            </a:pPr>
            <a:fld id="{0454600C-3AAE-4E59-BE5E-EDC2F1B2F333}" type="slidenum">
              <a:rPr lang="en-US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16386" name="Object 235"/>
          <p:cNvGraphicFramePr>
            <a:graphicFrameLocks noChangeAspect="1"/>
          </p:cNvGraphicFramePr>
          <p:nvPr/>
        </p:nvGraphicFramePr>
        <p:xfrm>
          <a:off x="990600" y="2049462"/>
          <a:ext cx="1130300" cy="787400"/>
        </p:xfrm>
        <a:graphic>
          <a:graphicData uri="http://schemas.openxmlformats.org/presentationml/2006/ole">
            <p:oleObj spid="_x0000_s16391" name="Equation" r:id="rId4" imgW="1130300" imgH="787400" progId="Equation.3">
              <p:embed/>
            </p:oleObj>
          </a:graphicData>
        </a:graphic>
      </p:graphicFrame>
      <p:graphicFrame>
        <p:nvGraphicFramePr>
          <p:cNvPr id="16387" name="Object 239"/>
          <p:cNvGraphicFramePr>
            <a:graphicFrameLocks noChangeAspect="1"/>
          </p:cNvGraphicFramePr>
          <p:nvPr/>
        </p:nvGraphicFramePr>
        <p:xfrm>
          <a:off x="2228850" y="2049462"/>
          <a:ext cx="5981700" cy="720725"/>
        </p:xfrm>
        <a:graphic>
          <a:graphicData uri="http://schemas.openxmlformats.org/presentationml/2006/ole">
            <p:oleObj spid="_x0000_s16392" name="Equation" r:id="rId5" imgW="5981700" imgH="723900" progId="Equation.3">
              <p:embed/>
            </p:oleObj>
          </a:graphicData>
        </a:graphic>
      </p:graphicFrame>
      <p:graphicFrame>
        <p:nvGraphicFramePr>
          <p:cNvPr id="16388" name="Object 241"/>
          <p:cNvGraphicFramePr>
            <a:graphicFrameLocks noChangeAspect="1"/>
          </p:cNvGraphicFramePr>
          <p:nvPr/>
        </p:nvGraphicFramePr>
        <p:xfrm>
          <a:off x="2832100" y="3040062"/>
          <a:ext cx="5440363" cy="381000"/>
        </p:xfrm>
        <a:graphic>
          <a:graphicData uri="http://schemas.openxmlformats.org/presentationml/2006/ole">
            <p:oleObj spid="_x0000_s16393" name="Equation" r:id="rId6" imgW="5435600" imgH="381000" progId="Equation.3">
              <p:embed/>
            </p:oleObj>
          </a:graphicData>
        </a:graphic>
      </p:graphicFrame>
      <p:graphicFrame>
        <p:nvGraphicFramePr>
          <p:cNvPr id="16389" name="Object 243"/>
          <p:cNvGraphicFramePr>
            <a:graphicFrameLocks noChangeAspect="1"/>
          </p:cNvGraphicFramePr>
          <p:nvPr/>
        </p:nvGraphicFramePr>
        <p:xfrm>
          <a:off x="2286000" y="3573462"/>
          <a:ext cx="5610225" cy="1219200"/>
        </p:xfrm>
        <a:graphic>
          <a:graphicData uri="http://schemas.openxmlformats.org/presentationml/2006/ole">
            <p:oleObj spid="_x0000_s16394" name="Equation" r:id="rId7" imgW="5613400" imgH="1219200" progId="Equation.3">
              <p:embed/>
            </p:oleObj>
          </a:graphicData>
        </a:graphic>
      </p:graphicFrame>
      <p:graphicFrame>
        <p:nvGraphicFramePr>
          <p:cNvPr id="16390" name="Object 245"/>
          <p:cNvGraphicFramePr>
            <a:graphicFrameLocks noChangeAspect="1"/>
          </p:cNvGraphicFramePr>
          <p:nvPr/>
        </p:nvGraphicFramePr>
        <p:xfrm>
          <a:off x="2209800" y="4945062"/>
          <a:ext cx="6019800" cy="1219200"/>
        </p:xfrm>
        <a:graphic>
          <a:graphicData uri="http://schemas.openxmlformats.org/presentationml/2006/ole">
            <p:oleObj spid="_x0000_s16395" name="Equation" r:id="rId8" imgW="6019800" imgH="1219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7"/>
          <p:cNvSpPr>
            <a:spLocks noChangeArrowheads="1"/>
          </p:cNvSpPr>
          <p:nvPr/>
        </p:nvSpPr>
        <p:spPr bwMode="auto">
          <a:xfrm>
            <a:off x="1066800" y="4852987"/>
            <a:ext cx="777240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l">
              <a:buFontTx/>
              <a:buAutoNum type="alphaLcParenR"/>
            </a:pPr>
            <a:r>
              <a:rPr lang="en-US" sz="2000" dirty="0" smtClean="0"/>
              <a:t>Use </a:t>
            </a:r>
            <a:r>
              <a:rPr lang="en-US" sz="2000" dirty="0"/>
              <a:t>four segment Simpson’s 1/3rd Rule to find the approximate value  of </a:t>
            </a:r>
            <a:r>
              <a:rPr lang="en-US" sz="2000" i="1" dirty="0"/>
              <a:t>x</a:t>
            </a:r>
            <a:r>
              <a:rPr lang="en-US" sz="2000" dirty="0"/>
              <a:t>.</a:t>
            </a:r>
          </a:p>
          <a:p>
            <a:pPr marL="457200" indent="-457200" algn="l">
              <a:buFontTx/>
              <a:buAutoNum type="alphaLcParenR"/>
            </a:pPr>
            <a:r>
              <a:rPr lang="en-US" sz="2000" dirty="0" smtClean="0"/>
              <a:t>Find </a:t>
            </a:r>
            <a:r>
              <a:rPr lang="en-US" sz="2000" dirty="0"/>
              <a:t>the true error,      for part (a).</a:t>
            </a:r>
          </a:p>
          <a:p>
            <a:pPr marL="457200" indent="-457200" algn="l">
              <a:buFontTx/>
              <a:buAutoNum type="alphaLcParenR"/>
            </a:pPr>
            <a:r>
              <a:rPr lang="en-US" sz="2000" dirty="0"/>
              <a:t>Find the absolute relative true error,      for part (a).</a:t>
            </a:r>
          </a:p>
          <a:p>
            <a:pPr marL="457200" indent="-457200" algn="l">
              <a:buFontTx/>
              <a:buAutoNum type="alphaLcParenR"/>
            </a:pPr>
            <a:endParaRPr lang="en-US" sz="2000" dirty="0"/>
          </a:p>
        </p:txBody>
      </p:sp>
      <p:sp>
        <p:nvSpPr>
          <p:cNvPr id="1741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28600"/>
            <a:ext cx="7793037" cy="1143000"/>
          </a:xfrm>
        </p:spPr>
        <p:txBody>
          <a:bodyPr/>
          <a:lstStyle/>
          <a:p>
            <a:r>
              <a:rPr lang="en-US" smtClean="0"/>
              <a:t>Example 2</a:t>
            </a:r>
          </a:p>
        </p:txBody>
      </p:sp>
      <p:sp>
        <p:nvSpPr>
          <p:cNvPr id="1741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592262"/>
            <a:ext cx="8153400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1700" dirty="0" smtClean="0"/>
              <a:t>	</a:t>
            </a:r>
            <a:r>
              <a:rPr lang="en-US" sz="2000" dirty="0" smtClean="0"/>
              <a:t>Use 4-segment Simpson’s 1/3rd Rule to approximate the distance</a:t>
            </a:r>
          </a:p>
        </p:txBody>
      </p:sp>
      <p:graphicFrame>
        <p:nvGraphicFramePr>
          <p:cNvPr id="17410" name="Object 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813175" y="5472113"/>
          <a:ext cx="325438" cy="419100"/>
        </p:xfrm>
        <a:graphic>
          <a:graphicData uri="http://schemas.openxmlformats.org/presentationml/2006/ole">
            <p:oleObj spid="_x0000_s17413" name="Equation" r:id="rId4" imgW="177646" imgH="228402" progId="Equation.3">
              <p:embed/>
            </p:oleObj>
          </a:graphicData>
        </a:graphic>
      </p:graphicFrame>
      <p:graphicFrame>
        <p:nvGraphicFramePr>
          <p:cNvPr id="17412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684838" y="5759450"/>
          <a:ext cx="409575" cy="431800"/>
        </p:xfrm>
        <a:graphic>
          <a:graphicData uri="http://schemas.openxmlformats.org/presentationml/2006/ole">
            <p:oleObj spid="_x0000_s17415" name="Equation" r:id="rId5" imgW="241195" imgH="253890" progId="Equation.3">
              <p:embed/>
            </p:oleObj>
          </a:graphicData>
        </a:graphic>
      </p:graphicFrame>
      <p:sp>
        <p:nvSpPr>
          <p:cNvPr id="11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0" y="6240462"/>
            <a:ext cx="1905000" cy="228600"/>
          </a:xfrm>
        </p:spPr>
        <p:txBody>
          <a:bodyPr/>
          <a:lstStyle/>
          <a:p>
            <a:pPr>
              <a:defRPr/>
            </a:pPr>
            <a:fld id="{97FE8947-50C8-4549-9DB3-305D3C2AAD02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17418" name="Text Box 4"/>
          <p:cNvSpPr txBox="1">
            <a:spLocks noChangeArrowheads="1"/>
          </p:cNvSpPr>
          <p:nvPr/>
        </p:nvSpPr>
        <p:spPr bwMode="auto">
          <a:xfrm>
            <a:off x="990600" y="2506662"/>
            <a:ext cx="693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/>
              <a:t>covered by a rocket from t= 8 to t=30 as given by</a:t>
            </a:r>
          </a:p>
        </p:txBody>
      </p:sp>
      <p:graphicFrame>
        <p:nvGraphicFramePr>
          <p:cNvPr id="17411" name="Object 5"/>
          <p:cNvGraphicFramePr>
            <a:graphicFrameLocks noChangeAspect="1"/>
          </p:cNvGraphicFramePr>
          <p:nvPr/>
        </p:nvGraphicFramePr>
        <p:xfrm>
          <a:off x="2019300" y="3429000"/>
          <a:ext cx="5067300" cy="809625"/>
        </p:xfrm>
        <a:graphic>
          <a:graphicData uri="http://schemas.openxmlformats.org/presentationml/2006/ole">
            <p:oleObj spid="_x0000_s17414" name="Equation" r:id="rId6" imgW="5067300" imgH="812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7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28600"/>
            <a:ext cx="7793037" cy="1143000"/>
          </a:xfrm>
        </p:spPr>
        <p:txBody>
          <a:bodyPr/>
          <a:lstStyle/>
          <a:p>
            <a:r>
              <a:rPr lang="en-US" smtClean="0"/>
              <a:t>Solution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240462"/>
            <a:ext cx="1905000" cy="228600"/>
          </a:xfrm>
        </p:spPr>
        <p:txBody>
          <a:bodyPr/>
          <a:lstStyle/>
          <a:p>
            <a:pPr>
              <a:defRPr/>
            </a:pPr>
            <a:fld id="{1BCE6633-3111-4F95-8A4A-F83207F9EB56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18448" name="Rectangle 4"/>
          <p:cNvSpPr>
            <a:spLocks noChangeArrowheads="1"/>
          </p:cNvSpPr>
          <p:nvPr/>
        </p:nvSpPr>
        <p:spPr bwMode="auto">
          <a:xfrm>
            <a:off x="1905000" y="1401762"/>
            <a:ext cx="43815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sz="1900" dirty="0"/>
              <a:t>Using n</a:t>
            </a:r>
            <a:r>
              <a:rPr lang="en-US" sz="1900" dirty="0" smtClean="0"/>
              <a:t> </a:t>
            </a:r>
            <a:r>
              <a:rPr lang="en-US" sz="1900" dirty="0"/>
              <a:t>segment Simpson’s 1/3rd Rule,</a:t>
            </a:r>
          </a:p>
        </p:txBody>
      </p:sp>
      <p:grpSp>
        <p:nvGrpSpPr>
          <p:cNvPr id="18449" name="Group 9"/>
          <p:cNvGrpSpPr>
            <a:grpSpLocks/>
          </p:cNvGrpSpPr>
          <p:nvPr/>
        </p:nvGrpSpPr>
        <p:grpSpPr bwMode="auto">
          <a:xfrm>
            <a:off x="3886200" y="1935162"/>
            <a:ext cx="2019300" cy="723900"/>
            <a:chOff x="1248" y="1680"/>
            <a:chExt cx="1272" cy="456"/>
          </a:xfrm>
        </p:grpSpPr>
        <p:graphicFrame>
          <p:nvGraphicFramePr>
            <p:cNvPr id="18443" name="Object 6"/>
            <p:cNvGraphicFramePr>
              <a:graphicFrameLocks noChangeAspect="1"/>
            </p:cNvGraphicFramePr>
            <p:nvPr/>
          </p:nvGraphicFramePr>
          <p:xfrm>
            <a:off x="1248" y="1680"/>
            <a:ext cx="774" cy="456"/>
          </p:xfrm>
          <a:graphic>
            <a:graphicData uri="http://schemas.openxmlformats.org/presentationml/2006/ole">
              <p:oleObj spid="_x0000_s18445" name="Equation" r:id="rId4" imgW="1231366" imgH="723586" progId="Equation.3">
                <p:embed/>
              </p:oleObj>
            </a:graphicData>
          </a:graphic>
        </p:graphicFrame>
        <p:graphicFrame>
          <p:nvGraphicFramePr>
            <p:cNvPr id="18444" name="Object 5"/>
            <p:cNvGraphicFramePr>
              <a:graphicFrameLocks noChangeAspect="1"/>
            </p:cNvGraphicFramePr>
            <p:nvPr/>
          </p:nvGraphicFramePr>
          <p:xfrm>
            <a:off x="2112" y="1824"/>
            <a:ext cx="408" cy="174"/>
          </p:xfrm>
          <a:graphic>
            <a:graphicData uri="http://schemas.openxmlformats.org/presentationml/2006/ole">
              <p:oleObj spid="_x0000_s18446" name="Equation" r:id="rId5" imgW="647700" imgH="279400" progId="Equation.3">
                <p:embed/>
              </p:oleObj>
            </a:graphicData>
          </a:graphic>
        </p:graphicFrame>
      </p:grpSp>
      <p:sp>
        <p:nvSpPr>
          <p:cNvPr id="18450" name="Text Box 10"/>
          <p:cNvSpPr txBox="1">
            <a:spLocks noChangeArrowheads="1"/>
          </p:cNvSpPr>
          <p:nvPr/>
        </p:nvSpPr>
        <p:spPr bwMode="auto">
          <a:xfrm>
            <a:off x="1981200" y="2849562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900"/>
              <a:t>So</a:t>
            </a:r>
          </a:p>
        </p:txBody>
      </p:sp>
      <p:graphicFrame>
        <p:nvGraphicFramePr>
          <p:cNvPr id="18434" name="Object 19"/>
          <p:cNvGraphicFramePr>
            <a:graphicFrameLocks noChangeAspect="1"/>
          </p:cNvGraphicFramePr>
          <p:nvPr/>
        </p:nvGraphicFramePr>
        <p:xfrm>
          <a:off x="2819400" y="3001962"/>
          <a:ext cx="1590675" cy="381000"/>
        </p:xfrm>
        <a:graphic>
          <a:graphicData uri="http://schemas.openxmlformats.org/presentationml/2006/ole">
            <p:oleObj spid="_x0000_s18447" name="Equation" r:id="rId6" imgW="1587500" imgH="381000" progId="Equation.3">
              <p:embed/>
            </p:oleObj>
          </a:graphicData>
        </a:graphic>
      </p:graphicFrame>
      <p:graphicFrame>
        <p:nvGraphicFramePr>
          <p:cNvPr id="18435" name="Object 18"/>
          <p:cNvGraphicFramePr>
            <a:graphicFrameLocks noChangeAspect="1"/>
          </p:cNvGraphicFramePr>
          <p:nvPr/>
        </p:nvGraphicFramePr>
        <p:xfrm>
          <a:off x="2819400" y="3535362"/>
          <a:ext cx="2200275" cy="371475"/>
        </p:xfrm>
        <a:graphic>
          <a:graphicData uri="http://schemas.openxmlformats.org/presentationml/2006/ole">
            <p:oleObj spid="_x0000_s18448" name="Equation" r:id="rId7" imgW="2197100" imgH="368300" progId="Equation.3">
              <p:embed/>
            </p:oleObj>
          </a:graphicData>
        </a:graphic>
      </p:graphicFrame>
      <p:graphicFrame>
        <p:nvGraphicFramePr>
          <p:cNvPr id="18436" name="Object 17"/>
          <p:cNvGraphicFramePr>
            <a:graphicFrameLocks noChangeAspect="1"/>
          </p:cNvGraphicFramePr>
          <p:nvPr/>
        </p:nvGraphicFramePr>
        <p:xfrm>
          <a:off x="5105400" y="3535362"/>
          <a:ext cx="1209675" cy="342900"/>
        </p:xfrm>
        <a:graphic>
          <a:graphicData uri="http://schemas.openxmlformats.org/presentationml/2006/ole">
            <p:oleObj spid="_x0000_s18449" name="Equation" r:id="rId8" imgW="1206500" imgH="342900" progId="Equation.3">
              <p:embed/>
            </p:oleObj>
          </a:graphicData>
        </a:graphic>
      </p:graphicFrame>
      <p:sp>
        <p:nvSpPr>
          <p:cNvPr id="18451" name="Rectangle 23"/>
          <p:cNvSpPr>
            <a:spLocks noChangeArrowheads="1"/>
          </p:cNvSpPr>
          <p:nvPr/>
        </p:nvSpPr>
        <p:spPr bwMode="auto">
          <a:xfrm>
            <a:off x="1143000" y="1401762"/>
            <a:ext cx="1098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sz="2000">
                <a:latin typeface="Times New Roman" pitchFamily="18" charset="0"/>
                <a:cs typeface="Times New Roman" pitchFamily="18" charset="0"/>
              </a:rPr>
              <a:t>a)</a:t>
            </a:r>
            <a:r>
              <a:rPr lang="en-US" sz="1200">
                <a:latin typeface="Times New Roman" pitchFamily="18" charset="0"/>
                <a:cs typeface="Times New Roman" pitchFamily="18" charset="0"/>
              </a:rPr>
              <a:t>	</a:t>
            </a:r>
            <a:endParaRPr lang="en-US">
              <a:latin typeface="Times New Roman" pitchFamily="18" charset="0"/>
            </a:endParaRPr>
          </a:p>
        </p:txBody>
      </p:sp>
      <p:graphicFrame>
        <p:nvGraphicFramePr>
          <p:cNvPr id="18437" name="Object 16"/>
          <p:cNvGraphicFramePr>
            <a:graphicFrameLocks noChangeAspect="1"/>
          </p:cNvGraphicFramePr>
          <p:nvPr/>
        </p:nvGraphicFramePr>
        <p:xfrm>
          <a:off x="2819400" y="4144962"/>
          <a:ext cx="2600325" cy="371475"/>
        </p:xfrm>
        <a:graphic>
          <a:graphicData uri="http://schemas.openxmlformats.org/presentationml/2006/ole">
            <p:oleObj spid="_x0000_s18450" name="Equation" r:id="rId9" imgW="2603500" imgH="368300" progId="Equation.3">
              <p:embed/>
            </p:oleObj>
          </a:graphicData>
        </a:graphic>
      </p:graphicFrame>
      <p:graphicFrame>
        <p:nvGraphicFramePr>
          <p:cNvPr id="18438" name="Object 15"/>
          <p:cNvGraphicFramePr>
            <a:graphicFrameLocks noChangeAspect="1"/>
          </p:cNvGraphicFramePr>
          <p:nvPr/>
        </p:nvGraphicFramePr>
        <p:xfrm>
          <a:off x="5486400" y="4144962"/>
          <a:ext cx="981075" cy="342900"/>
        </p:xfrm>
        <a:graphic>
          <a:graphicData uri="http://schemas.openxmlformats.org/presentationml/2006/ole">
            <p:oleObj spid="_x0000_s18451" name="Equation" r:id="rId10" imgW="977476" imgH="342751" progId="Equation.3">
              <p:embed/>
            </p:oleObj>
          </a:graphicData>
        </a:graphic>
      </p:graphicFrame>
      <p:graphicFrame>
        <p:nvGraphicFramePr>
          <p:cNvPr id="18439" name="Object 14"/>
          <p:cNvGraphicFramePr>
            <a:graphicFrameLocks noChangeAspect="1"/>
          </p:cNvGraphicFramePr>
          <p:nvPr/>
        </p:nvGraphicFramePr>
        <p:xfrm>
          <a:off x="2819400" y="4754562"/>
          <a:ext cx="2371725" cy="381000"/>
        </p:xfrm>
        <a:graphic>
          <a:graphicData uri="http://schemas.openxmlformats.org/presentationml/2006/ole">
            <p:oleObj spid="_x0000_s18452" name="Equation" r:id="rId11" imgW="2374900" imgH="381000" progId="Equation.3">
              <p:embed/>
            </p:oleObj>
          </a:graphicData>
        </a:graphic>
      </p:graphicFrame>
      <p:graphicFrame>
        <p:nvGraphicFramePr>
          <p:cNvPr id="18440" name="Object 13"/>
          <p:cNvGraphicFramePr>
            <a:graphicFrameLocks noChangeAspect="1"/>
          </p:cNvGraphicFramePr>
          <p:nvPr/>
        </p:nvGraphicFramePr>
        <p:xfrm>
          <a:off x="5257800" y="4754562"/>
          <a:ext cx="1247775" cy="342900"/>
        </p:xfrm>
        <a:graphic>
          <a:graphicData uri="http://schemas.openxmlformats.org/presentationml/2006/ole">
            <p:oleObj spid="_x0000_s18453" name="Equation" r:id="rId12" imgW="1244600" imgH="342900" progId="Equation.3">
              <p:embed/>
            </p:oleObj>
          </a:graphicData>
        </a:graphic>
      </p:graphicFrame>
      <p:graphicFrame>
        <p:nvGraphicFramePr>
          <p:cNvPr id="18441" name="Object 12"/>
          <p:cNvGraphicFramePr>
            <a:graphicFrameLocks noChangeAspect="1"/>
          </p:cNvGraphicFramePr>
          <p:nvPr/>
        </p:nvGraphicFramePr>
        <p:xfrm>
          <a:off x="2819400" y="5364162"/>
          <a:ext cx="688975" cy="404813"/>
        </p:xfrm>
        <a:graphic>
          <a:graphicData uri="http://schemas.openxmlformats.org/presentationml/2006/ole">
            <p:oleObj spid="_x0000_s18454" name="Equation" r:id="rId13" imgW="368140" imgH="215806" progId="Equation.3">
              <p:embed/>
            </p:oleObj>
          </a:graphicData>
        </a:graphic>
      </p:graphicFrame>
      <p:graphicFrame>
        <p:nvGraphicFramePr>
          <p:cNvPr id="18442" name="Object 11"/>
          <p:cNvGraphicFramePr>
            <a:graphicFrameLocks noChangeAspect="1"/>
          </p:cNvGraphicFramePr>
          <p:nvPr/>
        </p:nvGraphicFramePr>
        <p:xfrm>
          <a:off x="3505200" y="5440362"/>
          <a:ext cx="1000125" cy="342900"/>
        </p:xfrm>
        <a:graphic>
          <a:graphicData uri="http://schemas.openxmlformats.org/presentationml/2006/ole">
            <p:oleObj spid="_x0000_s18455" name="Equation" r:id="rId14" imgW="1002865" imgH="342751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28600"/>
            <a:ext cx="7793037" cy="1143000"/>
          </a:xfrm>
        </p:spPr>
        <p:txBody>
          <a:bodyPr/>
          <a:lstStyle/>
          <a:p>
            <a:r>
              <a:rPr lang="en-US" smtClean="0"/>
              <a:t>Solution (cont.)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240462"/>
            <a:ext cx="1905000" cy="228600"/>
          </a:xfrm>
        </p:spPr>
        <p:txBody>
          <a:bodyPr/>
          <a:lstStyle/>
          <a:p>
            <a:pPr>
              <a:defRPr/>
            </a:pPr>
            <a:fld id="{0A2C8B63-AEA1-4959-946F-6278C7AF6D7D}" type="slidenum">
              <a:rPr lang="en-US"/>
              <a:pPr>
                <a:defRPr/>
              </a:pPr>
              <a:t>18</a:t>
            </a:fld>
            <a:endParaRPr lang="en-US"/>
          </a:p>
        </p:txBody>
      </p:sp>
      <p:graphicFrame>
        <p:nvGraphicFramePr>
          <p:cNvPr id="19458" name="Object 9"/>
          <p:cNvGraphicFramePr>
            <a:graphicFrameLocks noChangeAspect="1"/>
          </p:cNvGraphicFramePr>
          <p:nvPr/>
        </p:nvGraphicFramePr>
        <p:xfrm>
          <a:off x="533400" y="1516062"/>
          <a:ext cx="5981700" cy="1219200"/>
        </p:xfrm>
        <a:graphic>
          <a:graphicData uri="http://schemas.openxmlformats.org/presentationml/2006/ole">
            <p:oleObj spid="_x0000_s19461" name="Equation" r:id="rId4" imgW="5981700" imgH="1219200" progId="Equation.3">
              <p:embed/>
            </p:oleObj>
          </a:graphicData>
        </a:graphic>
      </p:graphicFrame>
      <p:graphicFrame>
        <p:nvGraphicFramePr>
          <p:cNvPr id="19459" name="Object 8"/>
          <p:cNvGraphicFramePr>
            <a:graphicFrameLocks noChangeAspect="1"/>
          </p:cNvGraphicFramePr>
          <p:nvPr/>
        </p:nvGraphicFramePr>
        <p:xfrm>
          <a:off x="685800" y="2887662"/>
          <a:ext cx="5867400" cy="1219200"/>
        </p:xfrm>
        <a:graphic>
          <a:graphicData uri="http://schemas.openxmlformats.org/presentationml/2006/ole">
            <p:oleObj spid="_x0000_s19462" name="Equation" r:id="rId5" imgW="5867400" imgH="1219200" progId="Equation.3">
              <p:embed/>
            </p:oleObj>
          </a:graphicData>
        </a:graphic>
      </p:graphicFrame>
      <p:graphicFrame>
        <p:nvGraphicFramePr>
          <p:cNvPr id="19460" name="Object 7"/>
          <p:cNvGraphicFramePr>
            <a:graphicFrameLocks noChangeAspect="1"/>
          </p:cNvGraphicFramePr>
          <p:nvPr/>
        </p:nvGraphicFramePr>
        <p:xfrm>
          <a:off x="685800" y="4640262"/>
          <a:ext cx="5676900" cy="723900"/>
        </p:xfrm>
        <a:graphic>
          <a:graphicData uri="http://schemas.openxmlformats.org/presentationml/2006/ole">
            <p:oleObj spid="_x0000_s19463" name="Equation" r:id="rId6" imgW="5676900" imgH="7239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7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04800"/>
            <a:ext cx="7793037" cy="1143000"/>
          </a:xfrm>
        </p:spPr>
        <p:txBody>
          <a:bodyPr/>
          <a:lstStyle/>
          <a:p>
            <a:r>
              <a:rPr lang="en-US" smtClean="0"/>
              <a:t>Solution (cont.)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316662"/>
            <a:ext cx="1905000" cy="228600"/>
          </a:xfrm>
        </p:spPr>
        <p:txBody>
          <a:bodyPr/>
          <a:lstStyle/>
          <a:p>
            <a:pPr>
              <a:defRPr/>
            </a:pPr>
            <a:fld id="{3EEB9016-360A-4D9A-964F-F7AA25AFBCC9}" type="slidenum">
              <a:rPr lang="en-US"/>
              <a:pPr>
                <a:defRPr/>
              </a:pPr>
              <a:t>19</a:t>
            </a:fld>
            <a:endParaRPr lang="en-US"/>
          </a:p>
        </p:txBody>
      </p:sp>
      <p:graphicFrame>
        <p:nvGraphicFramePr>
          <p:cNvPr id="20482" name="Object 6"/>
          <p:cNvGraphicFramePr>
            <a:graphicFrameLocks noChangeAspect="1"/>
          </p:cNvGraphicFramePr>
          <p:nvPr/>
        </p:nvGraphicFramePr>
        <p:xfrm>
          <a:off x="228600" y="2659062"/>
          <a:ext cx="6257925" cy="733425"/>
        </p:xfrm>
        <a:graphic>
          <a:graphicData uri="http://schemas.openxmlformats.org/presentationml/2006/ole">
            <p:oleObj spid="_x0000_s20485" name="Equation" r:id="rId4" imgW="6261100" imgH="736600" progId="Equation.3">
              <p:embed/>
            </p:oleObj>
          </a:graphicData>
        </a:graphic>
      </p:graphicFrame>
      <p:graphicFrame>
        <p:nvGraphicFramePr>
          <p:cNvPr id="20483" name="Object 5"/>
          <p:cNvGraphicFramePr>
            <a:graphicFrameLocks noChangeAspect="1"/>
          </p:cNvGraphicFramePr>
          <p:nvPr/>
        </p:nvGraphicFramePr>
        <p:xfrm>
          <a:off x="304800" y="3725862"/>
          <a:ext cx="8648700" cy="733425"/>
        </p:xfrm>
        <a:graphic>
          <a:graphicData uri="http://schemas.openxmlformats.org/presentationml/2006/ole">
            <p:oleObj spid="_x0000_s20486" name="Equation" r:id="rId5" imgW="8648700" imgH="736600" progId="Equation.3">
              <p:embed/>
            </p:oleObj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304800" y="4945062"/>
          <a:ext cx="1714500" cy="342900"/>
        </p:xfrm>
        <a:graphic>
          <a:graphicData uri="http://schemas.openxmlformats.org/presentationml/2006/ole">
            <p:oleObj spid="_x0000_s20487" name="Equation" r:id="rId6" imgW="1714500" imgH="342900" progId="Equation.3">
              <p:embed/>
            </p:oleObj>
          </a:graphicData>
        </a:graphic>
      </p:graphicFrame>
      <p:sp>
        <p:nvSpPr>
          <p:cNvPr id="20488" name="Text Box 10"/>
          <p:cNvSpPr txBox="1">
            <a:spLocks noChangeArrowheads="1"/>
          </p:cNvSpPr>
          <p:nvPr/>
        </p:nvSpPr>
        <p:spPr bwMode="auto">
          <a:xfrm>
            <a:off x="533400" y="1820862"/>
            <a:ext cx="914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900"/>
              <a:t>cont.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76200"/>
            <a:ext cx="7793037" cy="1143000"/>
          </a:xfrm>
        </p:spPr>
        <p:txBody>
          <a:bodyPr/>
          <a:lstStyle/>
          <a:p>
            <a:r>
              <a:rPr lang="en-US" smtClean="0"/>
              <a:t>Basis of Simpson’s 1/3</a:t>
            </a:r>
            <a:r>
              <a:rPr lang="en-US" baseline="30000" smtClean="0"/>
              <a:t>rd</a:t>
            </a:r>
            <a:r>
              <a:rPr lang="en-US" smtClean="0"/>
              <a:t> Rule</a:t>
            </a:r>
          </a:p>
        </p:txBody>
      </p:sp>
      <p:sp>
        <p:nvSpPr>
          <p:cNvPr id="2056" name="Rectangle 3"/>
          <p:cNvSpPr>
            <a:spLocks noGrp="1" noChangeArrowheads="1"/>
          </p:cNvSpPr>
          <p:nvPr>
            <p:ph type="body" sz="half" idx="3"/>
          </p:nvPr>
        </p:nvSpPr>
        <p:spPr>
          <a:xfrm>
            <a:off x="838200" y="1439862"/>
            <a:ext cx="7924800" cy="2209800"/>
          </a:xfrm>
        </p:spPr>
        <p:txBody>
          <a:bodyPr/>
          <a:lstStyle/>
          <a:p>
            <a:pPr marL="457200" indent="-457200">
              <a:buFont typeface="Wingdings" pitchFamily="2" charset="2"/>
              <a:buNone/>
            </a:pPr>
            <a:r>
              <a:rPr lang="en-US" sz="1900" dirty="0" smtClean="0"/>
              <a:t>Trapezoidal rule was based on approximating the integrand by a first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sz="1900" dirty="0" smtClean="0"/>
              <a:t>order polynomial, and then integrating the polynomial in the interval of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sz="1900" dirty="0" smtClean="0"/>
              <a:t>integration.  Simpson’s 1/3rd rule is an extension of Trapezoidal rule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sz="1900" dirty="0" smtClean="0"/>
              <a:t>where the integrand is approximated by a second order polynomial.</a:t>
            </a:r>
          </a:p>
        </p:txBody>
      </p:sp>
      <p:sp>
        <p:nvSpPr>
          <p:cNvPr id="1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0" y="6088062"/>
            <a:ext cx="1905000" cy="228600"/>
          </a:xfrm>
        </p:spPr>
        <p:txBody>
          <a:bodyPr/>
          <a:lstStyle/>
          <a:p>
            <a:pPr>
              <a:defRPr/>
            </a:pPr>
            <a:fld id="{1DEC2ACE-9B12-40A8-B808-F8D7E7CA6987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2057" name="Rectangle 20"/>
          <p:cNvSpPr>
            <a:spLocks noChangeArrowheads="1"/>
          </p:cNvSpPr>
          <p:nvPr/>
        </p:nvSpPr>
        <p:spPr bwMode="auto">
          <a:xfrm>
            <a:off x="990600" y="3116262"/>
            <a:ext cx="8477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sz="1900"/>
              <a:t>Hence</a:t>
            </a:r>
          </a:p>
        </p:txBody>
      </p:sp>
      <p:graphicFrame>
        <p:nvGraphicFramePr>
          <p:cNvPr id="2050" name="Object 21"/>
          <p:cNvGraphicFramePr>
            <a:graphicFrameLocks noChangeAspect="1"/>
          </p:cNvGraphicFramePr>
          <p:nvPr/>
        </p:nvGraphicFramePr>
        <p:xfrm>
          <a:off x="2590800" y="3421062"/>
          <a:ext cx="3114675" cy="790575"/>
        </p:xfrm>
        <a:graphic>
          <a:graphicData uri="http://schemas.openxmlformats.org/presentationml/2006/ole">
            <p:oleObj spid="_x0000_s2053" name="Equation" r:id="rId4" imgW="3111500" imgH="787400" progId="Equation.3">
              <p:embed/>
            </p:oleObj>
          </a:graphicData>
        </a:graphic>
      </p:graphicFrame>
      <p:grpSp>
        <p:nvGrpSpPr>
          <p:cNvPr id="2058" name="Group 30"/>
          <p:cNvGrpSpPr>
            <a:grpSpLocks/>
          </p:cNvGrpSpPr>
          <p:nvPr/>
        </p:nvGrpSpPr>
        <p:grpSpPr bwMode="auto">
          <a:xfrm>
            <a:off x="1447800" y="4487862"/>
            <a:ext cx="5562600" cy="381000"/>
            <a:chOff x="528" y="3216"/>
            <a:chExt cx="3504" cy="240"/>
          </a:xfrm>
        </p:grpSpPr>
        <p:sp>
          <p:nvSpPr>
            <p:cNvPr id="2059" name="Text Box 23"/>
            <p:cNvSpPr txBox="1">
              <a:spLocks noChangeArrowheads="1"/>
            </p:cNvSpPr>
            <p:nvPr/>
          </p:nvSpPr>
          <p:spPr bwMode="auto">
            <a:xfrm>
              <a:off x="528" y="3216"/>
              <a:ext cx="350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900" dirty="0"/>
                <a:t>Where </a:t>
              </a:r>
              <a:r>
                <a:rPr lang="en-US" sz="1900" dirty="0" smtClean="0"/>
                <a:t>            </a:t>
              </a:r>
              <a:r>
                <a:rPr lang="en-US" sz="1900" dirty="0"/>
                <a:t>is a second order polynomial. </a:t>
              </a:r>
            </a:p>
          </p:txBody>
        </p:sp>
        <p:graphicFrame>
          <p:nvGraphicFramePr>
            <p:cNvPr id="2052" name="Object 26"/>
            <p:cNvGraphicFramePr>
              <a:graphicFrameLocks noChangeAspect="1"/>
            </p:cNvGraphicFramePr>
            <p:nvPr/>
          </p:nvGraphicFramePr>
          <p:xfrm>
            <a:off x="1056" y="3216"/>
            <a:ext cx="486" cy="234"/>
          </p:xfrm>
          <a:graphic>
            <a:graphicData uri="http://schemas.openxmlformats.org/presentationml/2006/ole">
              <p:oleObj spid="_x0000_s2054" name="Equation" r:id="rId5" imgW="774364" imgH="368140" progId="Equation.3">
                <p:embed/>
              </p:oleObj>
            </a:graphicData>
          </a:graphic>
        </p:graphicFrame>
      </p:grpSp>
      <p:graphicFrame>
        <p:nvGraphicFramePr>
          <p:cNvPr id="2051" name="Object 28"/>
          <p:cNvGraphicFramePr>
            <a:graphicFrameLocks noChangeAspect="1"/>
          </p:cNvGraphicFramePr>
          <p:nvPr/>
        </p:nvGraphicFramePr>
        <p:xfrm>
          <a:off x="2743200" y="5249862"/>
          <a:ext cx="2822575" cy="428625"/>
        </p:xfrm>
        <a:graphic>
          <a:graphicData uri="http://schemas.openxmlformats.org/presentationml/2006/ole">
            <p:oleObj spid="_x0000_s2055" name="Equation" r:id="rId6" imgW="2819400" imgH="431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2" name="Rectangle 2"/>
          <p:cNvSpPr>
            <a:spLocks noGrp="1" noChangeArrowheads="1"/>
          </p:cNvSpPr>
          <p:nvPr>
            <p:ph type="title"/>
          </p:nvPr>
        </p:nvSpPr>
        <p:spPr>
          <a:xfrm>
            <a:off x="1227138" y="228600"/>
            <a:ext cx="7793037" cy="1143000"/>
          </a:xfrm>
        </p:spPr>
        <p:txBody>
          <a:bodyPr/>
          <a:lstStyle/>
          <a:p>
            <a:r>
              <a:rPr lang="en-US" smtClean="0"/>
              <a:t>Solution (cont.)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" y="6240462"/>
            <a:ext cx="1905000" cy="228600"/>
          </a:xfrm>
        </p:spPr>
        <p:txBody>
          <a:bodyPr/>
          <a:lstStyle/>
          <a:p>
            <a:pPr>
              <a:defRPr/>
            </a:pPr>
            <a:fld id="{1150C9B9-0DDB-4E58-B2B0-B2DDEE459572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21513" name="Rectangle 4"/>
          <p:cNvSpPr>
            <a:spLocks noChangeArrowheads="1"/>
          </p:cNvSpPr>
          <p:nvPr/>
        </p:nvSpPr>
        <p:spPr bwMode="auto">
          <a:xfrm>
            <a:off x="990600" y="1820862"/>
            <a:ext cx="324961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sz="1900"/>
              <a:t>In this case, the true error is</a:t>
            </a:r>
          </a:p>
        </p:txBody>
      </p:sp>
      <p:graphicFrame>
        <p:nvGraphicFramePr>
          <p:cNvPr id="21506" name="Object 6"/>
          <p:cNvGraphicFramePr>
            <a:graphicFrameLocks noChangeAspect="1"/>
          </p:cNvGraphicFramePr>
          <p:nvPr/>
        </p:nvGraphicFramePr>
        <p:xfrm>
          <a:off x="1676400" y="2506662"/>
          <a:ext cx="3171825" cy="381000"/>
        </p:xfrm>
        <a:graphic>
          <a:graphicData uri="http://schemas.openxmlformats.org/presentationml/2006/ole">
            <p:oleObj spid="_x0000_s21510" name="Equation" r:id="rId4" imgW="3175000" imgH="381000" progId="Equation.3">
              <p:embed/>
            </p:oleObj>
          </a:graphicData>
        </a:graphic>
      </p:graphicFrame>
      <p:sp>
        <p:nvSpPr>
          <p:cNvPr id="21514" name="Rectangle 8"/>
          <p:cNvSpPr>
            <a:spLocks noChangeArrowheads="1"/>
          </p:cNvSpPr>
          <p:nvPr/>
        </p:nvSpPr>
        <p:spPr bwMode="auto">
          <a:xfrm>
            <a:off x="304800" y="1820862"/>
            <a:ext cx="1289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sz="2000">
                <a:latin typeface="Times New Roman" pitchFamily="18" charset="0"/>
                <a:cs typeface="Times New Roman" pitchFamily="18" charset="0"/>
              </a:rPr>
              <a:t>b)</a:t>
            </a:r>
            <a:r>
              <a:rPr lang="en-US" sz="1200">
                <a:latin typeface="Times New Roman" pitchFamily="18" charset="0"/>
                <a:cs typeface="Times New Roman" pitchFamily="18" charset="0"/>
              </a:rPr>
              <a:t>	     </a:t>
            </a:r>
            <a:endParaRPr lang="en-US">
              <a:latin typeface="Times New Roman" pitchFamily="18" charset="0"/>
            </a:endParaRPr>
          </a:p>
        </p:txBody>
      </p:sp>
      <p:graphicFrame>
        <p:nvGraphicFramePr>
          <p:cNvPr id="21507" name="Object 5"/>
          <p:cNvGraphicFramePr>
            <a:graphicFrameLocks noChangeAspect="1"/>
          </p:cNvGraphicFramePr>
          <p:nvPr/>
        </p:nvGraphicFramePr>
        <p:xfrm>
          <a:off x="4953000" y="2506662"/>
          <a:ext cx="1295400" cy="342900"/>
        </p:xfrm>
        <a:graphic>
          <a:graphicData uri="http://schemas.openxmlformats.org/presentationml/2006/ole">
            <p:oleObj spid="_x0000_s21511" name="Equation" r:id="rId5" imgW="1295400" imgH="342900" progId="Equation.3">
              <p:embed/>
            </p:oleObj>
          </a:graphicData>
        </a:graphic>
      </p:graphicFrame>
      <p:sp>
        <p:nvSpPr>
          <p:cNvPr id="21515" name="Rectangle 9"/>
          <p:cNvSpPr>
            <a:spLocks noChangeArrowheads="1"/>
          </p:cNvSpPr>
          <p:nvPr/>
        </p:nvSpPr>
        <p:spPr bwMode="auto">
          <a:xfrm>
            <a:off x="914400" y="3421062"/>
            <a:ext cx="39338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 eaLnBrk="0" hangingPunct="0"/>
            <a:r>
              <a:rPr lang="en-US" sz="1900"/>
              <a:t>The absolute relative true error</a:t>
            </a:r>
          </a:p>
        </p:txBody>
      </p:sp>
      <p:graphicFrame>
        <p:nvGraphicFramePr>
          <p:cNvPr id="21508" name="Object 11"/>
          <p:cNvGraphicFramePr>
            <a:graphicFrameLocks noChangeAspect="1"/>
          </p:cNvGraphicFramePr>
          <p:nvPr/>
        </p:nvGraphicFramePr>
        <p:xfrm>
          <a:off x="1600200" y="4030662"/>
          <a:ext cx="4276725" cy="790575"/>
        </p:xfrm>
        <a:graphic>
          <a:graphicData uri="http://schemas.openxmlformats.org/presentationml/2006/ole">
            <p:oleObj spid="_x0000_s21512" name="Equation" r:id="rId6" imgW="4279900" imgH="787400" progId="Equation.3">
              <p:embed/>
            </p:oleObj>
          </a:graphicData>
        </a:graphic>
      </p:graphicFrame>
      <p:sp>
        <p:nvSpPr>
          <p:cNvPr id="21516" name="Rectangle 13"/>
          <p:cNvSpPr>
            <a:spLocks noChangeArrowheads="1"/>
          </p:cNvSpPr>
          <p:nvPr/>
        </p:nvSpPr>
        <p:spPr bwMode="auto">
          <a:xfrm>
            <a:off x="304800" y="3421062"/>
            <a:ext cx="132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sz="2000">
                <a:latin typeface="Times New Roman" pitchFamily="18" charset="0"/>
                <a:cs typeface="Times New Roman" pitchFamily="18" charset="0"/>
              </a:rPr>
              <a:t>c)</a:t>
            </a:r>
            <a:r>
              <a:rPr lang="en-US" sz="1200">
                <a:latin typeface="Times New Roman" pitchFamily="18" charset="0"/>
                <a:cs typeface="Times New Roman" pitchFamily="18" charset="0"/>
              </a:rPr>
              <a:t>	      </a:t>
            </a:r>
            <a:endParaRPr lang="en-US">
              <a:latin typeface="Times New Roman" pitchFamily="18" charset="0"/>
            </a:endParaRPr>
          </a:p>
        </p:txBody>
      </p:sp>
      <p:graphicFrame>
        <p:nvGraphicFramePr>
          <p:cNvPr id="21509" name="Object 10"/>
          <p:cNvGraphicFramePr>
            <a:graphicFrameLocks noChangeAspect="1"/>
          </p:cNvGraphicFramePr>
          <p:nvPr/>
        </p:nvGraphicFramePr>
        <p:xfrm>
          <a:off x="2057400" y="5173662"/>
          <a:ext cx="1371600" cy="276225"/>
        </p:xfrm>
        <a:graphic>
          <a:graphicData uri="http://schemas.openxmlformats.org/presentationml/2006/ole">
            <p:oleObj spid="_x0000_s21513" name="Equation" r:id="rId7" imgW="1371600" imgH="279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04800"/>
            <a:ext cx="7793037" cy="1143000"/>
          </a:xfrm>
        </p:spPr>
        <p:txBody>
          <a:bodyPr/>
          <a:lstStyle/>
          <a:p>
            <a:r>
              <a:rPr lang="en-US" smtClean="0"/>
              <a:t>Solution (cont.)</a:t>
            </a:r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316662"/>
            <a:ext cx="1905000" cy="228600"/>
          </a:xfrm>
        </p:spPr>
        <p:txBody>
          <a:bodyPr/>
          <a:lstStyle/>
          <a:p>
            <a:pPr>
              <a:defRPr/>
            </a:pPr>
            <a:fld id="{868A862B-95FD-447E-B053-816D4AA93F45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59397" name="Rectangle 4"/>
          <p:cNvSpPr>
            <a:spLocks noChangeArrowheads="1"/>
          </p:cNvSpPr>
          <p:nvPr/>
        </p:nvSpPr>
        <p:spPr bwMode="auto">
          <a:xfrm>
            <a:off x="228600" y="2278062"/>
            <a:ext cx="85550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900"/>
              <a:t>Table 1: Values of Simpson’s 1/3rd Rule for Example 2 with multiple segments</a:t>
            </a:r>
          </a:p>
        </p:txBody>
      </p:sp>
      <p:graphicFrame>
        <p:nvGraphicFramePr>
          <p:cNvPr id="355396" name="Group 68"/>
          <p:cNvGraphicFramePr>
            <a:graphicFrameLocks noGrp="1"/>
          </p:cNvGraphicFramePr>
          <p:nvPr/>
        </p:nvGraphicFramePr>
        <p:xfrm>
          <a:off x="1524000" y="3116262"/>
          <a:ext cx="5715000" cy="2211388"/>
        </p:xfrm>
        <a:graphic>
          <a:graphicData uri="http://schemas.openxmlformats.org/drawingml/2006/table">
            <a:tbl>
              <a:tblPr/>
              <a:tblGrid>
                <a:gridCol w="788988"/>
                <a:gridCol w="2349500"/>
                <a:gridCol w="1300162"/>
                <a:gridCol w="1276350"/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Approximate Value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E</a:t>
                      </a:r>
                      <a:r>
                        <a:rPr kumimoji="0" lang="en-US" sz="19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|</a:t>
                      </a:r>
                      <a:r>
                        <a:rPr kumimoji="0" lang="ru-RU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Є</a:t>
                      </a:r>
                      <a:r>
                        <a:rPr kumimoji="0" lang="en-US" sz="19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t</a:t>
                      </a:r>
                      <a:r>
                        <a:rPr kumimoji="0" lang="ru-RU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|</a:t>
                      </a:r>
                      <a:endParaRPr kumimoji="0" lang="ru-RU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30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10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11065.72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11061.64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11061.40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11061.35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11061.34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4.38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0.30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0.06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0.01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0.00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0.0396%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0.0027%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0.0005%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0.0001%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cs typeface="Times New Roman" pitchFamily="18" charset="0"/>
                        </a:rPr>
                        <a:t>0.0000%</a:t>
                      </a:r>
                      <a:endParaRPr kumimoji="0" lang="en-US" sz="1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793037" cy="685800"/>
          </a:xfrm>
        </p:spPr>
        <p:txBody>
          <a:bodyPr/>
          <a:lstStyle/>
          <a:p>
            <a:r>
              <a:rPr lang="en-US" sz="4000" dirty="0" smtClean="0"/>
              <a:t>Simpson’s 3/8 Rule of Integration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1143000"/>
          </a:xfrm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similar fashion, Simpson 3/8 rule for integration can be derived by approximating the given function f(x) with the 3</a:t>
            </a:r>
            <a:r>
              <a:rPr lang="en-US" sz="20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rd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order (cubic) polynomial  f</a:t>
            </a:r>
            <a:r>
              <a:rPr lang="en-US" sz="20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(x)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5505F-3130-4A66-9A50-F032EEEB050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aphicFrame>
        <p:nvGraphicFramePr>
          <p:cNvPr id="123906" name="Object 2"/>
          <p:cNvGraphicFramePr>
            <a:graphicFrameLocks noChangeAspect="1"/>
          </p:cNvGraphicFramePr>
          <p:nvPr/>
        </p:nvGraphicFramePr>
        <p:xfrm>
          <a:off x="2870200" y="4936524"/>
          <a:ext cx="2844800" cy="1845276"/>
        </p:xfrm>
        <a:graphic>
          <a:graphicData uri="http://schemas.openxmlformats.org/presentationml/2006/ole">
            <p:oleObj spid="_x0000_s123907" name="Equation" r:id="rId3" imgW="1879600" imgH="1219200" progId="Equation.3">
              <p:embed/>
            </p:oleObj>
          </a:graphicData>
        </a:graphic>
      </p:graphicFrame>
      <p:pic>
        <p:nvPicPr>
          <p:cNvPr id="123907" name="Picture 10" descr="chapter7Fig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000" y="2286000"/>
            <a:ext cx="5943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305800" cy="838200"/>
          </a:xfrm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Lagrange interpolation, the cubic polynomial function  that passes through 4 data points can be explicitly given as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5505F-3130-4A66-9A50-F032EEEB050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533400" y="457200"/>
            <a:ext cx="779303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Simpson’s 3/8 Rule of Integration 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24930" name="Object 2"/>
          <p:cNvGraphicFramePr>
            <a:graphicFrameLocks noChangeAspect="1"/>
          </p:cNvGraphicFramePr>
          <p:nvPr/>
        </p:nvGraphicFramePr>
        <p:xfrm>
          <a:off x="446088" y="2362200"/>
          <a:ext cx="8229600" cy="1600200"/>
        </p:xfrm>
        <a:graphic>
          <a:graphicData uri="http://schemas.openxmlformats.org/presentationml/2006/ole">
            <p:oleObj spid="_x0000_s124932" name="Equation" r:id="rId3" imgW="4572000" imgH="889000" progId="Equation.3">
              <p:embed/>
            </p:oleObj>
          </a:graphicData>
        </a:graphic>
      </p:graphicFrame>
      <p:graphicFrame>
        <p:nvGraphicFramePr>
          <p:cNvPr id="124931" name="Object 3"/>
          <p:cNvGraphicFramePr>
            <a:graphicFrameLocks noChangeAspect="1"/>
          </p:cNvGraphicFramePr>
          <p:nvPr/>
        </p:nvGraphicFramePr>
        <p:xfrm>
          <a:off x="2074606" y="5257800"/>
          <a:ext cx="4402394" cy="685800"/>
        </p:xfrm>
        <a:graphic>
          <a:graphicData uri="http://schemas.openxmlformats.org/presentationml/2006/ole">
            <p:oleObj spid="_x0000_s124933" name="Equation" r:id="rId4" imgW="2527300" imgH="393700" progId="Equation.3">
              <p:embed/>
            </p:oleObj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28600" y="4038600"/>
            <a:ext cx="8305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Following the same procedure of Simpson’s 1/3 rule, the expression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the Integral results,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17538"/>
            <a:ext cx="7793037" cy="677862"/>
          </a:xfrm>
        </p:spPr>
        <p:txBody>
          <a:bodyPr/>
          <a:lstStyle/>
          <a:p>
            <a:r>
              <a:rPr lang="en-US" sz="3200" dirty="0" smtClean="0"/>
              <a:t>Multi Segments for Simpson’s 3/8 Rule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382000" cy="990600"/>
          </a:xfrm>
        </p:spPr>
        <p:txBody>
          <a:bodyPr/>
          <a:lstStyle/>
          <a:p>
            <a:r>
              <a:rPr lang="en-US" sz="2000" dirty="0" smtClean="0"/>
              <a:t>Similarly the expression for the multi segment Simpson’s Rule can be derived as follows: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5505F-3130-4A66-9A50-F032EEEB050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aphicFrame>
        <p:nvGraphicFramePr>
          <p:cNvPr id="125955" name="Object 3"/>
          <p:cNvGraphicFramePr>
            <a:graphicFrameLocks noChangeAspect="1"/>
          </p:cNvGraphicFramePr>
          <p:nvPr/>
        </p:nvGraphicFramePr>
        <p:xfrm>
          <a:off x="838200" y="2959100"/>
          <a:ext cx="7926805" cy="850900"/>
        </p:xfrm>
        <a:graphic>
          <a:graphicData uri="http://schemas.openxmlformats.org/presentationml/2006/ole">
            <p:oleObj spid="_x0000_s125957" name="Equation" r:id="rId3" imgW="4495800" imgH="482600" progId="Equation.3">
              <p:embed/>
            </p:oleObj>
          </a:graphicData>
        </a:graphic>
      </p:graphicFrame>
      <p:graphicFrame>
        <p:nvGraphicFramePr>
          <p:cNvPr id="125956" name="Object 4"/>
          <p:cNvGraphicFramePr>
            <a:graphicFrameLocks noChangeAspect="1"/>
          </p:cNvGraphicFramePr>
          <p:nvPr/>
        </p:nvGraphicFramePr>
        <p:xfrm>
          <a:off x="838200" y="4038600"/>
          <a:ext cx="6237037" cy="787400"/>
        </p:xfrm>
        <a:graphic>
          <a:graphicData uri="http://schemas.openxmlformats.org/presentationml/2006/ole">
            <p:oleObj spid="_x0000_s125958" name="Equation" r:id="rId4" imgW="3822700" imgH="482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Find the distance covered by the rocket in between t=8sec and t=30 sec using the expression of previous examples. Apply Simpson’s 3/8 rule and use six segments for finding the distance.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5505F-3130-4A66-9A50-F032EEEB050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200400"/>
            <a:ext cx="8229600" cy="762000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sz="6000" b="1" dirty="0" smtClean="0"/>
              <a:t>Thanks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endParaRPr lang="en-US" sz="6000" b="1" dirty="0" smtClean="0"/>
          </a:p>
          <a:p>
            <a:pPr algn="ctr" eaLnBrk="1" hangingPunct="1">
              <a:lnSpc>
                <a:spcPct val="80000"/>
              </a:lnSpc>
              <a:buFontTx/>
              <a:buNone/>
            </a:pPr>
            <a:endParaRPr lang="en-US" sz="4800" b="1" dirty="0" smtClean="0"/>
          </a:p>
          <a:p>
            <a:pPr algn="ctr" eaLnBrk="1" hangingPunct="1">
              <a:lnSpc>
                <a:spcPct val="80000"/>
              </a:lnSpc>
              <a:buFontTx/>
              <a:buNone/>
            </a:pPr>
            <a:endParaRPr lang="en-US" sz="800" b="1" dirty="0" smtClean="0"/>
          </a:p>
          <a:p>
            <a:pPr algn="ctr" eaLnBrk="1" hangingPunct="1">
              <a:lnSpc>
                <a:spcPct val="80000"/>
              </a:lnSpc>
              <a:buFontTx/>
              <a:buNone/>
            </a:pPr>
            <a:endParaRPr lang="en-US" sz="8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5505F-3130-4A66-9A50-F032EEEB050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52400"/>
            <a:ext cx="7793037" cy="1143000"/>
          </a:xfrm>
        </p:spPr>
        <p:txBody>
          <a:bodyPr/>
          <a:lstStyle/>
          <a:p>
            <a:r>
              <a:rPr lang="en-US" smtClean="0"/>
              <a:t>Basis of Simpson’s 1/3</a:t>
            </a:r>
            <a:r>
              <a:rPr lang="en-US" baseline="30000" smtClean="0"/>
              <a:t>rd</a:t>
            </a:r>
            <a:r>
              <a:rPr lang="en-US" smtClean="0"/>
              <a:t> Rule</a:t>
            </a:r>
          </a:p>
        </p:txBody>
      </p:sp>
      <p:sp>
        <p:nvSpPr>
          <p:cNvPr id="24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0" y="6164262"/>
            <a:ext cx="1905000" cy="228600"/>
          </a:xfrm>
        </p:spPr>
        <p:txBody>
          <a:bodyPr/>
          <a:lstStyle/>
          <a:p>
            <a:pPr>
              <a:defRPr/>
            </a:pPr>
            <a:fld id="{91F63E38-B71F-4637-8596-29AC7EF668AD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3083" name="Rectangle 34"/>
          <p:cNvSpPr>
            <a:spLocks noChangeArrowheads="1"/>
          </p:cNvSpPr>
          <p:nvPr/>
        </p:nvSpPr>
        <p:spPr bwMode="auto">
          <a:xfrm>
            <a:off x="1295400" y="1744662"/>
            <a:ext cx="10382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sz="1900"/>
              <a:t>Choose </a:t>
            </a:r>
          </a:p>
        </p:txBody>
      </p:sp>
      <p:graphicFrame>
        <p:nvGraphicFramePr>
          <p:cNvPr id="3074" name="Object 37"/>
          <p:cNvGraphicFramePr>
            <a:graphicFrameLocks noChangeAspect="1"/>
          </p:cNvGraphicFramePr>
          <p:nvPr/>
        </p:nvGraphicFramePr>
        <p:xfrm>
          <a:off x="1600200" y="2430462"/>
          <a:ext cx="1247775" cy="342900"/>
        </p:xfrm>
        <a:graphic>
          <a:graphicData uri="http://schemas.openxmlformats.org/presentationml/2006/ole">
            <p:oleObj spid="_x0000_s3080" name="Equation" r:id="rId4" imgW="1244600" imgH="342900" progId="Equation.3">
              <p:embed/>
            </p:oleObj>
          </a:graphicData>
        </a:graphic>
      </p:graphicFrame>
      <p:graphicFrame>
        <p:nvGraphicFramePr>
          <p:cNvPr id="3075" name="Object 36"/>
          <p:cNvGraphicFramePr>
            <a:graphicFrameLocks noChangeAspect="1"/>
          </p:cNvGraphicFramePr>
          <p:nvPr/>
        </p:nvGraphicFramePr>
        <p:xfrm>
          <a:off x="2971800" y="2201862"/>
          <a:ext cx="2257425" cy="809625"/>
        </p:xfrm>
        <a:graphic>
          <a:graphicData uri="http://schemas.openxmlformats.org/presentationml/2006/ole">
            <p:oleObj spid="_x0000_s3081" name="Equation" r:id="rId5" imgW="2260600" imgH="812800" progId="Equation.3">
              <p:embed/>
            </p:oleObj>
          </a:graphicData>
        </a:graphic>
      </p:graphicFrame>
      <p:graphicFrame>
        <p:nvGraphicFramePr>
          <p:cNvPr id="3076" name="Object 35"/>
          <p:cNvGraphicFramePr>
            <a:graphicFrameLocks noChangeAspect="1"/>
          </p:cNvGraphicFramePr>
          <p:nvPr/>
        </p:nvGraphicFramePr>
        <p:xfrm>
          <a:off x="6172200" y="2430462"/>
          <a:ext cx="1152525" cy="342900"/>
        </p:xfrm>
        <a:graphic>
          <a:graphicData uri="http://schemas.openxmlformats.org/presentationml/2006/ole">
            <p:oleObj spid="_x0000_s3082" name="Equation" r:id="rId6" imgW="1155700" imgH="342900" progId="Equation.3">
              <p:embed/>
            </p:oleObj>
          </a:graphicData>
        </a:graphic>
      </p:graphicFrame>
      <p:sp>
        <p:nvSpPr>
          <p:cNvPr id="3084" name="Text Box 42"/>
          <p:cNvSpPr txBox="1">
            <a:spLocks noChangeArrowheads="1"/>
          </p:cNvSpPr>
          <p:nvPr/>
        </p:nvSpPr>
        <p:spPr bwMode="auto">
          <a:xfrm>
            <a:off x="5410200" y="2430462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900"/>
              <a:t>and</a:t>
            </a:r>
          </a:p>
        </p:txBody>
      </p:sp>
      <p:sp>
        <p:nvSpPr>
          <p:cNvPr id="3085" name="Rectangle 43"/>
          <p:cNvSpPr>
            <a:spLocks noChangeArrowheads="1"/>
          </p:cNvSpPr>
          <p:nvPr/>
        </p:nvSpPr>
        <p:spPr bwMode="auto">
          <a:xfrm>
            <a:off x="1295400" y="3116262"/>
            <a:ext cx="66722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 eaLnBrk="0" hangingPunct="0"/>
            <a:r>
              <a:rPr lang="en-US" sz="1900"/>
              <a:t>as the three points of the function to evaluate a</a:t>
            </a:r>
            <a:r>
              <a:rPr lang="en-US" sz="1900" baseline="-25000"/>
              <a:t>0</a:t>
            </a:r>
            <a:r>
              <a:rPr lang="en-US" sz="1900"/>
              <a:t>, a</a:t>
            </a:r>
            <a:r>
              <a:rPr lang="en-US" sz="1900" baseline="-25000"/>
              <a:t>1</a:t>
            </a:r>
            <a:r>
              <a:rPr lang="en-US" sz="1900"/>
              <a:t> and a</a:t>
            </a:r>
            <a:r>
              <a:rPr lang="en-US" sz="1900" baseline="-25000"/>
              <a:t>2</a:t>
            </a:r>
            <a:r>
              <a:rPr lang="en-US" sz="1900"/>
              <a:t>. </a:t>
            </a:r>
          </a:p>
        </p:txBody>
      </p:sp>
      <p:graphicFrame>
        <p:nvGraphicFramePr>
          <p:cNvPr id="3077" name="Object 46"/>
          <p:cNvGraphicFramePr>
            <a:graphicFrameLocks noChangeAspect="1"/>
          </p:cNvGraphicFramePr>
          <p:nvPr/>
        </p:nvGraphicFramePr>
        <p:xfrm>
          <a:off x="1371600" y="3802062"/>
          <a:ext cx="3952875" cy="428625"/>
        </p:xfrm>
        <a:graphic>
          <a:graphicData uri="http://schemas.openxmlformats.org/presentationml/2006/ole">
            <p:oleObj spid="_x0000_s3083" name="Equation" r:id="rId7" imgW="3949700" imgH="431800" progId="Equation.3">
              <p:embed/>
            </p:oleObj>
          </a:graphicData>
        </a:graphic>
      </p:graphicFrame>
      <p:graphicFrame>
        <p:nvGraphicFramePr>
          <p:cNvPr id="3078" name="Object 45"/>
          <p:cNvGraphicFramePr>
            <a:graphicFrameLocks noChangeAspect="1"/>
          </p:cNvGraphicFramePr>
          <p:nvPr/>
        </p:nvGraphicFramePr>
        <p:xfrm>
          <a:off x="1295400" y="4411662"/>
          <a:ext cx="6410325" cy="847725"/>
        </p:xfrm>
        <a:graphic>
          <a:graphicData uri="http://schemas.openxmlformats.org/presentationml/2006/ole">
            <p:oleObj spid="_x0000_s3084" name="Equation" r:id="rId8" imgW="6413500" imgH="850900" progId="Equation.3">
              <p:embed/>
            </p:oleObj>
          </a:graphicData>
        </a:graphic>
      </p:graphicFrame>
      <p:graphicFrame>
        <p:nvGraphicFramePr>
          <p:cNvPr id="3079" name="Object 44"/>
          <p:cNvGraphicFramePr>
            <a:graphicFrameLocks noChangeAspect="1"/>
          </p:cNvGraphicFramePr>
          <p:nvPr/>
        </p:nvGraphicFramePr>
        <p:xfrm>
          <a:off x="1295400" y="5554662"/>
          <a:ext cx="3886200" cy="428625"/>
        </p:xfrm>
        <a:graphic>
          <a:graphicData uri="http://schemas.openxmlformats.org/presentationml/2006/ole">
            <p:oleObj spid="_x0000_s3085" name="Equation" r:id="rId9" imgW="3886200" imgH="431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3"/>
          <p:cNvSpPr>
            <a:spLocks noGrp="1" noChangeArrowheads="1"/>
          </p:cNvSpPr>
          <p:nvPr>
            <p:ph type="title"/>
          </p:nvPr>
        </p:nvSpPr>
        <p:spPr>
          <a:xfrm>
            <a:off x="1150938" y="152400"/>
            <a:ext cx="7793037" cy="1143000"/>
          </a:xfrm>
        </p:spPr>
        <p:txBody>
          <a:bodyPr/>
          <a:lstStyle/>
          <a:p>
            <a:r>
              <a:rPr lang="en-US" smtClean="0"/>
              <a:t>Basis of Simpson’s 1/3</a:t>
            </a:r>
            <a:r>
              <a:rPr lang="en-US" baseline="30000" smtClean="0"/>
              <a:t>rd</a:t>
            </a:r>
            <a:r>
              <a:rPr lang="en-US" smtClean="0"/>
              <a:t> Rule</a:t>
            </a: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164262"/>
            <a:ext cx="1905000" cy="228600"/>
          </a:xfrm>
        </p:spPr>
        <p:txBody>
          <a:bodyPr/>
          <a:lstStyle/>
          <a:p>
            <a:pPr>
              <a:defRPr/>
            </a:pPr>
            <a:fld id="{BAFD9CE6-0780-4B1F-8961-20A4BD65195D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4104" name="Rectangle 14"/>
          <p:cNvSpPr>
            <a:spLocks noChangeArrowheads="1"/>
          </p:cNvSpPr>
          <p:nvPr/>
        </p:nvSpPr>
        <p:spPr bwMode="auto">
          <a:xfrm>
            <a:off x="1219200" y="1744662"/>
            <a:ext cx="5740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900"/>
              <a:t>Solving the previous equations for a</a:t>
            </a:r>
            <a:r>
              <a:rPr lang="en-US" sz="1900" baseline="-25000"/>
              <a:t>0</a:t>
            </a:r>
            <a:r>
              <a:rPr lang="en-US" sz="1900"/>
              <a:t>, a</a:t>
            </a:r>
            <a:r>
              <a:rPr lang="en-US" sz="1900" baseline="-25000"/>
              <a:t>1</a:t>
            </a:r>
            <a:r>
              <a:rPr lang="en-US" sz="1900"/>
              <a:t> and a</a:t>
            </a:r>
            <a:r>
              <a:rPr lang="en-US" sz="1900" baseline="-25000"/>
              <a:t>2 </a:t>
            </a:r>
            <a:r>
              <a:rPr lang="en-US" sz="1900"/>
              <a:t>give</a:t>
            </a:r>
          </a:p>
        </p:txBody>
      </p:sp>
      <p:graphicFrame>
        <p:nvGraphicFramePr>
          <p:cNvPr id="4098" name="Object 17"/>
          <p:cNvGraphicFramePr>
            <a:graphicFrameLocks noChangeAspect="1"/>
          </p:cNvGraphicFramePr>
          <p:nvPr/>
        </p:nvGraphicFramePr>
        <p:xfrm>
          <a:off x="533400" y="2354262"/>
          <a:ext cx="7048500" cy="1171575"/>
        </p:xfrm>
        <a:graphic>
          <a:graphicData uri="http://schemas.openxmlformats.org/presentationml/2006/ole">
            <p:oleObj spid="_x0000_s4101" name="Equation" r:id="rId4" imgW="7048500" imgH="1168400" progId="Equation.3">
              <p:embed/>
            </p:oleObj>
          </a:graphicData>
        </a:graphic>
      </p:graphicFrame>
      <p:graphicFrame>
        <p:nvGraphicFramePr>
          <p:cNvPr id="4099" name="Object 16"/>
          <p:cNvGraphicFramePr>
            <a:graphicFrameLocks noChangeAspect="1"/>
          </p:cNvGraphicFramePr>
          <p:nvPr/>
        </p:nvGraphicFramePr>
        <p:xfrm>
          <a:off x="533400" y="3649662"/>
          <a:ext cx="8296275" cy="1171575"/>
        </p:xfrm>
        <a:graphic>
          <a:graphicData uri="http://schemas.openxmlformats.org/presentationml/2006/ole">
            <p:oleObj spid="_x0000_s4102" name="Equation" r:id="rId5" imgW="8293100" imgH="1168400" progId="Equation.3">
              <p:embed/>
            </p:oleObj>
          </a:graphicData>
        </a:graphic>
      </p:graphicFrame>
      <p:graphicFrame>
        <p:nvGraphicFramePr>
          <p:cNvPr id="4100" name="Object 15"/>
          <p:cNvGraphicFramePr>
            <a:graphicFrameLocks noChangeAspect="1"/>
          </p:cNvGraphicFramePr>
          <p:nvPr/>
        </p:nvGraphicFramePr>
        <p:xfrm>
          <a:off x="533400" y="4945062"/>
          <a:ext cx="4295775" cy="1190625"/>
        </p:xfrm>
        <a:graphic>
          <a:graphicData uri="http://schemas.openxmlformats.org/presentationml/2006/ole">
            <p:oleObj spid="_x0000_s4103" name="Equation" r:id="rId6" imgW="4292600" imgH="1193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52400"/>
            <a:ext cx="7793037" cy="1143000"/>
          </a:xfrm>
        </p:spPr>
        <p:txBody>
          <a:bodyPr/>
          <a:lstStyle/>
          <a:p>
            <a:r>
              <a:rPr lang="en-US" smtClean="0"/>
              <a:t>Basis of Simpson’s 1/3</a:t>
            </a:r>
            <a:r>
              <a:rPr lang="en-US" baseline="30000" smtClean="0"/>
              <a:t>rd</a:t>
            </a:r>
            <a:r>
              <a:rPr lang="en-US" smtClean="0"/>
              <a:t> Rule</a:t>
            </a:r>
          </a:p>
        </p:txBody>
      </p:sp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164262"/>
            <a:ext cx="1905000" cy="228600"/>
          </a:xfrm>
        </p:spPr>
        <p:txBody>
          <a:bodyPr/>
          <a:lstStyle/>
          <a:p>
            <a:pPr>
              <a:defRPr/>
            </a:pPr>
            <a:fld id="{3420306C-DA32-480A-8C27-EE66185F7354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5129" name="Text Box 100"/>
          <p:cNvSpPr txBox="1">
            <a:spLocks noChangeArrowheads="1"/>
          </p:cNvSpPr>
          <p:nvPr/>
        </p:nvSpPr>
        <p:spPr bwMode="auto">
          <a:xfrm>
            <a:off x="914400" y="1744662"/>
            <a:ext cx="1295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900"/>
              <a:t>Then</a:t>
            </a:r>
          </a:p>
        </p:txBody>
      </p:sp>
      <p:grpSp>
        <p:nvGrpSpPr>
          <p:cNvPr id="5130" name="Group 109"/>
          <p:cNvGrpSpPr>
            <a:grpSpLocks/>
          </p:cNvGrpSpPr>
          <p:nvPr/>
        </p:nvGrpSpPr>
        <p:grpSpPr bwMode="auto">
          <a:xfrm>
            <a:off x="2286000" y="2049462"/>
            <a:ext cx="4733925" cy="3686175"/>
            <a:chOff x="1056" y="1680"/>
            <a:chExt cx="2982" cy="2322"/>
          </a:xfrm>
        </p:grpSpPr>
        <p:graphicFrame>
          <p:nvGraphicFramePr>
            <p:cNvPr id="5122" name="Object 104"/>
            <p:cNvGraphicFramePr>
              <a:graphicFrameLocks noChangeAspect="1"/>
            </p:cNvGraphicFramePr>
            <p:nvPr/>
          </p:nvGraphicFramePr>
          <p:xfrm>
            <a:off x="1056" y="1680"/>
            <a:ext cx="1062" cy="498"/>
          </p:xfrm>
          <a:graphic>
            <a:graphicData uri="http://schemas.openxmlformats.org/presentationml/2006/ole">
              <p:oleObj spid="_x0000_s5126" name="Equation" r:id="rId4" imgW="1689100" imgH="787400" progId="Equation.3">
                <p:embed/>
              </p:oleObj>
            </a:graphicData>
          </a:graphic>
        </p:graphicFrame>
        <p:graphicFrame>
          <p:nvGraphicFramePr>
            <p:cNvPr id="5123" name="Object 103"/>
            <p:cNvGraphicFramePr>
              <a:graphicFrameLocks noChangeAspect="1"/>
            </p:cNvGraphicFramePr>
            <p:nvPr/>
          </p:nvGraphicFramePr>
          <p:xfrm>
            <a:off x="1200" y="2160"/>
            <a:ext cx="1728" cy="498"/>
          </p:xfrm>
          <a:graphic>
            <a:graphicData uri="http://schemas.openxmlformats.org/presentationml/2006/ole">
              <p:oleObj spid="_x0000_s5127" name="Equation" r:id="rId5" imgW="2743200" imgH="787400" progId="Equation.3">
                <p:embed/>
              </p:oleObj>
            </a:graphicData>
          </a:graphic>
        </p:graphicFrame>
        <p:graphicFrame>
          <p:nvGraphicFramePr>
            <p:cNvPr id="5124" name="Object 102"/>
            <p:cNvGraphicFramePr>
              <a:graphicFrameLocks noChangeAspect="1"/>
            </p:cNvGraphicFramePr>
            <p:nvPr/>
          </p:nvGraphicFramePr>
          <p:xfrm>
            <a:off x="1200" y="2784"/>
            <a:ext cx="1866" cy="606"/>
          </p:xfrm>
          <a:graphic>
            <a:graphicData uri="http://schemas.openxmlformats.org/presentationml/2006/ole">
              <p:oleObj spid="_x0000_s5128" name="Equation" r:id="rId6" imgW="2959100" imgH="965200" progId="Equation.3">
                <p:embed/>
              </p:oleObj>
            </a:graphicData>
          </a:graphic>
        </p:graphicFrame>
        <p:graphicFrame>
          <p:nvGraphicFramePr>
            <p:cNvPr id="5125" name="Object 101"/>
            <p:cNvGraphicFramePr>
              <a:graphicFrameLocks noChangeAspect="1"/>
            </p:cNvGraphicFramePr>
            <p:nvPr/>
          </p:nvGraphicFramePr>
          <p:xfrm>
            <a:off x="1200" y="3504"/>
            <a:ext cx="2838" cy="498"/>
          </p:xfrm>
          <a:graphic>
            <a:graphicData uri="http://schemas.openxmlformats.org/presentationml/2006/ole">
              <p:oleObj spid="_x0000_s5129" name="Equation" r:id="rId7" imgW="4508500" imgH="78740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93037" cy="762000"/>
          </a:xfrm>
        </p:spPr>
        <p:txBody>
          <a:bodyPr/>
          <a:lstStyle/>
          <a:p>
            <a:r>
              <a:rPr lang="en-US" dirty="0" smtClean="0"/>
              <a:t>Basis of Simpson’s 1/3</a:t>
            </a:r>
            <a:r>
              <a:rPr lang="en-US" baseline="30000" dirty="0" smtClean="0"/>
              <a:t>rd</a:t>
            </a:r>
            <a:r>
              <a:rPr lang="en-US" dirty="0" smtClean="0"/>
              <a:t> Rule</a:t>
            </a: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1905000" cy="228600"/>
          </a:xfrm>
        </p:spPr>
        <p:txBody>
          <a:bodyPr/>
          <a:lstStyle/>
          <a:p>
            <a:pPr>
              <a:defRPr/>
            </a:pPr>
            <a:fld id="{AEA69925-2E3B-49E7-9D47-945D6D6DDF1C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151" name="Rectangle 25"/>
          <p:cNvSpPr>
            <a:spLocks noChangeArrowheads="1"/>
          </p:cNvSpPr>
          <p:nvPr/>
        </p:nvSpPr>
        <p:spPr bwMode="auto">
          <a:xfrm>
            <a:off x="838200" y="1211262"/>
            <a:ext cx="6324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 eaLnBrk="0" hangingPunct="0"/>
            <a:r>
              <a:rPr lang="en-US" sz="1900"/>
              <a:t>Substituting values of a</a:t>
            </a:r>
            <a:r>
              <a:rPr lang="en-US" sz="1900" baseline="-25000"/>
              <a:t>0</a:t>
            </a:r>
            <a:r>
              <a:rPr lang="en-US" sz="1900"/>
              <a:t>, a</a:t>
            </a:r>
            <a:r>
              <a:rPr lang="en-US" sz="1900" baseline="-25000"/>
              <a:t>1</a:t>
            </a:r>
            <a:r>
              <a:rPr lang="en-US" sz="1900"/>
              <a:t>, a</a:t>
            </a:r>
            <a:r>
              <a:rPr lang="en-US" sz="1900" baseline="-25000"/>
              <a:t> 2 </a:t>
            </a:r>
            <a:r>
              <a:rPr lang="en-US" sz="1900"/>
              <a:t>give</a:t>
            </a:r>
          </a:p>
        </p:txBody>
      </p:sp>
      <p:graphicFrame>
        <p:nvGraphicFramePr>
          <p:cNvPr id="6146" name="Object 26"/>
          <p:cNvGraphicFramePr>
            <a:graphicFrameLocks noChangeAspect="1"/>
          </p:cNvGraphicFramePr>
          <p:nvPr/>
        </p:nvGraphicFramePr>
        <p:xfrm>
          <a:off x="1219200" y="1752600"/>
          <a:ext cx="5638800" cy="809625"/>
        </p:xfrm>
        <a:graphic>
          <a:graphicData uri="http://schemas.openxmlformats.org/presentationml/2006/ole">
            <p:oleObj spid="_x0000_s6155" name="Equation" r:id="rId4" imgW="5638800" imgH="812800" progId="Equation.3">
              <p:embed/>
            </p:oleObj>
          </a:graphicData>
        </a:graphic>
      </p:graphicFrame>
      <p:sp>
        <p:nvSpPr>
          <p:cNvPr id="6152" name="Text Box 28"/>
          <p:cNvSpPr txBox="1">
            <a:spLocks noChangeArrowheads="1"/>
          </p:cNvSpPr>
          <p:nvPr/>
        </p:nvSpPr>
        <p:spPr bwMode="auto">
          <a:xfrm>
            <a:off x="838200" y="2819400"/>
            <a:ext cx="6781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900" dirty="0"/>
              <a:t>Since for Simpson’s 1/3rd Rule, the interval [a, b] is broken</a:t>
            </a:r>
          </a:p>
        </p:txBody>
      </p:sp>
      <p:sp>
        <p:nvSpPr>
          <p:cNvPr id="6153" name="Text Box 29"/>
          <p:cNvSpPr txBox="1">
            <a:spLocks noChangeArrowheads="1"/>
          </p:cNvSpPr>
          <p:nvPr/>
        </p:nvSpPr>
        <p:spPr bwMode="auto">
          <a:xfrm>
            <a:off x="838200" y="3276600"/>
            <a:ext cx="6400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900" dirty="0"/>
              <a:t>into 2 segments, the segment width</a:t>
            </a:r>
          </a:p>
        </p:txBody>
      </p:sp>
      <p:graphicFrame>
        <p:nvGraphicFramePr>
          <p:cNvPr id="6147" name="Object 30"/>
          <p:cNvGraphicFramePr>
            <a:graphicFrameLocks noChangeAspect="1"/>
          </p:cNvGraphicFramePr>
          <p:nvPr/>
        </p:nvGraphicFramePr>
        <p:xfrm>
          <a:off x="3276600" y="3657600"/>
          <a:ext cx="1104900" cy="723900"/>
        </p:xfrm>
        <a:graphic>
          <a:graphicData uri="http://schemas.openxmlformats.org/presentationml/2006/ole">
            <p:oleObj spid="_x0000_s6156" name="Equation" r:id="rId5" imgW="1104900" imgH="723900" progId="Equation.3">
              <p:embed/>
            </p:oleObj>
          </a:graphicData>
        </a:graphic>
      </p:graphicFrame>
      <p:grpSp>
        <p:nvGrpSpPr>
          <p:cNvPr id="10" name="Group 92"/>
          <p:cNvGrpSpPr>
            <a:grpSpLocks/>
          </p:cNvGrpSpPr>
          <p:nvPr/>
        </p:nvGrpSpPr>
        <p:grpSpPr bwMode="auto">
          <a:xfrm>
            <a:off x="838201" y="4054476"/>
            <a:ext cx="8077201" cy="2041526"/>
            <a:chOff x="480" y="1344"/>
            <a:chExt cx="5088" cy="1286"/>
          </a:xfrm>
        </p:grpSpPr>
        <p:graphicFrame>
          <p:nvGraphicFramePr>
            <p:cNvPr id="11" name="Object 88"/>
            <p:cNvGraphicFramePr>
              <a:graphicFrameLocks noChangeAspect="1"/>
            </p:cNvGraphicFramePr>
            <p:nvPr/>
          </p:nvGraphicFramePr>
          <p:xfrm>
            <a:off x="960" y="1622"/>
            <a:ext cx="3270" cy="510"/>
          </p:xfrm>
          <a:graphic>
            <a:graphicData uri="http://schemas.openxmlformats.org/presentationml/2006/ole">
              <p:oleObj spid="_x0000_s6157" name="Equation" r:id="rId6" imgW="5194300" imgH="812800" progId="Equation.3">
                <p:embed/>
              </p:oleObj>
            </a:graphicData>
          </a:graphic>
        </p:graphicFrame>
        <p:sp>
          <p:nvSpPr>
            <p:cNvPr id="12" name="Text Box 90"/>
            <p:cNvSpPr txBox="1">
              <a:spLocks noChangeArrowheads="1"/>
            </p:cNvSpPr>
            <p:nvPr/>
          </p:nvSpPr>
          <p:spPr bwMode="auto">
            <a:xfrm>
              <a:off x="480" y="1344"/>
              <a:ext cx="1248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900"/>
                <a:t>Hence</a:t>
              </a:r>
            </a:p>
          </p:txBody>
        </p:sp>
        <p:sp>
          <p:nvSpPr>
            <p:cNvPr id="13" name="Rectangle 91"/>
            <p:cNvSpPr>
              <a:spLocks noChangeArrowheads="1"/>
            </p:cNvSpPr>
            <p:nvPr/>
          </p:nvSpPr>
          <p:spPr bwMode="auto">
            <a:xfrm>
              <a:off x="491" y="2203"/>
              <a:ext cx="5077" cy="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l" eaLnBrk="0" hangingPunct="0"/>
              <a:r>
                <a:rPr lang="en-US" sz="1900" dirty="0"/>
                <a:t>Because the above form has 1/3 in its formula, it is called Simpson’s 1/3rd Rule</a:t>
              </a:r>
              <a:r>
                <a:rPr lang="en-US" sz="1900" dirty="0" smtClean="0"/>
                <a:t>.</a:t>
              </a:r>
              <a:endParaRPr lang="en-US" sz="19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2"/>
          <p:cNvSpPr>
            <a:spLocks noGrp="1" noChangeArrowheads="1"/>
          </p:cNvSpPr>
          <p:nvPr>
            <p:ph type="title"/>
          </p:nvPr>
        </p:nvSpPr>
        <p:spPr>
          <a:xfrm>
            <a:off x="922338" y="76200"/>
            <a:ext cx="7793037" cy="1143000"/>
          </a:xfrm>
        </p:spPr>
        <p:txBody>
          <a:bodyPr/>
          <a:lstStyle/>
          <a:p>
            <a:r>
              <a:rPr lang="en-US" smtClean="0"/>
              <a:t>Example 1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096000"/>
            <a:ext cx="1905000" cy="228600"/>
          </a:xfrm>
        </p:spPr>
        <p:txBody>
          <a:bodyPr/>
          <a:lstStyle/>
          <a:p>
            <a:pPr>
              <a:defRPr/>
            </a:pPr>
            <a:fld id="{454A3F92-9EBA-439F-AA04-E765B6B9BA7E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grpSp>
        <p:nvGrpSpPr>
          <p:cNvPr id="8200" name="Group 44"/>
          <p:cNvGrpSpPr>
            <a:grpSpLocks/>
          </p:cNvGrpSpPr>
          <p:nvPr/>
        </p:nvGrpSpPr>
        <p:grpSpPr bwMode="auto">
          <a:xfrm>
            <a:off x="-228600" y="1897062"/>
            <a:ext cx="9144000" cy="3581400"/>
            <a:chOff x="0" y="1440"/>
            <a:chExt cx="5760" cy="2256"/>
          </a:xfrm>
        </p:grpSpPr>
        <p:sp>
          <p:nvSpPr>
            <p:cNvPr id="8201" name="Rectangle 28"/>
            <p:cNvSpPr>
              <a:spLocks noChangeArrowheads="1"/>
            </p:cNvSpPr>
            <p:nvPr/>
          </p:nvSpPr>
          <p:spPr bwMode="auto">
            <a:xfrm>
              <a:off x="672" y="2640"/>
              <a:ext cx="440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 eaLnBrk="0" hangingPunct="0"/>
              <a:r>
                <a:rPr lang="en-US" sz="1900"/>
                <a:t>a) Use Simpson’s 1/3rd Rule to find the approximate value of x </a:t>
              </a:r>
            </a:p>
          </p:txBody>
        </p:sp>
        <p:sp>
          <p:nvSpPr>
            <p:cNvPr id="8202" name="Rectangle 35"/>
            <p:cNvSpPr>
              <a:spLocks noChangeArrowheads="1"/>
            </p:cNvSpPr>
            <p:nvPr/>
          </p:nvSpPr>
          <p:spPr bwMode="auto">
            <a:xfrm>
              <a:off x="576" y="1440"/>
              <a:ext cx="437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 eaLnBrk="0" hangingPunct="0"/>
              <a:r>
                <a:rPr lang="en-US" sz="1900"/>
                <a:t>The distance covered by a rocket from t=8 to t=30 is given by </a:t>
              </a:r>
            </a:p>
          </p:txBody>
        </p:sp>
        <p:graphicFrame>
          <p:nvGraphicFramePr>
            <p:cNvPr id="8195" name="Object 36"/>
            <p:cNvGraphicFramePr>
              <a:graphicFrameLocks noChangeAspect="1"/>
            </p:cNvGraphicFramePr>
            <p:nvPr/>
          </p:nvGraphicFramePr>
          <p:xfrm>
            <a:off x="1152" y="1920"/>
            <a:ext cx="3186" cy="510"/>
          </p:xfrm>
          <a:graphic>
            <a:graphicData uri="http://schemas.openxmlformats.org/presentationml/2006/ole">
              <p:oleObj spid="_x0000_s8197" name="Equation" r:id="rId4" imgW="5054600" imgH="812800" progId="Equation.3">
                <p:embed/>
              </p:oleObj>
            </a:graphicData>
          </a:graphic>
        </p:graphicFrame>
        <p:sp>
          <p:nvSpPr>
            <p:cNvPr id="8203" name="Rectangle 38"/>
            <p:cNvSpPr>
              <a:spLocks noChangeArrowheads="1"/>
            </p:cNvSpPr>
            <p:nvPr/>
          </p:nvSpPr>
          <p:spPr bwMode="auto">
            <a:xfrm>
              <a:off x="672" y="3072"/>
              <a:ext cx="169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 eaLnBrk="0" hangingPunct="0"/>
              <a:r>
                <a:rPr lang="en-US" sz="1900"/>
                <a:t>b) Find the true error,  </a:t>
              </a:r>
            </a:p>
          </p:txBody>
        </p:sp>
        <p:graphicFrame>
          <p:nvGraphicFramePr>
            <p:cNvPr id="8196" name="Object 39"/>
            <p:cNvGraphicFramePr>
              <a:graphicFrameLocks noChangeAspect="1"/>
            </p:cNvGraphicFramePr>
            <p:nvPr/>
          </p:nvGraphicFramePr>
          <p:xfrm>
            <a:off x="2304" y="3072"/>
            <a:ext cx="192" cy="240"/>
          </p:xfrm>
          <a:graphic>
            <a:graphicData uri="http://schemas.openxmlformats.org/presentationml/2006/ole">
              <p:oleObj spid="_x0000_s8198" name="Equation" r:id="rId5" imgW="304668" imgH="380835" progId="Equation.3">
                <p:embed/>
              </p:oleObj>
            </a:graphicData>
          </a:graphic>
        </p:graphicFrame>
        <p:sp>
          <p:nvSpPr>
            <p:cNvPr id="8204" name="Rectangle 41"/>
            <p:cNvSpPr>
              <a:spLocks noChangeArrowheads="1"/>
            </p:cNvSpPr>
            <p:nvPr/>
          </p:nvSpPr>
          <p:spPr bwMode="auto">
            <a:xfrm>
              <a:off x="672" y="3456"/>
              <a:ext cx="278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l" eaLnBrk="0" hangingPunct="0"/>
              <a:r>
                <a:rPr lang="en-US" sz="1900"/>
                <a:t>c) Find the absolute relative true error, </a:t>
              </a:r>
            </a:p>
          </p:txBody>
        </p:sp>
        <p:sp>
          <p:nvSpPr>
            <p:cNvPr id="8205" name="Rectangle 43"/>
            <p:cNvSpPr>
              <a:spLocks noChangeArrowheads="1"/>
            </p:cNvSpPr>
            <p:nvPr/>
          </p:nvSpPr>
          <p:spPr bwMode="auto">
            <a:xfrm>
              <a:off x="0" y="2031"/>
              <a:ext cx="5760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8194" name="Object 42"/>
          <p:cNvGraphicFramePr>
            <a:graphicFrameLocks noChangeAspect="1"/>
          </p:cNvGraphicFramePr>
          <p:nvPr/>
        </p:nvGraphicFramePr>
        <p:xfrm>
          <a:off x="5257800" y="5021262"/>
          <a:ext cx="381000" cy="409575"/>
        </p:xfrm>
        <a:graphic>
          <a:graphicData uri="http://schemas.openxmlformats.org/presentationml/2006/ole">
            <p:oleObj spid="_x0000_s8199" name="Equation" r:id="rId6" imgW="380835" imgH="406224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5" name="Rectangle 2"/>
          <p:cNvSpPr>
            <a:spLocks noGrp="1" noChangeArrowheads="1"/>
          </p:cNvSpPr>
          <p:nvPr>
            <p:ph type="title"/>
          </p:nvPr>
        </p:nvSpPr>
        <p:spPr>
          <a:xfrm>
            <a:off x="922338" y="228600"/>
            <a:ext cx="7793037" cy="1143000"/>
          </a:xfrm>
        </p:spPr>
        <p:txBody>
          <a:bodyPr/>
          <a:lstStyle/>
          <a:p>
            <a:r>
              <a:rPr lang="en-US" smtClean="0"/>
              <a:t>Solution</a:t>
            </a: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228600" y="6240462"/>
            <a:ext cx="1905000" cy="228600"/>
          </a:xfrm>
        </p:spPr>
        <p:txBody>
          <a:bodyPr/>
          <a:lstStyle/>
          <a:p>
            <a:pPr>
              <a:defRPr/>
            </a:pPr>
            <a:fld id="{47469A51-935F-41D2-B11F-329A0DFE1A2C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226" name="Text Box 51"/>
          <p:cNvSpPr txBox="1">
            <a:spLocks noChangeArrowheads="1"/>
          </p:cNvSpPr>
          <p:nvPr/>
        </p:nvSpPr>
        <p:spPr bwMode="auto">
          <a:xfrm>
            <a:off x="533400" y="1744662"/>
            <a:ext cx="762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900"/>
              <a:t>a)</a:t>
            </a:r>
          </a:p>
        </p:txBody>
      </p:sp>
      <p:graphicFrame>
        <p:nvGraphicFramePr>
          <p:cNvPr id="9218" name="Object 56"/>
          <p:cNvGraphicFramePr>
            <a:graphicFrameLocks noChangeAspect="1"/>
          </p:cNvGraphicFramePr>
          <p:nvPr/>
        </p:nvGraphicFramePr>
        <p:xfrm>
          <a:off x="1524000" y="1744662"/>
          <a:ext cx="1676400" cy="1028700"/>
        </p:xfrm>
        <a:graphic>
          <a:graphicData uri="http://schemas.openxmlformats.org/presentationml/2006/ole">
            <p:oleObj spid="_x0000_s9223" name="Equation" r:id="rId4" imgW="787058" imgH="482391" progId="Equation.3">
              <p:embed/>
            </p:oleObj>
          </a:graphicData>
        </a:graphic>
      </p:graphicFrame>
      <p:graphicFrame>
        <p:nvGraphicFramePr>
          <p:cNvPr id="9219" name="Object 55"/>
          <p:cNvGraphicFramePr>
            <a:graphicFrameLocks noChangeAspect="1"/>
          </p:cNvGraphicFramePr>
          <p:nvPr/>
        </p:nvGraphicFramePr>
        <p:xfrm>
          <a:off x="1600200" y="2735262"/>
          <a:ext cx="4848225" cy="809625"/>
        </p:xfrm>
        <a:graphic>
          <a:graphicData uri="http://schemas.openxmlformats.org/presentationml/2006/ole">
            <p:oleObj spid="_x0000_s9224" name="Equation" r:id="rId5" imgW="4851400" imgH="812800" progId="Equation.3">
              <p:embed/>
            </p:oleObj>
          </a:graphicData>
        </a:graphic>
      </p:graphicFrame>
      <p:graphicFrame>
        <p:nvGraphicFramePr>
          <p:cNvPr id="9220" name="Object 54"/>
          <p:cNvGraphicFramePr>
            <a:graphicFrameLocks noChangeAspect="1"/>
          </p:cNvGraphicFramePr>
          <p:nvPr/>
        </p:nvGraphicFramePr>
        <p:xfrm>
          <a:off x="1905000" y="3725862"/>
          <a:ext cx="4410075" cy="790575"/>
        </p:xfrm>
        <a:graphic>
          <a:graphicData uri="http://schemas.openxmlformats.org/presentationml/2006/ole">
            <p:oleObj spid="_x0000_s9225" name="Equation" r:id="rId6" imgW="4406900" imgH="787400" progId="Equation.3">
              <p:embed/>
            </p:oleObj>
          </a:graphicData>
        </a:graphic>
      </p:graphicFrame>
      <p:graphicFrame>
        <p:nvGraphicFramePr>
          <p:cNvPr id="9221" name="Object 53"/>
          <p:cNvGraphicFramePr>
            <a:graphicFrameLocks noChangeAspect="1"/>
          </p:cNvGraphicFramePr>
          <p:nvPr/>
        </p:nvGraphicFramePr>
        <p:xfrm>
          <a:off x="2057400" y="4792662"/>
          <a:ext cx="5457825" cy="790575"/>
        </p:xfrm>
        <a:graphic>
          <a:graphicData uri="http://schemas.openxmlformats.org/presentationml/2006/ole">
            <p:oleObj spid="_x0000_s9226" name="Equation" r:id="rId7" imgW="5461000" imgH="787400" progId="Equation.3">
              <p:embed/>
            </p:oleObj>
          </a:graphicData>
        </a:graphic>
      </p:graphicFrame>
      <p:graphicFrame>
        <p:nvGraphicFramePr>
          <p:cNvPr id="9222" name="Object 52"/>
          <p:cNvGraphicFramePr>
            <a:graphicFrameLocks noChangeAspect="1"/>
          </p:cNvGraphicFramePr>
          <p:nvPr/>
        </p:nvGraphicFramePr>
        <p:xfrm>
          <a:off x="1981200" y="5783262"/>
          <a:ext cx="1714500" cy="342900"/>
        </p:xfrm>
        <a:graphic>
          <a:graphicData uri="http://schemas.openxmlformats.org/presentationml/2006/ole">
            <p:oleObj spid="_x0000_s9227" name="Equation" r:id="rId8" imgW="1714500" imgH="3429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793037" cy="762000"/>
          </a:xfrm>
        </p:spPr>
        <p:txBody>
          <a:bodyPr/>
          <a:lstStyle/>
          <a:p>
            <a:r>
              <a:rPr lang="en-US" dirty="0" smtClean="0"/>
              <a:t>Solution (cont)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5630862"/>
            <a:ext cx="1905000" cy="228600"/>
          </a:xfrm>
        </p:spPr>
        <p:txBody>
          <a:bodyPr/>
          <a:lstStyle/>
          <a:p>
            <a:pPr>
              <a:defRPr/>
            </a:pPr>
            <a:fld id="{BCA4A793-E559-42F2-A404-E996AC663891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0249" name="Rectangle 18"/>
          <p:cNvSpPr>
            <a:spLocks noChangeArrowheads="1"/>
          </p:cNvSpPr>
          <p:nvPr/>
        </p:nvSpPr>
        <p:spPr bwMode="auto">
          <a:xfrm>
            <a:off x="1143000" y="990600"/>
            <a:ext cx="47085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>
              <a:tabLst>
                <a:tab pos="228600" algn="l"/>
              </a:tabLst>
            </a:pPr>
            <a:r>
              <a:rPr lang="en-US" sz="1900" dirty="0"/>
              <a:t>b) The exact value of the above integral is</a:t>
            </a:r>
          </a:p>
        </p:txBody>
      </p:sp>
      <p:graphicFrame>
        <p:nvGraphicFramePr>
          <p:cNvPr id="10242" name="Object 19"/>
          <p:cNvGraphicFramePr>
            <a:graphicFrameLocks noChangeAspect="1"/>
          </p:cNvGraphicFramePr>
          <p:nvPr/>
        </p:nvGraphicFramePr>
        <p:xfrm>
          <a:off x="1752600" y="1447800"/>
          <a:ext cx="5057775" cy="809625"/>
        </p:xfrm>
        <a:graphic>
          <a:graphicData uri="http://schemas.openxmlformats.org/presentationml/2006/ole">
            <p:oleObj spid="_x0000_s10253" name="Equation" r:id="rId4" imgW="5054600" imgH="812800" progId="Equation.3">
              <p:embed/>
            </p:oleObj>
          </a:graphicData>
        </a:graphic>
      </p:graphicFrame>
      <p:graphicFrame>
        <p:nvGraphicFramePr>
          <p:cNvPr id="10243" name="Object 21"/>
          <p:cNvGraphicFramePr>
            <a:graphicFrameLocks noChangeAspect="1"/>
          </p:cNvGraphicFramePr>
          <p:nvPr/>
        </p:nvGraphicFramePr>
        <p:xfrm>
          <a:off x="1981200" y="2590800"/>
          <a:ext cx="1714500" cy="342900"/>
        </p:xfrm>
        <a:graphic>
          <a:graphicData uri="http://schemas.openxmlformats.org/presentationml/2006/ole">
            <p:oleObj spid="_x0000_s10254" name="Equation" r:id="rId5" imgW="1714500" imgH="342900" progId="Equation.3">
              <p:embed/>
            </p:oleObj>
          </a:graphicData>
        </a:graphic>
      </p:graphicFrame>
      <p:sp>
        <p:nvSpPr>
          <p:cNvPr id="10250" name="Rectangle 23"/>
          <p:cNvSpPr>
            <a:spLocks noChangeArrowheads="1"/>
          </p:cNvSpPr>
          <p:nvPr/>
        </p:nvSpPr>
        <p:spPr bwMode="auto">
          <a:xfrm>
            <a:off x="762000" y="2971800"/>
            <a:ext cx="12795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sz="1900" dirty="0"/>
              <a:t>True Error</a:t>
            </a:r>
          </a:p>
        </p:txBody>
      </p:sp>
      <p:graphicFrame>
        <p:nvGraphicFramePr>
          <p:cNvPr id="10244" name="Object 25"/>
          <p:cNvGraphicFramePr>
            <a:graphicFrameLocks noChangeAspect="1"/>
          </p:cNvGraphicFramePr>
          <p:nvPr/>
        </p:nvGraphicFramePr>
        <p:xfrm>
          <a:off x="1524000" y="3352800"/>
          <a:ext cx="3171825" cy="381000"/>
        </p:xfrm>
        <a:graphic>
          <a:graphicData uri="http://schemas.openxmlformats.org/presentationml/2006/ole">
            <p:oleObj spid="_x0000_s10255" name="Equation" r:id="rId6" imgW="3175000" imgH="381000" progId="Equation.3">
              <p:embed/>
            </p:oleObj>
          </a:graphicData>
        </a:graphic>
      </p:graphicFrame>
      <p:graphicFrame>
        <p:nvGraphicFramePr>
          <p:cNvPr id="10245" name="Object 24"/>
          <p:cNvGraphicFramePr>
            <a:graphicFrameLocks noChangeAspect="1"/>
          </p:cNvGraphicFramePr>
          <p:nvPr/>
        </p:nvGraphicFramePr>
        <p:xfrm>
          <a:off x="1905000" y="3810000"/>
          <a:ext cx="1295400" cy="342900"/>
        </p:xfrm>
        <a:graphic>
          <a:graphicData uri="http://schemas.openxmlformats.org/presentationml/2006/ole">
            <p:oleObj spid="_x0000_s10256" name="Equation" r:id="rId7" imgW="1295400" imgH="342900" progId="Equation.3">
              <p:embed/>
            </p:oleObj>
          </a:graphicData>
        </a:graphic>
      </p:graphicFrame>
      <p:sp>
        <p:nvSpPr>
          <p:cNvPr id="11" name="Rectangle 27"/>
          <p:cNvSpPr>
            <a:spLocks noChangeArrowheads="1"/>
          </p:cNvSpPr>
          <p:nvPr/>
        </p:nvSpPr>
        <p:spPr bwMode="auto">
          <a:xfrm>
            <a:off x="990600" y="4419600"/>
            <a:ext cx="34893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en-US" sz="1900" dirty="0"/>
              <a:t>c)  Absolute relative true error,</a:t>
            </a:r>
          </a:p>
        </p:txBody>
      </p:sp>
      <p:graphicFrame>
        <p:nvGraphicFramePr>
          <p:cNvPr id="10251" name="Object 29"/>
          <p:cNvGraphicFramePr>
            <a:graphicFrameLocks noChangeAspect="1"/>
          </p:cNvGraphicFramePr>
          <p:nvPr/>
        </p:nvGraphicFramePr>
        <p:xfrm>
          <a:off x="1447800" y="4848225"/>
          <a:ext cx="4295775" cy="790575"/>
        </p:xfrm>
        <a:graphic>
          <a:graphicData uri="http://schemas.openxmlformats.org/presentationml/2006/ole">
            <p:oleObj spid="_x0000_s10257" name="Equation" r:id="rId8" imgW="4292600" imgH="787400" progId="Equation.3">
              <p:embed/>
            </p:oleObj>
          </a:graphicData>
        </a:graphic>
      </p:graphicFrame>
      <p:graphicFrame>
        <p:nvGraphicFramePr>
          <p:cNvPr id="10252" name="Object 28"/>
          <p:cNvGraphicFramePr>
            <a:graphicFrameLocks noChangeAspect="1"/>
          </p:cNvGraphicFramePr>
          <p:nvPr/>
        </p:nvGraphicFramePr>
        <p:xfrm>
          <a:off x="1828800" y="5743575"/>
          <a:ext cx="1381125" cy="276225"/>
        </p:xfrm>
        <a:graphic>
          <a:graphicData uri="http://schemas.openxmlformats.org/presentationml/2006/ole">
            <p:oleObj spid="_x0000_s10258" name="Equation" r:id="rId9" imgW="1384300" imgH="279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1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powerpoint_template</Template>
  <TotalTime>3963</TotalTime>
  <Words>662</Words>
  <Application>Microsoft Office PowerPoint</Application>
  <PresentationFormat>On-screen Show (4:3)</PresentationFormat>
  <Paragraphs>142</Paragraphs>
  <Slides>26</Slides>
  <Notes>22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1_Blends</vt:lpstr>
      <vt:lpstr>Blends</vt:lpstr>
      <vt:lpstr>Office Theme</vt:lpstr>
      <vt:lpstr>Equation</vt:lpstr>
      <vt:lpstr>Slide 1</vt:lpstr>
      <vt:lpstr>Basis of Simpson’s 1/3rd Rule</vt:lpstr>
      <vt:lpstr>Basis of Simpson’s 1/3rd Rule</vt:lpstr>
      <vt:lpstr>Basis of Simpson’s 1/3rd Rule</vt:lpstr>
      <vt:lpstr>Basis of Simpson’s 1/3rd Rule</vt:lpstr>
      <vt:lpstr>Basis of Simpson’s 1/3rd Rule</vt:lpstr>
      <vt:lpstr>Example 1</vt:lpstr>
      <vt:lpstr>Solution</vt:lpstr>
      <vt:lpstr>Solution (cont)</vt:lpstr>
      <vt:lpstr>Slide 10</vt:lpstr>
      <vt:lpstr>Multiple Segment Simpson’s 1/3rd Rule</vt:lpstr>
      <vt:lpstr>Multiple Segment Simpson’s 1/3rd Rule</vt:lpstr>
      <vt:lpstr>Multiple Segment Simpson’s 1/3rd Rule</vt:lpstr>
      <vt:lpstr>Multiple Segment Simpson’s 1/3rd Rule</vt:lpstr>
      <vt:lpstr>Multiple Segment Simpson’s 1/3rd Rule</vt:lpstr>
      <vt:lpstr>Example 2</vt:lpstr>
      <vt:lpstr>Solution</vt:lpstr>
      <vt:lpstr>Solution (cont.)</vt:lpstr>
      <vt:lpstr>Solution (cont.)</vt:lpstr>
      <vt:lpstr>Solution (cont.)</vt:lpstr>
      <vt:lpstr>Solution (cont.)</vt:lpstr>
      <vt:lpstr>Simpson’s 3/8 Rule of Integration </vt:lpstr>
      <vt:lpstr>Slide 23</vt:lpstr>
      <vt:lpstr>Multi Segments for Simpson’s 3/8 Rule</vt:lpstr>
      <vt:lpstr>Exercise</vt:lpstr>
      <vt:lpstr>Slide 26</vt:lpstr>
    </vt:vector>
  </TitlesOfParts>
  <Company>Holistic Numerical Methods Institute</Company>
  <LinksUpToDate>false</LinksUpToDate>
  <SharedDoc>false</SharedDoc>
  <HyperlinkBase>http://numericalmethods.eng.usf.edu/mws/gen/07int/mws_gen_int_ppt_simpson13</HyperlinkBase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Simpson's 1/3rd Rule</dc:title>
  <dc:subject>Integraion</dc:subject>
  <dc:creator>Autar Kaw, Charlie Barker</dc:creator>
  <cp:keywords>Power Point Simpson's 1/3rd Rule</cp:keywords>
  <dc:description>A power point presentation describing Simpson's 1/3rd Rule</dc:description>
  <cp:lastModifiedBy>ramisa.fariha</cp:lastModifiedBy>
  <cp:revision>161</cp:revision>
  <cp:lastPrinted>1999-03-26T19:03:37Z</cp:lastPrinted>
  <dcterms:created xsi:type="dcterms:W3CDTF">1998-11-18T16:33:10Z</dcterms:created>
  <dcterms:modified xsi:type="dcterms:W3CDTF">2018-07-28T02:44:57Z</dcterms:modified>
  <cp:category>General Engineering</cp:category>
</cp:coreProperties>
</file>