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8" r:id="rId1"/>
  </p:sldMasterIdLst>
  <p:sldIdLst>
    <p:sldId id="256" r:id="rId2"/>
    <p:sldId id="282" r:id="rId3"/>
    <p:sldId id="315" r:id="rId4"/>
    <p:sldId id="258" r:id="rId5"/>
    <p:sldId id="284" r:id="rId6"/>
    <p:sldId id="285" r:id="rId7"/>
    <p:sldId id="286" r:id="rId8"/>
    <p:sldId id="259" r:id="rId9"/>
    <p:sldId id="263" r:id="rId10"/>
    <p:sldId id="266" r:id="rId11"/>
    <p:sldId id="270" r:id="rId12"/>
    <p:sldId id="271" r:id="rId13"/>
    <p:sldId id="288" r:id="rId14"/>
    <p:sldId id="287" r:id="rId15"/>
    <p:sldId id="289" r:id="rId16"/>
    <p:sldId id="277" r:id="rId17"/>
    <p:sldId id="275" r:id="rId18"/>
    <p:sldId id="276" r:id="rId19"/>
    <p:sldId id="317" r:id="rId20"/>
    <p:sldId id="278" r:id="rId21"/>
    <p:sldId id="293" r:id="rId22"/>
    <p:sldId id="294" r:id="rId23"/>
    <p:sldId id="292" r:id="rId24"/>
    <p:sldId id="281" r:id="rId25"/>
    <p:sldId id="295" r:id="rId26"/>
    <p:sldId id="296" r:id="rId27"/>
    <p:sldId id="297" r:id="rId28"/>
    <p:sldId id="298" r:id="rId29"/>
    <p:sldId id="300" r:id="rId30"/>
    <p:sldId id="302" r:id="rId31"/>
    <p:sldId id="304" r:id="rId32"/>
    <p:sldId id="305" r:id="rId33"/>
    <p:sldId id="319" r:id="rId34"/>
    <p:sldId id="309" r:id="rId35"/>
    <p:sldId id="366" r:id="rId36"/>
    <p:sldId id="310" r:id="rId37"/>
    <p:sldId id="311" r:id="rId38"/>
    <p:sldId id="367" r:id="rId39"/>
    <p:sldId id="320" r:id="rId40"/>
    <p:sldId id="321" r:id="rId41"/>
    <p:sldId id="358" r:id="rId42"/>
    <p:sldId id="322" r:id="rId43"/>
    <p:sldId id="325" r:id="rId44"/>
    <p:sldId id="326" r:id="rId45"/>
    <p:sldId id="328" r:id="rId46"/>
    <p:sldId id="332" r:id="rId47"/>
    <p:sldId id="360" r:id="rId48"/>
    <p:sldId id="341" r:id="rId49"/>
    <p:sldId id="342" r:id="rId50"/>
    <p:sldId id="365" r:id="rId51"/>
    <p:sldId id="344" r:id="rId52"/>
    <p:sldId id="346" r:id="rId53"/>
    <p:sldId id="362" r:id="rId54"/>
    <p:sldId id="349" r:id="rId55"/>
    <p:sldId id="350" r:id="rId56"/>
    <p:sldId id="351" r:id="rId57"/>
    <p:sldId id="352" r:id="rId58"/>
    <p:sldId id="353" r:id="rId59"/>
    <p:sldId id="363" r:id="rId60"/>
    <p:sldId id="355" r:id="rId61"/>
    <p:sldId id="356" r:id="rId62"/>
    <p:sldId id="357" r:id="rId63"/>
    <p:sldId id="364" r:id="rId64"/>
  </p:sldIdLst>
  <p:sldSz cx="9144000" cy="6858000" type="screen4x3"/>
  <p:notesSz cx="6858000" cy="9144000"/>
  <p:embeddedFontLst>
    <p:embeddedFont>
      <p:font typeface="Constantia" panose="02030602050306030303" pitchFamily="18" charset="0"/>
      <p:regular r:id="rId65"/>
      <p:bold r:id="rId66"/>
      <p:italic r:id="rId67"/>
      <p:boldItalic r:id="rId68"/>
    </p:embeddedFont>
    <p:embeddedFont>
      <p:font typeface="Calibri" panose="020F0502020204030204" pitchFamily="34" charset="0"/>
      <p:regular r:id="rId69"/>
      <p:bold r:id="rId70"/>
      <p:italic r:id="rId71"/>
      <p:boldItalic r:id="rId72"/>
    </p:embeddedFont>
    <p:embeddedFont>
      <p:font typeface="Wingdings 2" panose="05020102010507070707" pitchFamily="18" charset="2"/>
      <p:regular r:id="rId73"/>
    </p:embeddedFont>
    <p:embeddedFont>
      <p:font typeface="Cambria Math" panose="02040503050406030204" pitchFamily="18" charset="0"/>
      <p:regular r:id="rId7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7" autoAdjust="0"/>
    <p:restoredTop sz="94660"/>
  </p:normalViewPr>
  <p:slideViewPr>
    <p:cSldViewPr>
      <p:cViewPr varScale="1">
        <p:scale>
          <a:sx n="54" d="100"/>
          <a:sy n="54" d="100"/>
        </p:scale>
        <p:origin x="96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4.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2.fntdata"/><Relationship Id="rId74"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5.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7.fntdata"/><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15220D-0BB5-4C71-B862-812B075D02FE}" type="datetimeFigureOut">
              <a:rPr lang="en-US" smtClean="0"/>
              <a:pPr/>
              <a:t>9/18/2018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9/18/2018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9/18/2018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15220D-0BB5-4C71-B862-812B075D02FE}" type="datetimeFigureOut">
              <a:rPr lang="en-US" smtClean="0"/>
              <a:pPr/>
              <a:t>9/18/2018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9/18/2018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9/18/2018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9/18/2018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9/18/2018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tags" Target="../tags/tag6.xml"/><Relationship Id="rId16" Type="http://schemas.openxmlformats.org/officeDocument/2006/relationships/image" Target="../media/image15.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10.png"/><Relationship Id="rId5" Type="http://schemas.openxmlformats.org/officeDocument/2006/relationships/tags" Target="../tags/tag9.xml"/><Relationship Id="rId15" Type="http://schemas.openxmlformats.org/officeDocument/2006/relationships/image" Target="../media/image14.png"/><Relationship Id="rId10" Type="http://schemas.openxmlformats.org/officeDocument/2006/relationships/slideLayout" Target="../slideLayouts/slideLayout2.xml"/><Relationship Id="rId19" Type="http://schemas.openxmlformats.org/officeDocument/2006/relationships/image" Target="../media/image18.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13.png"/></Relationships>
</file>

<file path=ppt/slides/_rels/slide46.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22.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tags" Target="../tags/tag15.xml"/><Relationship Id="rId16" Type="http://schemas.openxmlformats.org/officeDocument/2006/relationships/image" Target="../media/image25.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20.png"/><Relationship Id="rId5" Type="http://schemas.openxmlformats.org/officeDocument/2006/relationships/tags" Target="../tags/tag18.xml"/><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tags" Target="../tags/tag17.xml"/><Relationship Id="rId9" Type="http://schemas.openxmlformats.org/officeDocument/2006/relationships/slideLayout" Target="../slideLayouts/slideLayout2.xml"/><Relationship Id="rId1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24.xml"/><Relationship Id="rId7" Type="http://schemas.openxmlformats.org/officeDocument/2006/relationships/image" Target="../media/image30.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9.png"/><Relationship Id="rId5" Type="http://schemas.openxmlformats.org/officeDocument/2006/relationships/slideLayout" Target="../slideLayouts/slideLayout2.xml"/><Relationship Id="rId4" Type="http://schemas.openxmlformats.org/officeDocument/2006/relationships/tags" Target="../tags/tag25.xml"/><Relationship Id="rId9"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3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37.png"/><Relationship Id="rId4" Type="http://schemas.openxmlformats.org/officeDocument/2006/relationships/image" Target="../media/image36.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39.png"/><Relationship Id="rId4" Type="http://schemas.openxmlformats.org/officeDocument/2006/relationships/image" Target="../media/image3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tags" Target="../tags/tag35.xml"/><Relationship Id="rId7" Type="http://schemas.openxmlformats.org/officeDocument/2006/relationships/image" Target="../media/image41.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40.png"/><Relationship Id="rId5" Type="http://schemas.openxmlformats.org/officeDocument/2006/relationships/slideLayout" Target="../slideLayouts/slideLayout2.xml"/><Relationship Id="rId4" Type="http://schemas.openxmlformats.org/officeDocument/2006/relationships/tags" Target="../tags/tag36.xml"/><Relationship Id="rId9" Type="http://schemas.openxmlformats.org/officeDocument/2006/relationships/image" Target="../media/image4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46.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48.png"/><Relationship Id="rId4" Type="http://schemas.openxmlformats.org/officeDocument/2006/relationships/image" Target="../media/image47.png"/></Relationships>
</file>

<file path=ppt/slides/_rels/slide5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51.png"/><Relationship Id="rId4" Type="http://schemas.openxmlformats.org/officeDocument/2006/relationships/image" Target="../media/image50.png"/></Relationships>
</file>

<file path=ppt/slides/_rels/slide62.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54.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Foundations: Logic and Proofs</a:t>
            </a:r>
            <a:endParaRPr lang="en-US" dirty="0"/>
          </a:p>
        </p:txBody>
      </p:sp>
      <p:sp>
        <p:nvSpPr>
          <p:cNvPr id="3" name="Subtitle 2"/>
          <p:cNvSpPr>
            <a:spLocks noGrp="1"/>
          </p:cNvSpPr>
          <p:nvPr>
            <p:ph type="subTitle" idx="1"/>
          </p:nvPr>
        </p:nvSpPr>
        <p:spPr/>
        <p:txBody>
          <a:bodyPr/>
          <a:lstStyle/>
          <a:p>
            <a:r>
              <a:rPr lang="en-US" dirty="0" smtClean="0"/>
              <a:t>Chapter </a:t>
            </a:r>
            <a:r>
              <a:rPr lang="en-US" dirty="0" smtClean="0">
                <a:latin typeface="Cambria Math" pitchFamily="18" charset="0"/>
                <a:ea typeface="Cambria Math" pitchFamily="18" charset="0"/>
              </a:rPr>
              <a:t>1</a:t>
            </a:r>
            <a:r>
              <a:rPr lang="en-US" dirty="0" smtClean="0"/>
              <a:t>, Part I: Propositional Logic</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Disjunction</a:t>
            </a:r>
            <a:endParaRPr lang="en-US" dirty="0"/>
          </a:p>
        </p:txBody>
      </p:sp>
      <p:sp>
        <p:nvSpPr>
          <p:cNvPr id="3" name="Content Placeholder 2"/>
          <p:cNvSpPr>
            <a:spLocks noGrp="1"/>
          </p:cNvSpPr>
          <p:nvPr>
            <p:ph idx="1"/>
          </p:nvPr>
        </p:nvSpPr>
        <p:spPr>
          <a:xfrm>
            <a:off x="457200" y="1935480"/>
            <a:ext cx="8229600" cy="4693920"/>
          </a:xfrm>
        </p:spPr>
        <p:txBody>
          <a:bodyPr/>
          <a:lstStyle/>
          <a:p>
            <a:r>
              <a:rPr lang="en-US" dirty="0" smtClean="0"/>
              <a:t>The </a:t>
            </a:r>
            <a:r>
              <a:rPr lang="en-US" i="1" dirty="0" smtClean="0"/>
              <a:t>disjunction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and has this truth table:</a:t>
            </a:r>
          </a:p>
          <a:p>
            <a:endParaRPr lang="en-US" dirty="0" smtClean="0"/>
          </a:p>
          <a:p>
            <a:endParaRPr lang="en-US" dirty="0" smtClean="0"/>
          </a:p>
          <a:p>
            <a:endParaRPr lang="en-US" dirty="0" smtClean="0"/>
          </a:p>
          <a:p>
            <a:pPr>
              <a:buNone/>
            </a:pPr>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or it is raining.”</a:t>
            </a:r>
          </a:p>
        </p:txBody>
      </p:sp>
      <p:graphicFrame>
        <p:nvGraphicFramePr>
          <p:cNvPr id="12" name="Content Placeholder 3"/>
          <p:cNvGraphicFramePr>
            <a:graphicFrameLocks/>
          </p:cNvGraphicFramePr>
          <p:nvPr/>
        </p:nvGraphicFramePr>
        <p:xfrm>
          <a:off x="1524000" y="3124200"/>
          <a:ext cx="5638800" cy="1828800"/>
        </p:xfrm>
        <a:graphic>
          <a:graphicData uri="http://schemas.openxmlformats.org/drawingml/2006/table">
            <a:tbl>
              <a:tblPr firstRow="1" bandRow="1">
                <a:tableStyleId>{5C22544A-7EE6-4342-B048-85BDC9FD1C3A}</a:tableStyleId>
              </a:tblPr>
              <a:tblGrid>
                <a:gridCol w="1879600"/>
                <a:gridCol w="1879600"/>
                <a:gridCol w="1879600"/>
              </a:tblGrid>
              <a:tr h="21336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r>
                        <a:rPr lang="en-US" dirty="0" smtClean="0"/>
                        <a:t> </a:t>
                      </a:r>
                      <a:endParaRPr lang="en-US" dirty="0"/>
                    </a:p>
                  </a:txBody>
                  <a:tcPr marL="91441" marR="91441"/>
                </a:tc>
                <a:tc>
                  <a:txBody>
                    <a:bodyPr/>
                    <a:lstStyle/>
                    <a:p>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smtClean="0"/>
              <a:t/>
            </a:r>
            <a:br>
              <a:rPr lang="en-US" dirty="0" smtClean="0"/>
            </a:br>
            <a:r>
              <a:rPr lang="en-US" dirty="0" smtClean="0"/>
              <a:t>The Connective Or in English</a:t>
            </a:r>
            <a:endParaRPr lang="en-US" dirty="0"/>
          </a:p>
        </p:txBody>
      </p:sp>
      <p:sp>
        <p:nvSpPr>
          <p:cNvPr id="3" name="Content Placeholder 2"/>
          <p:cNvSpPr>
            <a:spLocks noGrp="1"/>
          </p:cNvSpPr>
          <p:nvPr>
            <p:ph idx="1"/>
          </p:nvPr>
        </p:nvSpPr>
        <p:spPr>
          <a:xfrm>
            <a:off x="381000" y="1752600"/>
            <a:ext cx="8229600" cy="4389120"/>
          </a:xfrm>
        </p:spPr>
        <p:txBody>
          <a:bodyPr/>
          <a:lstStyle/>
          <a:p>
            <a:r>
              <a:rPr lang="en-US" dirty="0" smtClean="0"/>
              <a:t>In English “or” has two distinct meanings.</a:t>
            </a:r>
          </a:p>
          <a:p>
            <a:pPr lvl="1"/>
            <a:r>
              <a:rPr lang="en-US" sz="1800" dirty="0" smtClean="0"/>
              <a:t> “Inclusive Or”  - In the sentence “Students who have taken CS</a:t>
            </a:r>
            <a:r>
              <a:rPr lang="en-US" sz="1800" dirty="0" smtClean="0">
                <a:latin typeface="Cambria Math" pitchFamily="18" charset="0"/>
                <a:ea typeface="Cambria Math" pitchFamily="18" charset="0"/>
              </a:rPr>
              <a:t>202 </a:t>
            </a:r>
            <a:r>
              <a:rPr lang="en-US" sz="1800" dirty="0" smtClean="0"/>
              <a:t>or Math</a:t>
            </a:r>
            <a:r>
              <a:rPr lang="en-US" sz="1800" dirty="0" smtClean="0">
                <a:latin typeface="Cambria Math" pitchFamily="18" charset="0"/>
                <a:ea typeface="Cambria Math" pitchFamily="18" charset="0"/>
              </a:rPr>
              <a:t>120</a:t>
            </a:r>
            <a:r>
              <a:rPr lang="en-US" sz="1800" dirty="0" smtClean="0"/>
              <a:t> may take this class,” we assume that students need to have taken one of the prerequisites, but may have taken both. This is the meaning of </a:t>
            </a:r>
            <a:r>
              <a:rPr lang="en-US" sz="1800" dirty="0" smtClean="0">
                <a:latin typeface="Cambria Math" pitchFamily="18" charset="0"/>
                <a:ea typeface="Cambria Math" pitchFamily="18" charset="0"/>
              </a:rPr>
              <a:t>disjunction. For </a:t>
            </a:r>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a:ea typeface="Cambria Math"/>
              </a:rPr>
              <a:t>q</a:t>
            </a:r>
            <a:r>
              <a:rPr lang="en-US" sz="1800" dirty="0" smtClean="0">
                <a:latin typeface="Cambria Math" pitchFamily="18" charset="0"/>
                <a:ea typeface="Cambria Math" pitchFamily="18" charset="0"/>
              </a:rPr>
              <a:t>  to be true, either one or both of </a:t>
            </a:r>
            <a:r>
              <a:rPr lang="en-US" sz="1800" i="1" dirty="0" smtClean="0">
                <a:latin typeface="Cambria Math" pitchFamily="18" charset="0"/>
                <a:ea typeface="Cambria Math" pitchFamily="18" charset="0"/>
              </a:rPr>
              <a:t>p</a:t>
            </a:r>
            <a:r>
              <a:rPr lang="en-US" sz="1800" dirty="0" smtClean="0">
                <a:latin typeface="Cambria Math" pitchFamily="18" charset="0"/>
                <a:ea typeface="Cambria Math" pitchFamily="18" charset="0"/>
              </a:rPr>
              <a:t> and </a:t>
            </a:r>
            <a:r>
              <a:rPr lang="en-US" sz="1800" i="1" dirty="0" smtClean="0">
                <a:latin typeface="Cambria Math" pitchFamily="18" charset="0"/>
                <a:ea typeface="Cambria Math" pitchFamily="18" charset="0"/>
              </a:rPr>
              <a:t>q </a:t>
            </a:r>
            <a:r>
              <a:rPr lang="en-US" sz="1800" dirty="0" smtClean="0">
                <a:latin typeface="Cambria Math" pitchFamily="18" charset="0"/>
                <a:ea typeface="Cambria Math" pitchFamily="18" charset="0"/>
              </a:rPr>
              <a:t>must be true.</a:t>
            </a:r>
            <a:endParaRPr lang="en-US" sz="1800" dirty="0" smtClean="0"/>
          </a:p>
          <a:p>
            <a:pPr lvl="1"/>
            <a:r>
              <a:rPr lang="en-US" sz="1800" dirty="0" smtClean="0"/>
              <a:t>“Exclusive Or”  - When reading the sentence “Soup or salad comes with this entrée,” we do not expect to be able to get both soup and salad. This is the meaning of Exclusive Or (</a:t>
            </a:r>
            <a:r>
              <a:rPr lang="en-US" sz="1800" dirty="0" err="1" smtClean="0"/>
              <a:t>Xor</a:t>
            </a:r>
            <a:r>
              <a:rPr lang="en-US" sz="1800" dirty="0" smtClean="0"/>
              <a:t>). In </a:t>
            </a:r>
            <a:r>
              <a:rPr lang="en-US" sz="1800" i="1" dirty="0" smtClean="0"/>
              <a:t>p</a:t>
            </a:r>
            <a:r>
              <a:rPr lang="en-US" sz="1800" dirty="0" smtClean="0">
                <a:latin typeface="Cambria Math"/>
                <a:ea typeface="Cambria Math"/>
              </a:rPr>
              <a:t> ⊕ </a:t>
            </a:r>
            <a:r>
              <a:rPr lang="en-US" sz="1800" i="1" dirty="0" smtClean="0">
                <a:latin typeface="Cambria Math"/>
                <a:ea typeface="Cambria Math"/>
              </a:rPr>
              <a:t>q , </a:t>
            </a:r>
            <a:r>
              <a:rPr lang="en-US" sz="1800" dirty="0" smtClean="0">
                <a:ea typeface="Cambria Math"/>
              </a:rPr>
              <a:t>one of </a:t>
            </a:r>
            <a:r>
              <a:rPr lang="en-US" sz="1800" i="1" dirty="0" smtClean="0">
                <a:ea typeface="Cambria Math"/>
              </a:rPr>
              <a:t>p</a:t>
            </a:r>
            <a:r>
              <a:rPr lang="en-US" sz="1800" dirty="0" smtClean="0">
                <a:ea typeface="Cambria Math"/>
              </a:rPr>
              <a:t> and </a:t>
            </a:r>
            <a:r>
              <a:rPr lang="en-US" sz="1800" i="1" dirty="0" smtClean="0">
                <a:ea typeface="Cambria Math"/>
              </a:rPr>
              <a:t>q</a:t>
            </a:r>
            <a:r>
              <a:rPr lang="en-US" sz="1800" dirty="0" smtClean="0">
                <a:ea typeface="Cambria Math"/>
              </a:rPr>
              <a:t> must be true</a:t>
            </a:r>
            <a:r>
              <a:rPr lang="en-US" sz="1800" dirty="0" smtClean="0">
                <a:latin typeface="Cambria Math"/>
                <a:ea typeface="Cambria Math"/>
              </a:rPr>
              <a:t>, but not both.  The truth table for ⊕ is:</a:t>
            </a:r>
            <a:endParaRPr lang="en-US" sz="1800" i="1" dirty="0" smtClean="0"/>
          </a:p>
          <a:p>
            <a:pPr lvl="1"/>
            <a:endParaRPr lang="en-US" sz="1800" dirty="0" smtClean="0"/>
          </a:p>
        </p:txBody>
      </p:sp>
      <p:graphicFrame>
        <p:nvGraphicFramePr>
          <p:cNvPr id="4" name="Content Placeholder 3"/>
          <p:cNvGraphicFramePr>
            <a:graphicFrameLocks/>
          </p:cNvGraphicFramePr>
          <p:nvPr/>
        </p:nvGraphicFramePr>
        <p:xfrm>
          <a:off x="1905000" y="4648200"/>
          <a:ext cx="4648200" cy="1828800"/>
        </p:xfrm>
        <a:graphic>
          <a:graphicData uri="http://schemas.openxmlformats.org/drawingml/2006/table">
            <a:tbl>
              <a:tblPr firstRow="1" bandRow="1">
                <a:tableStyleId>{5C22544A-7EE6-4342-B048-85BDC9FD1C3A}</a:tableStyleId>
              </a:tblPr>
              <a:tblGrid>
                <a:gridCol w="1549400"/>
                <a:gridCol w="1549400"/>
                <a:gridCol w="1549400"/>
              </a:tblGrid>
              <a:tr h="274320">
                <a:tc>
                  <a:txBody>
                    <a:bodyPr/>
                    <a:lstStyle/>
                    <a:p>
                      <a:r>
                        <a:rPr lang="en-US" i="1" dirty="0" smtClean="0">
                          <a:latin typeface="Cambria Math" pitchFamily="18" charset="0"/>
                          <a:ea typeface="Cambria Math" pitchFamily="18" charset="0"/>
                        </a:rPr>
                        <a:t>p </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q</a:t>
                      </a:r>
                      <a:endParaRPr lang="en-US" dirty="0" smtClean="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p </a:t>
                      </a:r>
                      <a:r>
                        <a:rPr lang="en-US" i="0" dirty="0" smtClean="0">
                          <a:latin typeface="Cambria Math"/>
                          <a:ea typeface="Cambria Math"/>
                        </a:rPr>
                        <a:t>⊕</a:t>
                      </a:r>
                      <a:r>
                        <a:rPr lang="en-US" i="1" dirty="0" smtClean="0">
                          <a:latin typeface="Cambria Math" pitchFamily="18" charset="0"/>
                          <a:ea typeface="Cambria Math" pitchFamily="18" charset="0"/>
                        </a:rPr>
                        <a:t>q</a:t>
                      </a:r>
                      <a:endParaRPr lang="en-US" dirty="0" smtClean="0"/>
                    </a:p>
                  </a:txBody>
                  <a:tcPr marL="91441" marR="91441"/>
                </a:tc>
              </a:tr>
              <a:tr h="2743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2743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r h="2743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2743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Implication</a:t>
            </a:r>
            <a:endParaRPr lang="en-US" dirty="0"/>
          </a:p>
        </p:txBody>
      </p:sp>
      <p:sp>
        <p:nvSpPr>
          <p:cNvPr id="3" name="Content Placeholder 2"/>
          <p:cNvSpPr>
            <a:spLocks noGrp="1"/>
          </p:cNvSpPr>
          <p:nvPr>
            <p:ph idx="1"/>
          </p:nvPr>
        </p:nvSpPr>
        <p:spPr/>
        <p:txBody>
          <a:bodyPr>
            <a:normAutofit/>
          </a:bodyPr>
          <a:lstStyle/>
          <a:p>
            <a:r>
              <a:rPr lang="en-US" sz="2000" dirty="0" smtClean="0"/>
              <a:t>If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propositions, then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is a </a:t>
            </a:r>
            <a:r>
              <a:rPr lang="en-US" sz="2000" i="1" dirty="0" smtClean="0"/>
              <a:t>conditional statement </a:t>
            </a:r>
            <a:r>
              <a:rPr lang="en-US" sz="2000" dirty="0" smtClean="0"/>
              <a:t>or </a:t>
            </a:r>
            <a:r>
              <a:rPr lang="en-US" sz="2000" i="1" dirty="0" smtClean="0"/>
              <a:t>implication </a:t>
            </a:r>
            <a:r>
              <a:rPr lang="en-US" sz="2000" dirty="0" smtClean="0"/>
              <a:t> which is read as “if </a:t>
            </a:r>
            <a:r>
              <a:rPr lang="en-US" sz="2000" i="1" dirty="0" smtClean="0">
                <a:latin typeface="Cambria Math" pitchFamily="18" charset="0"/>
                <a:ea typeface="Cambria Math" pitchFamily="18" charset="0"/>
              </a:rPr>
              <a:t>p</a:t>
            </a:r>
            <a:r>
              <a:rPr lang="en-US" sz="2000" dirty="0" smtClean="0"/>
              <a:t>, then </a:t>
            </a:r>
            <a:r>
              <a:rPr lang="en-US" sz="2000" i="1" dirty="0" smtClean="0">
                <a:latin typeface="Cambria Math" pitchFamily="18" charset="0"/>
                <a:ea typeface="Cambria Math" pitchFamily="18" charset="0"/>
              </a:rPr>
              <a:t>q</a:t>
            </a:r>
            <a:r>
              <a:rPr lang="en-US" sz="2000" dirty="0" smtClean="0"/>
              <a:t> ” and has this truth table: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200" b="1" dirty="0" smtClean="0"/>
              <a:t>Example</a:t>
            </a:r>
            <a:r>
              <a:rPr lang="en-US" sz="2200" dirty="0" smtClean="0"/>
              <a:t>: If </a:t>
            </a:r>
            <a:r>
              <a:rPr lang="en-US" sz="2200" i="1" dirty="0" smtClean="0">
                <a:latin typeface="Cambria Math" pitchFamily="18" charset="0"/>
                <a:ea typeface="Cambria Math" pitchFamily="18" charset="0"/>
              </a:rPr>
              <a:t>p</a:t>
            </a:r>
            <a:r>
              <a:rPr lang="en-US" sz="2200" dirty="0" smtClean="0"/>
              <a:t>  denotes “I am at home.” and </a:t>
            </a:r>
            <a:r>
              <a:rPr lang="en-US" sz="2200" i="1" dirty="0" smtClean="0">
                <a:latin typeface="Cambria Math" pitchFamily="18" charset="0"/>
                <a:ea typeface="Cambria Math" pitchFamily="18" charset="0"/>
              </a:rPr>
              <a:t>q</a:t>
            </a:r>
            <a:r>
              <a:rPr lang="en-US" sz="2200" dirty="0" smtClean="0"/>
              <a:t>  denotes “It is raining.” then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denotes “If I am at home then it is raining.” </a:t>
            </a:r>
          </a:p>
          <a:p>
            <a:r>
              <a:rPr lang="en-US" sz="2200" dirty="0" smtClean="0"/>
              <a:t>In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 </a:t>
            </a:r>
            <a:r>
              <a:rPr lang="en-US" sz="2000" i="1" dirty="0" smtClean="0">
                <a:latin typeface="Cambria Math" pitchFamily="18" charset="0"/>
                <a:ea typeface="Cambria Math" pitchFamily="18" charset="0"/>
              </a:rPr>
              <a:t>p</a:t>
            </a:r>
            <a:r>
              <a:rPr lang="en-US" sz="2200" dirty="0" smtClean="0"/>
              <a:t>  is the </a:t>
            </a:r>
            <a:r>
              <a:rPr lang="en-US" sz="2200" i="1" dirty="0" smtClean="0"/>
              <a:t>hypothesis</a:t>
            </a:r>
            <a:r>
              <a:rPr lang="en-US" sz="2200" dirty="0" smtClean="0"/>
              <a:t> (</a:t>
            </a:r>
            <a:r>
              <a:rPr lang="en-US" sz="2200" i="1" dirty="0" smtClean="0"/>
              <a:t>antecedent</a:t>
            </a:r>
            <a:r>
              <a:rPr lang="en-US" sz="2200" dirty="0" smtClean="0"/>
              <a:t> or </a:t>
            </a:r>
            <a:r>
              <a:rPr lang="en-US" sz="2200" i="1" dirty="0" smtClean="0"/>
              <a:t>premise</a:t>
            </a:r>
            <a:r>
              <a:rPr lang="en-US" sz="2200" dirty="0" smtClean="0"/>
              <a:t>) and </a:t>
            </a:r>
            <a:r>
              <a:rPr lang="en-US" sz="2000" i="1" dirty="0" smtClean="0">
                <a:latin typeface="Cambria Math" pitchFamily="18" charset="0"/>
                <a:ea typeface="Cambria Math" pitchFamily="18" charset="0"/>
              </a:rPr>
              <a:t>q</a:t>
            </a:r>
            <a:r>
              <a:rPr lang="en-US" sz="2200" dirty="0" smtClean="0"/>
              <a:t>  is the </a:t>
            </a:r>
            <a:r>
              <a:rPr lang="en-US" sz="2200" i="1" dirty="0" smtClean="0"/>
              <a:t>conclusion</a:t>
            </a:r>
            <a:r>
              <a:rPr lang="en-US" sz="2200" dirty="0" smtClean="0"/>
              <a:t> (or </a:t>
            </a:r>
            <a:r>
              <a:rPr lang="en-US" sz="2200" i="1" dirty="0" smtClean="0"/>
              <a:t>consequence</a:t>
            </a:r>
            <a:r>
              <a:rPr lang="en-US" sz="2200" dirty="0" smtClean="0"/>
              <a:t>). </a:t>
            </a:r>
          </a:p>
          <a:p>
            <a:pPr lvl="1"/>
            <a:endParaRPr lang="en-US" sz="2000" dirty="0" smtClean="0"/>
          </a:p>
        </p:txBody>
      </p:sp>
      <p:graphicFrame>
        <p:nvGraphicFramePr>
          <p:cNvPr id="18" name="Content Placeholder 3"/>
          <p:cNvGraphicFramePr>
            <a:graphicFrameLocks/>
          </p:cNvGraphicFramePr>
          <p:nvPr/>
        </p:nvGraphicFramePr>
        <p:xfrm>
          <a:off x="1981200" y="2743200"/>
          <a:ext cx="5181601" cy="1828800"/>
        </p:xfrm>
        <a:graphic>
          <a:graphicData uri="http://schemas.openxmlformats.org/drawingml/2006/table">
            <a:tbl>
              <a:tblPr firstRow="1" bandRow="1">
                <a:tableStyleId>{5C22544A-7EE6-4342-B048-85BDC9FD1C3A}</a:tableStyleId>
              </a:tblPr>
              <a:tblGrid>
                <a:gridCol w="1843903"/>
                <a:gridCol w="1843903"/>
                <a:gridCol w="1493795"/>
              </a:tblGrid>
              <a:tr h="350520">
                <a:tc>
                  <a:txBody>
                    <a:bodyPr/>
                    <a:lstStyle/>
                    <a:p>
                      <a:r>
                        <a:rPr lang="en-US" sz="1800" i="1" dirty="0" smtClean="0">
                          <a:latin typeface="Cambria Math" pitchFamily="18" charset="0"/>
                          <a:ea typeface="Cambria Math" pitchFamily="18" charset="0"/>
                        </a:rPr>
                        <a:t>p</a:t>
                      </a:r>
                      <a:r>
                        <a:rPr lang="en-US" sz="1800" dirty="0" smtClean="0"/>
                        <a:t> </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endParaRPr lang="en-US" dirty="0"/>
                    </a:p>
                  </a:txBody>
                  <a:tcPr marL="91441" marR="91441"/>
                </a:tc>
              </a:tr>
              <a:tr h="3505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505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3505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505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Understanding Implication</a:t>
            </a:r>
            <a:endParaRPr lang="en-US" dirty="0"/>
          </a:p>
        </p:txBody>
      </p:sp>
      <p:sp>
        <p:nvSpPr>
          <p:cNvPr id="3" name="Content Placeholder 2"/>
          <p:cNvSpPr>
            <a:spLocks noGrp="1"/>
          </p:cNvSpPr>
          <p:nvPr>
            <p:ph idx="1"/>
          </p:nvPr>
        </p:nvSpPr>
        <p:spPr/>
        <p:txBody>
          <a:bodyPr>
            <a:normAutofit lnSpcReduction="10000"/>
          </a:bodyPr>
          <a:lstStyle/>
          <a:p>
            <a:pPr marL="274320" lvl="1" indent="-274320">
              <a:buClr>
                <a:schemeClr val="accent3"/>
              </a:buClr>
              <a:buSzPct val="95000"/>
            </a:pPr>
            <a:r>
              <a:rPr lang="en-US" sz="2600" dirty="0" smtClean="0"/>
              <a:t>In </a:t>
            </a:r>
            <a:r>
              <a:rPr lang="en-US" sz="2600" i="1" dirty="0" smtClean="0">
                <a:latin typeface="Cambria Math" pitchFamily="18" charset="0"/>
                <a:ea typeface="Cambria Math" pitchFamily="18" charset="0"/>
              </a:rPr>
              <a:t>p </a:t>
            </a:r>
            <a:r>
              <a:rPr lang="en-US" sz="2600" dirty="0" smtClean="0">
                <a:latin typeface="Cambria Math"/>
                <a:ea typeface="Cambria Math"/>
              </a:rPr>
              <a:t>→</a:t>
            </a:r>
            <a:r>
              <a:rPr lang="en-US" sz="2600" i="1" dirty="0" smtClean="0">
                <a:latin typeface="Cambria Math" pitchFamily="18" charset="0"/>
                <a:ea typeface="Cambria Math" pitchFamily="18" charset="0"/>
              </a:rPr>
              <a:t>q </a:t>
            </a:r>
            <a:r>
              <a:rPr lang="en-US" sz="2600" dirty="0" smtClean="0">
                <a:ea typeface="Cambria Math" pitchFamily="18" charset="0"/>
              </a:rPr>
              <a:t>there does not need to be any connection between the antecedent or the consequent</a:t>
            </a:r>
            <a:r>
              <a:rPr lang="en-US" sz="2600" dirty="0" smtClean="0">
                <a:latin typeface="Cambria Math" pitchFamily="18" charset="0"/>
                <a:ea typeface="Cambria Math" pitchFamily="18" charset="0"/>
              </a:rPr>
              <a:t>. The “meaning” of </a:t>
            </a:r>
            <a:r>
              <a:rPr lang="en-US" sz="2600" i="1" dirty="0" smtClean="0">
                <a:latin typeface="Cambria Math" pitchFamily="18" charset="0"/>
                <a:ea typeface="Cambria Math" pitchFamily="18" charset="0"/>
              </a:rPr>
              <a:t>p </a:t>
            </a:r>
            <a:r>
              <a:rPr lang="en-US" sz="2600" dirty="0" smtClean="0">
                <a:latin typeface="Cambria Math"/>
                <a:ea typeface="Cambria Math"/>
              </a:rPr>
              <a:t>→</a:t>
            </a:r>
            <a:r>
              <a:rPr lang="en-US" sz="2600" i="1" dirty="0" smtClean="0">
                <a:latin typeface="Cambria Math" pitchFamily="18" charset="0"/>
                <a:ea typeface="Cambria Math" pitchFamily="18" charset="0"/>
              </a:rPr>
              <a:t>q </a:t>
            </a:r>
            <a:r>
              <a:rPr lang="en-US" sz="2600" dirty="0" smtClean="0">
                <a:ea typeface="Cambria Math" pitchFamily="18" charset="0"/>
              </a:rPr>
              <a:t>depends only on the truth values of </a:t>
            </a:r>
            <a:r>
              <a:rPr lang="en-US" sz="2600" i="1" dirty="0" smtClean="0">
                <a:latin typeface="Cambria Math" pitchFamily="18" charset="0"/>
                <a:ea typeface="Cambria Math" pitchFamily="18" charset="0"/>
              </a:rPr>
              <a:t>p</a:t>
            </a:r>
            <a:r>
              <a:rPr lang="en-US" sz="2600" dirty="0" smtClean="0">
                <a:ea typeface="Cambria Math" pitchFamily="18" charset="0"/>
              </a:rPr>
              <a:t> and </a:t>
            </a:r>
            <a:r>
              <a:rPr lang="en-US" sz="2600" i="1" dirty="0" smtClean="0">
                <a:latin typeface="Cambria Math" pitchFamily="18" charset="0"/>
                <a:ea typeface="Cambria Math" pitchFamily="18" charset="0"/>
              </a:rPr>
              <a:t>q</a:t>
            </a:r>
            <a:r>
              <a:rPr lang="en-US" sz="2600" dirty="0" smtClean="0">
                <a:ea typeface="Cambria Math" pitchFamily="18" charset="0"/>
              </a:rPr>
              <a:t>. </a:t>
            </a:r>
            <a:endParaRPr lang="en-US" sz="2600" dirty="0" smtClean="0"/>
          </a:p>
          <a:p>
            <a:r>
              <a:rPr lang="en-US" dirty="0" smtClean="0"/>
              <a:t>These implications are perfectly fine, but would not be used in ordinary English.</a:t>
            </a:r>
          </a:p>
          <a:p>
            <a:pPr lvl="1"/>
            <a:r>
              <a:rPr lang="en-US" dirty="0" smtClean="0"/>
              <a:t>“If the moon is made of green cheese, then I have more money than Bill Gates. ”</a:t>
            </a:r>
          </a:p>
          <a:p>
            <a:pPr lvl="1"/>
            <a:r>
              <a:rPr lang="en-US" dirty="0" smtClean="0"/>
              <a:t> “If the moon is made of green cheese then I’m on welfare.”</a:t>
            </a:r>
          </a:p>
          <a:p>
            <a:pPr lvl="1"/>
            <a:r>
              <a:rPr lang="en-US" dirty="0" smtClean="0"/>
              <a:t>“If 1 + 1 = 3, then your grandma wears combat boots.”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Implication (cont)</a:t>
            </a:r>
            <a:endParaRPr lang="en-US" dirty="0"/>
          </a:p>
        </p:txBody>
      </p:sp>
      <p:sp>
        <p:nvSpPr>
          <p:cNvPr id="3" name="Content Placeholder 2"/>
          <p:cNvSpPr>
            <a:spLocks noGrp="1"/>
          </p:cNvSpPr>
          <p:nvPr>
            <p:ph idx="1"/>
          </p:nvPr>
        </p:nvSpPr>
        <p:spPr/>
        <p:txBody>
          <a:bodyPr>
            <a:normAutofit lnSpcReduction="10000"/>
          </a:bodyPr>
          <a:lstStyle/>
          <a:p>
            <a:r>
              <a:rPr lang="en-US" dirty="0" smtClean="0"/>
              <a:t>One way to view the logical conditional is to think of an obligation or contract.</a:t>
            </a:r>
          </a:p>
          <a:p>
            <a:pPr lvl="1"/>
            <a:r>
              <a:rPr lang="en-US" dirty="0" smtClean="0"/>
              <a:t>“If I am elected, then I will lower taxes.”</a:t>
            </a:r>
          </a:p>
          <a:p>
            <a:pPr lvl="1"/>
            <a:r>
              <a:rPr lang="en-US" dirty="0" smtClean="0"/>
              <a:t>“If you get 100% on the final, then you will get an A.”</a:t>
            </a:r>
          </a:p>
          <a:p>
            <a:r>
              <a:rPr lang="en-US" dirty="0" smtClean="0"/>
              <a:t>If the politician is elected and does not lower taxes, then the voters can say that he or she has broken the campaign pledge. Something similar holds for the professor. This corresponds to the case where </a:t>
            </a:r>
            <a:r>
              <a:rPr lang="en-US" i="1" dirty="0" smtClean="0">
                <a:latin typeface="Cambria Math" pitchFamily="18" charset="0"/>
                <a:ea typeface="Cambria Math" pitchFamily="18" charset="0"/>
              </a:rPr>
              <a:t>p</a:t>
            </a:r>
            <a:r>
              <a:rPr lang="en-US" dirty="0" smtClean="0"/>
              <a:t> is true and </a:t>
            </a:r>
            <a:r>
              <a:rPr lang="en-US" i="1" dirty="0" smtClean="0">
                <a:latin typeface="Cambria Math" pitchFamily="18" charset="0"/>
                <a:ea typeface="Cambria Math" pitchFamily="18" charset="0"/>
              </a:rPr>
              <a:t>q</a:t>
            </a:r>
            <a:r>
              <a:rPr lang="en-US" dirty="0" smtClean="0"/>
              <a:t> is false. </a:t>
            </a:r>
          </a:p>
          <a:p>
            <a:pPr>
              <a:buNone/>
            </a:pP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Ways of Expressing </a:t>
            </a:r>
            <a:r>
              <a:rPr lang="en-US" sz="5400" i="1" dirty="0" smtClean="0">
                <a:latin typeface="Cambria Math" pitchFamily="18" charset="0"/>
                <a:ea typeface="Cambria Math" pitchFamily="18" charset="0"/>
              </a:rPr>
              <a:t>p </a:t>
            </a:r>
            <a:r>
              <a:rPr lang="en-US" sz="5400" dirty="0" smtClean="0">
                <a:latin typeface="Cambria Math"/>
                <a:ea typeface="Cambria Math"/>
              </a:rPr>
              <a:t>→</a:t>
            </a:r>
            <a:r>
              <a:rPr lang="en-US" sz="5400" i="1" dirty="0" smtClean="0">
                <a:latin typeface="Cambria Math" pitchFamily="18" charset="0"/>
                <a:ea typeface="Cambria Math" pitchFamily="18" charset="0"/>
              </a:rPr>
              <a:t>q</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p>
          <a:p>
            <a:pPr>
              <a:buNone/>
            </a:pPr>
            <a:r>
              <a:rPr lang="en-US" b="1" dirty="0" smtClean="0"/>
              <a:t>    if</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then</a:t>
            </a:r>
            <a:r>
              <a:rPr lang="en-US" dirty="0" smtClean="0"/>
              <a:t> </a:t>
            </a:r>
            <a:r>
              <a:rPr lang="en-US" i="1" dirty="0" smtClean="0">
                <a:latin typeface="Cambria Math" pitchFamily="18" charset="0"/>
                <a:ea typeface="Cambria Math" pitchFamily="18" charset="0"/>
              </a:rPr>
              <a:t>q</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implies</a:t>
            </a:r>
            <a:r>
              <a:rPr lang="en-US" dirty="0" smtClean="0"/>
              <a:t>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b="1" dirty="0" smtClean="0"/>
              <a:t>if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only if </a:t>
            </a:r>
            <a:r>
              <a:rPr lang="en-US" i="1" dirty="0" smtClean="0">
                <a:latin typeface="Cambria Math" pitchFamily="18" charset="0"/>
                <a:ea typeface="Cambria Math" pitchFamily="18" charset="0"/>
              </a:rPr>
              <a:t>q</a:t>
            </a:r>
            <a:r>
              <a:rPr lang="en-US" dirty="0" smtClean="0"/>
              <a:t>         </a:t>
            </a:r>
          </a:p>
          <a:p>
            <a:pPr>
              <a:buNone/>
            </a:pPr>
            <a:r>
              <a:rPr lang="en-US" dirty="0" smtClean="0">
                <a:latin typeface="Cambria Math" pitchFamily="18" charset="0"/>
                <a:ea typeface="Cambria Math" pitchFamily="18" charset="0"/>
              </a:rPr>
              <a:t>     q</a:t>
            </a:r>
            <a:r>
              <a:rPr lang="en-US" dirty="0" smtClean="0"/>
              <a:t> </a:t>
            </a:r>
            <a:r>
              <a:rPr lang="en-US" b="1" dirty="0" smtClean="0"/>
              <a:t>unless </a:t>
            </a:r>
            <a:r>
              <a:rPr lang="en-US" dirty="0" smtClean="0"/>
              <a:t>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a:t>
            </a:r>
            <a:r>
              <a:rPr lang="en-US" dirty="0" smtClean="0"/>
              <a:t> </a:t>
            </a:r>
            <a:r>
              <a:rPr lang="en-US" i="1" dirty="0" smtClean="0">
                <a:latin typeface="Cambria Math" pitchFamily="18" charset="0"/>
                <a:ea typeface="Cambria Math" pitchFamily="18" charset="0"/>
              </a:rPr>
              <a:t>p</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if</a:t>
            </a:r>
            <a:r>
              <a:rPr lang="en-US" dirty="0" smtClean="0"/>
              <a:t> </a:t>
            </a:r>
            <a:r>
              <a:rPr lang="en-US" i="1" dirty="0" smtClean="0">
                <a:latin typeface="Cambria Math" pitchFamily="18" charset="0"/>
                <a:ea typeface="Cambria Math" pitchFamily="18" charset="0"/>
              </a:rPr>
              <a:t>p                                   q</a:t>
            </a:r>
            <a:r>
              <a:rPr lang="en-US" dirty="0" smtClean="0"/>
              <a:t> </a:t>
            </a:r>
            <a:r>
              <a:rPr lang="en-US" b="1" dirty="0" smtClean="0"/>
              <a:t>when</a:t>
            </a:r>
            <a:r>
              <a:rPr lang="en-US" dirty="0" smtClean="0"/>
              <a:t> </a:t>
            </a:r>
            <a:r>
              <a:rPr lang="en-US" i="1" dirty="0" smtClean="0">
                <a:latin typeface="Cambria Math" pitchFamily="18" charset="0"/>
                <a:ea typeface="Cambria Math" pitchFamily="18" charset="0"/>
              </a:rPr>
              <a:t>p  </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whenever</a:t>
            </a:r>
            <a:r>
              <a:rPr lang="en-US" dirty="0" smtClean="0"/>
              <a:t>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        </a:t>
            </a:r>
            <a:r>
              <a:rPr lang="en-US" i="1" dirty="0" err="1" smtClean="0">
                <a:latin typeface="Cambria Math" pitchFamily="18" charset="0"/>
                <a:ea typeface="Cambria Math" pitchFamily="18" charset="0"/>
              </a:rPr>
              <a:t>p</a:t>
            </a:r>
            <a:r>
              <a:rPr lang="en-US" dirty="0" smtClean="0"/>
              <a:t> </a:t>
            </a:r>
            <a:r>
              <a:rPr lang="en-US" b="1" dirty="0" smtClean="0"/>
              <a:t>is sufficient for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follows from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is necessary for </a:t>
            </a:r>
            <a:r>
              <a:rPr lang="en-US" i="1" dirty="0" smtClean="0">
                <a:latin typeface="Cambria Math" pitchFamily="18" charset="0"/>
                <a:ea typeface="Cambria Math" pitchFamily="18" charset="0"/>
              </a:rPr>
              <a:t>p</a:t>
            </a:r>
          </a:p>
          <a:p>
            <a:pPr>
              <a:buNone/>
            </a:pPr>
            <a:endParaRPr lang="en-US" dirty="0" smtClean="0"/>
          </a:p>
          <a:p>
            <a:pPr>
              <a:buNone/>
            </a:pPr>
            <a:r>
              <a:rPr lang="en-US" dirty="0" smtClean="0"/>
              <a:t>     </a:t>
            </a:r>
            <a:r>
              <a:rPr lang="en-US" b="1" dirty="0" smtClean="0"/>
              <a:t>a necessary condition for </a:t>
            </a:r>
            <a:r>
              <a:rPr lang="en-US" i="1" dirty="0" smtClean="0">
                <a:latin typeface="Cambria Math" pitchFamily="18" charset="0"/>
                <a:ea typeface="Cambria Math" pitchFamily="18" charset="0"/>
              </a:rPr>
              <a:t>p</a:t>
            </a:r>
            <a:r>
              <a:rPr lang="en-US" dirty="0" smtClean="0"/>
              <a:t> </a:t>
            </a:r>
            <a:r>
              <a:rPr lang="en-US" b="1" dirty="0" smtClean="0"/>
              <a:t>is</a:t>
            </a:r>
            <a:r>
              <a:rPr lang="en-US" dirty="0" smtClean="0"/>
              <a:t> </a:t>
            </a:r>
            <a:r>
              <a:rPr lang="en-US" i="1" dirty="0" smtClean="0"/>
              <a:t>q</a:t>
            </a:r>
            <a:endParaRPr lang="en-US" dirty="0" smtClean="0"/>
          </a:p>
          <a:p>
            <a:pPr>
              <a:buNone/>
            </a:pPr>
            <a:r>
              <a:rPr lang="en-US" dirty="0" smtClean="0"/>
              <a:t>     </a:t>
            </a:r>
            <a:r>
              <a:rPr lang="en-US" b="1" dirty="0" smtClean="0"/>
              <a:t>a sufficient condition for </a:t>
            </a:r>
            <a:r>
              <a:rPr lang="en-US" i="1" dirty="0" smtClean="0">
                <a:latin typeface="Cambria Math" pitchFamily="18" charset="0"/>
                <a:ea typeface="Cambria Math" pitchFamily="18" charset="0"/>
              </a:rPr>
              <a:t>q</a:t>
            </a:r>
            <a:r>
              <a:rPr lang="en-US" dirty="0" smtClean="0"/>
              <a:t> </a:t>
            </a:r>
            <a:r>
              <a:rPr lang="en-US" b="1" dirty="0" smtClean="0"/>
              <a:t>is</a:t>
            </a:r>
            <a:r>
              <a:rPr lang="en-US" dirty="0" smtClean="0"/>
              <a:t> </a:t>
            </a:r>
            <a:r>
              <a:rPr lang="en-US" i="1" dirty="0" smtClean="0">
                <a:latin typeface="Cambria Math" pitchFamily="18" charset="0"/>
                <a:ea typeface="Cambria Math" pitchFamily="18" charset="0"/>
              </a:rPr>
              <a:t>p</a:t>
            </a:r>
            <a:endParaRPr lang="en-US" dirty="0" smtClean="0"/>
          </a:p>
          <a:p>
            <a:pPr>
              <a:buNone/>
            </a:pPr>
            <a:endParaRPr lang="en-US" dirty="0"/>
          </a:p>
        </p:txBody>
      </p:sp>
      <p:sp>
        <p:nvSpPr>
          <p:cNvPr id="6" name="Oval 5"/>
          <p:cNvSpPr/>
          <p:nvPr/>
        </p:nvSpPr>
        <p:spPr>
          <a:xfrm>
            <a:off x="533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3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3400" y="3352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3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33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3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3400" y="5334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3400" y="5715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81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581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581400" y="3276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581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81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581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Converse, </a:t>
            </a:r>
            <a:r>
              <a:rPr lang="en-US" sz="4000" dirty="0" err="1" smtClean="0"/>
              <a:t>Contrapositive</a:t>
            </a:r>
            <a:r>
              <a:rPr lang="en-US" sz="4000" dirty="0" smtClean="0"/>
              <a:t>, and Inverse</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smtClean="0"/>
              <a:t>From </a:t>
            </a:r>
            <a:r>
              <a:rPr lang="en-US" sz="2400" i="1" dirty="0" smtClean="0">
                <a:latin typeface="Cambria Math" pitchFamily="18" charset="0"/>
                <a:ea typeface="Cambria Math" pitchFamily="18" charset="0"/>
              </a:rPr>
              <a:t>p </a:t>
            </a:r>
            <a:r>
              <a:rPr lang="en-US" sz="2400" dirty="0" smtClean="0">
                <a:latin typeface="Cambria Math"/>
                <a:ea typeface="Cambria Math"/>
              </a:rPr>
              <a:t>→</a:t>
            </a:r>
            <a:r>
              <a:rPr lang="en-US" sz="2400" i="1" dirty="0" smtClean="0">
                <a:latin typeface="Cambria Math" pitchFamily="18" charset="0"/>
                <a:ea typeface="Cambria Math" pitchFamily="18" charset="0"/>
              </a:rPr>
              <a:t>q</a:t>
            </a:r>
            <a:r>
              <a:rPr lang="en-US" dirty="0" smtClean="0"/>
              <a:t>  we can form new conditional statements .</a:t>
            </a:r>
          </a:p>
          <a:p>
            <a:pPr lvl="1"/>
            <a:r>
              <a:rPr lang="en-US" dirty="0" smtClean="0"/>
              <a:t> </a:t>
            </a:r>
            <a:r>
              <a:rPr lang="en-US" i="1" dirty="0" smtClean="0">
                <a:latin typeface="Cambria Math" pitchFamily="18" charset="0"/>
                <a:ea typeface="Cambria Math" pitchFamily="18" charset="0"/>
              </a:rPr>
              <a:t>q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is the </a:t>
            </a:r>
            <a:r>
              <a:rPr lang="en-US" b="1" dirty="0" smtClean="0"/>
              <a:t>converse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r>
              <a:rPr lang="en-US" dirty="0" smtClean="0"/>
              <a:t> </a:t>
            </a:r>
          </a:p>
          <a:p>
            <a:pPr lvl="1"/>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is the </a:t>
            </a:r>
            <a:r>
              <a:rPr lang="en-US" b="1" dirty="0" err="1" smtClean="0"/>
              <a:t>contrapositive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lvl="1"/>
            <a:r>
              <a:rPr lang="en-US" dirty="0" smtClean="0">
                <a:latin typeface="Cambria Math"/>
                <a:ea typeface="Cambria Math"/>
              </a:rPr>
              <a:t>¬ </a:t>
            </a:r>
            <a:r>
              <a:rPr lang="en-US" i="1" dirty="0" smtClean="0">
                <a:latin typeface="Cambria Math" pitchFamily="18" charset="0"/>
                <a:ea typeface="Cambria Math" pitchFamily="18" charset="0"/>
              </a:rPr>
              <a:t>p </a:t>
            </a:r>
            <a:r>
              <a:rPr lang="en-US" dirty="0" smtClean="0">
                <a:latin typeface="Cambria Math"/>
                <a:ea typeface="Cambria Math"/>
              </a:rPr>
              <a:t>→ ¬ </a:t>
            </a:r>
            <a:r>
              <a:rPr lang="en-US" i="1" dirty="0" smtClean="0">
                <a:latin typeface="Cambria Math" pitchFamily="18" charset="0"/>
                <a:ea typeface="Cambria Math" pitchFamily="18" charset="0"/>
              </a:rPr>
              <a:t>q</a:t>
            </a:r>
            <a:r>
              <a:rPr lang="en-US" dirty="0" smtClean="0"/>
              <a:t>     is the </a:t>
            </a:r>
            <a:r>
              <a:rPr lang="en-US" b="1" dirty="0" smtClean="0"/>
              <a:t>inverse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a:buNone/>
            </a:pPr>
            <a:r>
              <a:rPr lang="en-US" b="1" dirty="0" smtClean="0"/>
              <a:t>   Example</a:t>
            </a:r>
            <a:r>
              <a:rPr lang="en-US" dirty="0" smtClean="0"/>
              <a:t>: Find the converse, inverse, and </a:t>
            </a:r>
            <a:r>
              <a:rPr lang="en-US" dirty="0" err="1" smtClean="0"/>
              <a:t>contrapositive</a:t>
            </a:r>
            <a:r>
              <a:rPr lang="en-US" dirty="0" smtClean="0"/>
              <a:t> of “It raining is a sufficient condition for my not going to town.”</a:t>
            </a:r>
          </a:p>
          <a:p>
            <a:pPr>
              <a:buNone/>
            </a:pPr>
            <a:r>
              <a:rPr lang="en-US" b="1" dirty="0" smtClean="0"/>
              <a:t>    Solution:</a:t>
            </a:r>
            <a:r>
              <a:rPr lang="en-US" dirty="0" smtClean="0"/>
              <a:t> </a:t>
            </a:r>
          </a:p>
          <a:p>
            <a:pPr lvl="1">
              <a:buNone/>
            </a:pPr>
            <a:r>
              <a:rPr lang="en-US" b="1" dirty="0" smtClean="0"/>
              <a:t>converse</a:t>
            </a:r>
            <a:r>
              <a:rPr lang="en-US" dirty="0" smtClean="0"/>
              <a:t>: If I do not go to town, then it is  raining.</a:t>
            </a:r>
          </a:p>
          <a:p>
            <a:pPr lvl="1">
              <a:buNone/>
            </a:pPr>
            <a:r>
              <a:rPr lang="en-US" b="1" dirty="0" smtClean="0"/>
              <a:t>inverse</a:t>
            </a:r>
            <a:r>
              <a:rPr lang="en-US" dirty="0" smtClean="0"/>
              <a:t>:  If it is not raining, then I will go to town.</a:t>
            </a:r>
          </a:p>
          <a:p>
            <a:pPr lvl="1">
              <a:buNone/>
            </a:pPr>
            <a:r>
              <a:rPr lang="en-US" b="1" dirty="0" err="1" smtClean="0"/>
              <a:t>contrapositive</a:t>
            </a:r>
            <a:r>
              <a:rPr lang="en-US" dirty="0" smtClean="0"/>
              <a:t>: If I go to town, then it is not raining.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Biconditional</a:t>
            </a:r>
            <a:endParaRPr lang="en-US" dirty="0"/>
          </a:p>
        </p:txBody>
      </p:sp>
      <p:sp>
        <p:nvSpPr>
          <p:cNvPr id="3" name="Content Placeholder 2"/>
          <p:cNvSpPr>
            <a:spLocks noGrp="1"/>
          </p:cNvSpPr>
          <p:nvPr>
            <p:ph idx="1"/>
          </p:nvPr>
        </p:nvSpPr>
        <p:spPr/>
        <p:txBody>
          <a:bodyPr/>
          <a:lstStyle/>
          <a:p>
            <a:r>
              <a:rPr lang="en-US" sz="2000" dirty="0" smtClean="0"/>
              <a:t>If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propositions, then  we can form the </a:t>
            </a:r>
            <a:r>
              <a:rPr lang="en-US" sz="2000" i="1" dirty="0" err="1" smtClean="0"/>
              <a:t>biconditional</a:t>
            </a:r>
            <a:r>
              <a:rPr lang="en-US" sz="2000" i="1" dirty="0" smtClean="0"/>
              <a:t> </a:t>
            </a:r>
            <a:r>
              <a:rPr lang="en-US" sz="2000" dirty="0" smtClean="0"/>
              <a:t>proposition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 read as “</a:t>
            </a:r>
            <a:r>
              <a:rPr lang="en-US" sz="2000" i="1" dirty="0" smtClean="0">
                <a:latin typeface="Cambria Math" pitchFamily="18" charset="0"/>
                <a:ea typeface="Cambria Math" pitchFamily="18" charset="0"/>
              </a:rPr>
              <a:t>p</a:t>
            </a:r>
            <a:r>
              <a:rPr lang="en-US" sz="2000" dirty="0" smtClean="0"/>
              <a:t>  if and only if </a:t>
            </a:r>
            <a:r>
              <a:rPr lang="en-US" sz="2000" i="1" dirty="0" smtClean="0">
                <a:latin typeface="Cambria Math" pitchFamily="18" charset="0"/>
                <a:ea typeface="Cambria Math" pitchFamily="18" charset="0"/>
              </a:rPr>
              <a:t>q</a:t>
            </a:r>
            <a:r>
              <a:rPr lang="en-US" sz="2000" dirty="0" smtClean="0"/>
              <a:t> .” The  </a:t>
            </a:r>
            <a:r>
              <a:rPr lang="en-US" sz="2000" dirty="0" err="1" smtClean="0"/>
              <a:t>biconditional</a:t>
            </a:r>
            <a:r>
              <a:rPr lang="en-US" sz="2000" dirty="0" smtClean="0"/>
              <a:t>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denotes the proposition with this truth table: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200" dirty="0" smtClean="0"/>
              <a:t> If </a:t>
            </a:r>
            <a:r>
              <a:rPr lang="en-US" sz="2200" i="1" dirty="0" smtClean="0">
                <a:latin typeface="Cambria Math" pitchFamily="18" charset="0"/>
                <a:ea typeface="Cambria Math" pitchFamily="18" charset="0"/>
              </a:rPr>
              <a:t>p</a:t>
            </a:r>
            <a:r>
              <a:rPr lang="en-US" sz="2200" dirty="0" smtClean="0"/>
              <a:t>  denotes “I am at home.” and </a:t>
            </a:r>
            <a:r>
              <a:rPr lang="en-US" sz="2200" i="1" dirty="0" smtClean="0">
                <a:latin typeface="Cambria Math" pitchFamily="18" charset="0"/>
                <a:ea typeface="Cambria Math" pitchFamily="18" charset="0"/>
              </a:rPr>
              <a:t>q</a:t>
            </a:r>
            <a:r>
              <a:rPr lang="en-US" sz="2200" dirty="0" smtClean="0"/>
              <a:t>   denotes “It is raining.” then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denotes “I am at home if and only if it is raining.”</a:t>
            </a:r>
          </a:p>
        </p:txBody>
      </p:sp>
      <p:graphicFrame>
        <p:nvGraphicFramePr>
          <p:cNvPr id="13" name="Content Placeholder 3"/>
          <p:cNvGraphicFramePr>
            <a:graphicFrameLocks/>
          </p:cNvGraphicFramePr>
          <p:nvPr/>
        </p:nvGraphicFramePr>
        <p:xfrm>
          <a:off x="1600200" y="3124200"/>
          <a:ext cx="5791200" cy="1828800"/>
        </p:xfrm>
        <a:graphic>
          <a:graphicData uri="http://schemas.openxmlformats.org/drawingml/2006/table">
            <a:tbl>
              <a:tblPr firstRow="1" bandRow="1">
                <a:tableStyleId>{5C22544A-7EE6-4342-B048-85BDC9FD1C3A}</a:tableStyleId>
              </a:tblPr>
              <a:tblGrid>
                <a:gridCol w="1930400"/>
                <a:gridCol w="1930400"/>
                <a:gridCol w="1930400"/>
              </a:tblGrid>
              <a:tr h="299720">
                <a:tc>
                  <a:txBody>
                    <a:bodyPr/>
                    <a:lstStyle/>
                    <a:p>
                      <a:r>
                        <a:rPr lang="en-US" sz="1800" i="1" dirty="0" smtClean="0">
                          <a:latin typeface="Cambria Math" pitchFamily="18" charset="0"/>
                          <a:ea typeface="Cambria Math" pitchFamily="18" charset="0"/>
                        </a:rPr>
                        <a:t>p</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sz="1800" dirty="0" smtClean="0"/>
                        <a:t> </a:t>
                      </a:r>
                      <a:endParaRPr lang="en-US" dirty="0"/>
                    </a:p>
                  </a:txBody>
                  <a:tcPr marL="91441" marR="91441"/>
                </a:tc>
              </a:tr>
              <a:tr h="2997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2997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2997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2997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the </a:t>
            </a:r>
            <a:r>
              <a:rPr lang="en-US" dirty="0" err="1" smtClean="0"/>
              <a:t>Biconditional</a:t>
            </a:r>
            <a:endParaRPr lang="en-US" dirty="0"/>
          </a:p>
        </p:txBody>
      </p:sp>
      <p:sp>
        <p:nvSpPr>
          <p:cNvPr id="3" name="Content Placeholder 2"/>
          <p:cNvSpPr>
            <a:spLocks noGrp="1"/>
          </p:cNvSpPr>
          <p:nvPr>
            <p:ph idx="1"/>
          </p:nvPr>
        </p:nvSpPr>
        <p:spPr/>
        <p:txBody>
          <a:bodyPr/>
          <a:lstStyle/>
          <a:p>
            <a:r>
              <a:rPr lang="en-US" dirty="0" smtClean="0"/>
              <a:t>Some alternative ways “</a:t>
            </a:r>
            <a:r>
              <a:rPr lang="en-US" i="1" dirty="0" smtClean="0"/>
              <a:t>p</a:t>
            </a:r>
            <a:r>
              <a:rPr lang="en-US" dirty="0" smtClean="0"/>
              <a:t> if and only if </a:t>
            </a:r>
            <a:r>
              <a:rPr lang="en-US" i="1" dirty="0" smtClean="0"/>
              <a:t>q</a:t>
            </a:r>
            <a:r>
              <a:rPr lang="en-US" dirty="0" smtClean="0"/>
              <a:t>” is expressed in English:</a:t>
            </a:r>
          </a:p>
          <a:p>
            <a:pPr>
              <a:buNone/>
            </a:pPr>
            <a:endParaRPr lang="en-US" dirty="0" smtClean="0"/>
          </a:p>
          <a:p>
            <a:pPr lvl="1"/>
            <a:r>
              <a:rPr lang="en-US" dirty="0" smtClean="0"/>
              <a:t>  </a:t>
            </a:r>
            <a:r>
              <a:rPr lang="en-US" i="1" dirty="0" smtClean="0"/>
              <a:t>p</a:t>
            </a:r>
            <a:r>
              <a:rPr lang="en-US" dirty="0" smtClean="0"/>
              <a:t> </a:t>
            </a:r>
            <a:r>
              <a:rPr lang="en-US" b="1" dirty="0" smtClean="0"/>
              <a:t>is necessary and sufficient for </a:t>
            </a:r>
            <a:r>
              <a:rPr lang="en-US" i="1" dirty="0" smtClean="0"/>
              <a:t>q</a:t>
            </a:r>
            <a:endParaRPr lang="en-US" dirty="0" smtClean="0"/>
          </a:p>
          <a:p>
            <a:pPr lvl="1"/>
            <a:r>
              <a:rPr lang="en-US" dirty="0" smtClean="0"/>
              <a:t>  </a:t>
            </a:r>
            <a:r>
              <a:rPr lang="en-US" b="1" dirty="0" smtClean="0"/>
              <a:t>if</a:t>
            </a:r>
            <a:r>
              <a:rPr lang="en-US" dirty="0" smtClean="0"/>
              <a:t> </a:t>
            </a:r>
            <a:r>
              <a:rPr lang="en-US" i="1" dirty="0" smtClean="0"/>
              <a:t>p</a:t>
            </a:r>
            <a:r>
              <a:rPr lang="en-US" dirty="0" smtClean="0"/>
              <a:t> </a:t>
            </a:r>
            <a:r>
              <a:rPr lang="en-US" b="1" dirty="0" smtClean="0"/>
              <a:t>then</a:t>
            </a:r>
            <a:r>
              <a:rPr lang="en-US" dirty="0" smtClean="0"/>
              <a:t> </a:t>
            </a:r>
            <a:r>
              <a:rPr lang="en-US" i="1" dirty="0" smtClean="0"/>
              <a:t>q</a:t>
            </a:r>
            <a:r>
              <a:rPr lang="en-US" dirty="0" smtClean="0"/>
              <a:t> , </a:t>
            </a:r>
            <a:r>
              <a:rPr lang="en-US" b="1" dirty="0" smtClean="0"/>
              <a:t>and conversely</a:t>
            </a:r>
          </a:p>
          <a:p>
            <a:pPr lvl="1"/>
            <a:r>
              <a:rPr lang="en-US" dirty="0" smtClean="0"/>
              <a:t>  </a:t>
            </a:r>
            <a:r>
              <a:rPr lang="en-US" i="1" dirty="0" smtClean="0"/>
              <a:t>p</a:t>
            </a:r>
            <a:r>
              <a:rPr lang="en-US" dirty="0" smtClean="0"/>
              <a:t> </a:t>
            </a:r>
            <a:r>
              <a:rPr lang="en-US" b="1" dirty="0" err="1" smtClean="0"/>
              <a:t>iff</a:t>
            </a:r>
            <a:r>
              <a:rPr lang="en-US" dirty="0" smtClean="0"/>
              <a:t> </a:t>
            </a:r>
            <a:r>
              <a:rPr lang="en-US" i="1" dirty="0" smtClean="0"/>
              <a:t>q</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Truth Tables For Compound Propositions</a:t>
            </a:r>
            <a:endParaRPr lang="en-US" dirty="0"/>
          </a:p>
        </p:txBody>
      </p:sp>
      <p:sp>
        <p:nvSpPr>
          <p:cNvPr id="3" name="Content Placeholder 2"/>
          <p:cNvSpPr>
            <a:spLocks noGrp="1"/>
          </p:cNvSpPr>
          <p:nvPr>
            <p:ph idx="1"/>
          </p:nvPr>
        </p:nvSpPr>
        <p:spPr/>
        <p:txBody>
          <a:bodyPr>
            <a:normAutofit lnSpcReduction="10000"/>
          </a:bodyPr>
          <a:lstStyle/>
          <a:p>
            <a:r>
              <a:rPr lang="en-US" dirty="0" smtClean="0"/>
              <a:t>Construction of a truth table:</a:t>
            </a:r>
          </a:p>
          <a:p>
            <a:r>
              <a:rPr lang="en-US" dirty="0" smtClean="0"/>
              <a:t>Rows</a:t>
            </a:r>
          </a:p>
          <a:p>
            <a:pPr lvl="1"/>
            <a:r>
              <a:rPr lang="en-US" dirty="0" smtClean="0"/>
              <a:t> Need a row for every possible combination of values  for the  atomic propositions.</a:t>
            </a:r>
          </a:p>
          <a:p>
            <a:r>
              <a:rPr lang="en-US" dirty="0" smtClean="0"/>
              <a:t>Columns</a:t>
            </a:r>
          </a:p>
          <a:p>
            <a:pPr lvl="1"/>
            <a:r>
              <a:rPr lang="en-US" dirty="0" smtClean="0"/>
              <a:t>Need a column for the compound proposition (usually at far right)</a:t>
            </a:r>
          </a:p>
          <a:p>
            <a:pPr lvl="1"/>
            <a:r>
              <a:rPr lang="en-US" dirty="0" smtClean="0"/>
              <a:t>Need a column for the truth value of each expression that occurs in the compound proposition as it is built up.</a:t>
            </a:r>
          </a:p>
          <a:p>
            <a:pPr lvl="2"/>
            <a:r>
              <a:rPr lang="en-US" dirty="0" smtClean="0"/>
              <a:t>This includes the atomic propositions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Propositional Logic</a:t>
            </a:r>
          </a:p>
          <a:p>
            <a:pPr lvl="1"/>
            <a:r>
              <a:rPr lang="en-US" dirty="0" smtClean="0"/>
              <a:t>The Language of Propositions</a:t>
            </a:r>
          </a:p>
          <a:p>
            <a:pPr lvl="1"/>
            <a:r>
              <a:rPr lang="en-US" dirty="0" smtClean="0"/>
              <a:t>Applications</a:t>
            </a:r>
          </a:p>
          <a:p>
            <a:pPr lvl="1"/>
            <a:r>
              <a:rPr lang="en-US" dirty="0" smtClean="0"/>
              <a:t>Logical Equivalences</a:t>
            </a:r>
          </a:p>
          <a:p>
            <a:r>
              <a:rPr lang="en-US" dirty="0" smtClean="0"/>
              <a:t>Predicate Logic</a:t>
            </a:r>
          </a:p>
          <a:p>
            <a:pPr lvl="1"/>
            <a:r>
              <a:rPr lang="en-US" dirty="0" smtClean="0"/>
              <a:t>The Language of Quantifiers</a:t>
            </a:r>
          </a:p>
          <a:p>
            <a:pPr lvl="1"/>
            <a:r>
              <a:rPr lang="en-US" dirty="0" smtClean="0"/>
              <a:t>Logical Equivalences</a:t>
            </a:r>
          </a:p>
          <a:p>
            <a:pPr lvl="1"/>
            <a:r>
              <a:rPr lang="en-US" dirty="0" smtClean="0"/>
              <a:t>Nested Quantifiers</a:t>
            </a:r>
          </a:p>
          <a:p>
            <a:r>
              <a:rPr lang="en-US" dirty="0" smtClean="0"/>
              <a:t>Proofs</a:t>
            </a:r>
          </a:p>
          <a:p>
            <a:pPr lvl="1"/>
            <a:r>
              <a:rPr lang="en-US" dirty="0" smtClean="0"/>
              <a:t>Rules of Inference</a:t>
            </a:r>
          </a:p>
          <a:p>
            <a:pPr lvl="1"/>
            <a:r>
              <a:rPr lang="en-US" dirty="0" smtClean="0"/>
              <a:t>Proof Methods</a:t>
            </a:r>
          </a:p>
          <a:p>
            <a:pPr lvl="1"/>
            <a:r>
              <a:rPr lang="en-US" dirty="0" smtClean="0"/>
              <a:t>Proof Strategy</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Truth Table</a:t>
            </a:r>
            <a:endParaRPr lang="en-US" dirty="0"/>
          </a:p>
        </p:txBody>
      </p:sp>
      <p:sp>
        <p:nvSpPr>
          <p:cNvPr id="3" name="Content Placeholder 2"/>
          <p:cNvSpPr>
            <a:spLocks noGrp="1"/>
          </p:cNvSpPr>
          <p:nvPr>
            <p:ph idx="1"/>
          </p:nvPr>
        </p:nvSpPr>
        <p:spPr/>
        <p:txBody>
          <a:bodyPr/>
          <a:lstStyle/>
          <a:p>
            <a:r>
              <a:rPr lang="en-US" dirty="0" smtClean="0"/>
              <a:t>Construct a truth table for  </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5105400" y="2057400"/>
            <a:ext cx="1820228" cy="302895"/>
          </a:xfrm>
          <a:prstGeom prst="rect">
            <a:avLst/>
          </a:prstGeom>
        </p:spPr>
      </p:pic>
      <p:graphicFrame>
        <p:nvGraphicFramePr>
          <p:cNvPr id="9" name="Table 8"/>
          <p:cNvGraphicFramePr>
            <a:graphicFrameLocks noGrp="1"/>
          </p:cNvGraphicFramePr>
          <p:nvPr/>
        </p:nvGraphicFramePr>
        <p:xfrm>
          <a:off x="914400" y="2590800"/>
          <a:ext cx="7467600" cy="3337560"/>
        </p:xfrm>
        <a:graphic>
          <a:graphicData uri="http://schemas.openxmlformats.org/drawingml/2006/table">
            <a:tbl>
              <a:tblPr firstRow="1" bandRow="1">
                <a:tableStyleId>{5C22544A-7EE6-4342-B048-85BDC9FD1C3A}</a:tableStyleId>
              </a:tblPr>
              <a:tblGrid>
                <a:gridCol w="1244600"/>
                <a:gridCol w="1244600"/>
                <a:gridCol w="1244600"/>
                <a:gridCol w="1244600"/>
                <a:gridCol w="1244600"/>
                <a:gridCol w="1244600"/>
              </a:tblGrid>
              <a:tr h="370840">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latin typeface="Cambria Math"/>
                          <a:ea typeface="Cambria Math"/>
                          <a:sym typeface="Symbol"/>
                        </a:rPr>
                        <a:t></a:t>
                      </a:r>
                      <a:r>
                        <a:rPr lang="en-US" dirty="0" smtClean="0">
                          <a:latin typeface="Cambria Math"/>
                          <a:ea typeface="Cambria Math"/>
                        </a:rPr>
                        <a:t>r</a:t>
                      </a:r>
                      <a:endParaRPr lang="en-US" dirty="0"/>
                    </a:p>
                  </a:txBody>
                  <a:tcPr/>
                </a:tc>
                <a:tc>
                  <a:txBody>
                    <a:bodyPr/>
                    <a:lstStyle/>
                    <a:p>
                      <a:r>
                        <a:rPr lang="en-US" dirty="0" smtClean="0">
                          <a:latin typeface="+mn-lt"/>
                          <a:ea typeface="+mn-ea"/>
                        </a:rPr>
                        <a:t>p </a:t>
                      </a:r>
                      <a:r>
                        <a:rPr lang="en-US" dirty="0" smtClean="0">
                          <a:latin typeface="Cambria Math"/>
                          <a:ea typeface="Cambria Math"/>
                          <a:sym typeface="Symbol"/>
                        </a:rPr>
                        <a:t> </a:t>
                      </a:r>
                      <a:r>
                        <a:rPr lang="en-US" dirty="0" smtClean="0">
                          <a:latin typeface="Cambria Math"/>
                          <a:ea typeface="Cambria Math"/>
                        </a:rPr>
                        <a:t>q</a:t>
                      </a:r>
                      <a:endParaRPr lang="en-US" dirty="0"/>
                    </a:p>
                  </a:txBody>
                  <a:tcPr/>
                </a:tc>
                <a:tc>
                  <a:txBody>
                    <a:bodyPr/>
                    <a:lstStyle/>
                    <a:p>
                      <a:r>
                        <a:rPr lang="en-US" dirty="0" smtClean="0">
                          <a:latin typeface="+mn-lt"/>
                          <a:ea typeface="+mn-ea"/>
                        </a:rPr>
                        <a:t>p </a:t>
                      </a:r>
                      <a:r>
                        <a:rPr lang="en-US" dirty="0" smtClean="0">
                          <a:latin typeface="Cambria Math"/>
                          <a:ea typeface="Cambria Math"/>
                          <a:sym typeface="Symbol"/>
                        </a:rPr>
                        <a:t> </a:t>
                      </a:r>
                      <a:r>
                        <a:rPr lang="en-US" dirty="0" smtClean="0">
                          <a:latin typeface="Cambria Math"/>
                          <a:ea typeface="Cambria Math"/>
                        </a:rPr>
                        <a:t>q → </a:t>
                      </a:r>
                      <a:r>
                        <a:rPr lang="en-US" dirty="0" smtClean="0">
                          <a:latin typeface="Cambria Math"/>
                          <a:ea typeface="Cambria Math"/>
                          <a:sym typeface="Symbol"/>
                        </a:rPr>
                        <a:t></a:t>
                      </a:r>
                      <a:r>
                        <a:rPr lang="en-US" dirty="0" smtClean="0">
                          <a:latin typeface="Cambria Math"/>
                          <a:ea typeface="Cambria Math"/>
                        </a:rPr>
                        <a:t>r</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 </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Equivalent Propositions</a:t>
            </a:r>
            <a:endParaRPr lang="en-US" dirty="0"/>
          </a:p>
        </p:txBody>
      </p:sp>
      <p:sp>
        <p:nvSpPr>
          <p:cNvPr id="3" name="Content Placeholder 2"/>
          <p:cNvSpPr>
            <a:spLocks noGrp="1"/>
          </p:cNvSpPr>
          <p:nvPr>
            <p:ph idx="1"/>
          </p:nvPr>
        </p:nvSpPr>
        <p:spPr/>
        <p:txBody>
          <a:bodyPr/>
          <a:lstStyle/>
          <a:p>
            <a:r>
              <a:rPr lang="en-US" dirty="0" smtClean="0"/>
              <a:t>Two propositions are </a:t>
            </a:r>
            <a:r>
              <a:rPr lang="en-US" b="1" dirty="0" smtClean="0"/>
              <a:t>e</a:t>
            </a:r>
            <a:r>
              <a:rPr lang="en-US" i="1" dirty="0" smtClean="0"/>
              <a:t>quivalent</a:t>
            </a:r>
            <a:r>
              <a:rPr lang="en-US" b="1" dirty="0" smtClean="0"/>
              <a:t> </a:t>
            </a:r>
            <a:r>
              <a:rPr lang="en-US" dirty="0" smtClean="0"/>
              <a:t>if they always have the same truth value.</a:t>
            </a:r>
            <a:endParaRPr lang="en-US" b="1" dirty="0" smtClean="0"/>
          </a:p>
          <a:p>
            <a:r>
              <a:rPr lang="en-US" b="1" dirty="0" smtClean="0"/>
              <a:t>Example</a:t>
            </a:r>
            <a:r>
              <a:rPr lang="en-US" dirty="0" smtClean="0"/>
              <a:t>: Show using a truth table that the </a:t>
            </a:r>
            <a:r>
              <a:rPr lang="en-US" dirty="0" err="1" smtClean="0"/>
              <a:t>biconditional</a:t>
            </a:r>
            <a:r>
              <a:rPr lang="en-US" dirty="0" smtClean="0"/>
              <a:t> is equivalent to the </a:t>
            </a:r>
            <a:r>
              <a:rPr lang="en-US" dirty="0" err="1" smtClean="0"/>
              <a:t>contrapositive</a:t>
            </a:r>
            <a:r>
              <a:rPr lang="en-US" dirty="0" smtClean="0"/>
              <a:t>.</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nvGraphicFramePr>
        <p:xfrm>
          <a:off x="838200" y="4343400"/>
          <a:ext cx="7315200" cy="1849120"/>
        </p:xfrm>
        <a:graphic>
          <a:graphicData uri="http://schemas.openxmlformats.org/drawingml/2006/table">
            <a:tbl>
              <a:tblPr firstRow="1" bandRow="1">
                <a:tableStyleId>{5C22544A-7EE6-4342-B048-85BDC9FD1C3A}</a:tableStyleId>
              </a:tblPr>
              <a:tblGrid>
                <a:gridCol w="1219200"/>
                <a:gridCol w="1219200"/>
                <a:gridCol w="1219200"/>
                <a:gridCol w="1219200"/>
                <a:gridCol w="1219200"/>
                <a:gridCol w="1219200"/>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endParaRPr lang="en-US" dirty="0"/>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 Truth Table to Show  Non-Equivalence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Show using truth tables that neither  the converse nor inverse of an implication are not equivalent to the implication.</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nvGraphicFramePr>
        <p:xfrm>
          <a:off x="533401" y="3733800"/>
          <a:ext cx="8458198" cy="1940560"/>
        </p:xfrm>
        <a:graphic>
          <a:graphicData uri="http://schemas.openxmlformats.org/drawingml/2006/table">
            <a:tbl>
              <a:tblPr firstRow="1" bandRow="1">
                <a:tableStyleId>{5C22544A-7EE6-4342-B048-85BDC9FD1C3A}</a:tableStyleId>
              </a:tblPr>
              <a:tblGrid>
                <a:gridCol w="1208314"/>
                <a:gridCol w="1208314"/>
                <a:gridCol w="1208314"/>
                <a:gridCol w="1208314"/>
                <a:gridCol w="1208314"/>
                <a:gridCol w="1208314"/>
                <a:gridCol w="1208314"/>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 </a:t>
                      </a:r>
                      <a:r>
                        <a:rPr lang="en-US" i="1" dirty="0" smtClean="0">
                          <a:latin typeface="Cambria Math" pitchFamily="18" charset="0"/>
                          <a:ea typeface="Cambria Math" pitchFamily="18" charset="0"/>
                        </a:rPr>
                        <a:t>p </a:t>
                      </a:r>
                      <a:r>
                        <a:rPr lang="en-US" sz="1800" dirty="0" smtClean="0">
                          <a:latin typeface="Cambria Math"/>
                          <a:ea typeface="Cambria Math"/>
                        </a:rPr>
                        <a:t>→</a:t>
                      </a:r>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smtClean="0"/>
                    </a:p>
                  </a:txBody>
                  <a:tcPr/>
                </a:tc>
                <a:tc>
                  <a:txBody>
                    <a:bodyPr/>
                    <a:lstStyle/>
                    <a:p>
                      <a:r>
                        <a:rPr lang="en-US" i="1" dirty="0" smtClean="0">
                          <a:latin typeface="Cambria Math" pitchFamily="18" charset="0"/>
                          <a:ea typeface="Cambria Math" pitchFamily="18" charset="0"/>
                        </a:rPr>
                        <a:t>q </a:t>
                      </a:r>
                      <a:r>
                        <a:rPr lang="en-US" dirty="0" smtClean="0">
                          <a:latin typeface="Cambria Math"/>
                          <a:ea typeface="Cambria Math"/>
                        </a:rPr>
                        <a:t>→ </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5" name="Rectangle 4"/>
          <p:cNvSpPr/>
          <p:nvPr/>
        </p:nvSpPr>
        <p:spPr>
          <a:xfrm>
            <a:off x="5410200" y="4572000"/>
            <a:ext cx="3581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r>
              <a:rPr lang="en-US" dirty="0" smtClean="0"/>
              <a:t>How many rows are there in a truth table with </a:t>
            </a:r>
            <a:r>
              <a:rPr lang="en-US" i="1" dirty="0" smtClean="0"/>
              <a:t>n</a:t>
            </a:r>
            <a:r>
              <a:rPr lang="en-US" dirty="0" smtClean="0"/>
              <a:t> propositional variables?</a:t>
            </a:r>
          </a:p>
          <a:p>
            <a:pPr>
              <a:buNone/>
            </a:pPr>
            <a:endParaRPr lang="en-US" b="1" dirty="0" smtClean="0"/>
          </a:p>
          <a:p>
            <a:pPr>
              <a:buNone/>
            </a:pPr>
            <a:r>
              <a:rPr lang="en-US" b="1" dirty="0" smtClean="0"/>
              <a:t>    Solution</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n  </a:t>
            </a:r>
            <a:r>
              <a:rPr lang="en-US" dirty="0" smtClean="0">
                <a:latin typeface="Cambria Math" pitchFamily="18" charset="0"/>
                <a:ea typeface="Cambria Math" pitchFamily="18" charset="0"/>
              </a:rPr>
              <a:t> We will see how to do this in Chapter 6.</a:t>
            </a:r>
          </a:p>
          <a:p>
            <a:endParaRPr lang="en-US" dirty="0" smtClean="0"/>
          </a:p>
          <a:p>
            <a:r>
              <a:rPr lang="en-US" dirty="0" smtClean="0"/>
              <a:t>Note that this means that with n propositional variables, we can construct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n    </a:t>
            </a:r>
            <a:r>
              <a:rPr lang="en-US" dirty="0" smtClean="0">
                <a:latin typeface="Cambria Math" pitchFamily="18" charset="0"/>
                <a:ea typeface="Cambria Math" pitchFamily="18" charset="0"/>
              </a:rPr>
              <a:t> distinct (i.e., not equivalent) propositions. </a:t>
            </a:r>
            <a:endParaRPr lang="en-US" dirty="0" smtClean="0"/>
          </a:p>
          <a:p>
            <a:pPr>
              <a:buNone/>
            </a:pPr>
            <a:r>
              <a:rPr lang="en-US"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Precedence of Logical Operators</a:t>
            </a:r>
            <a:endParaRPr lang="en-US" dirty="0"/>
          </a:p>
        </p:txBody>
      </p:sp>
      <p:graphicFrame>
        <p:nvGraphicFramePr>
          <p:cNvPr id="4" name="Content Placeholder 3"/>
          <p:cNvGraphicFramePr>
            <a:graphicFrameLocks noGrp="1"/>
          </p:cNvGraphicFramePr>
          <p:nvPr>
            <p:ph idx="1"/>
          </p:nvPr>
        </p:nvGraphicFramePr>
        <p:xfrm>
          <a:off x="2590800" y="2057400"/>
          <a:ext cx="4038600" cy="2011680"/>
        </p:xfrm>
        <a:graphic>
          <a:graphicData uri="http://schemas.openxmlformats.org/drawingml/2006/table">
            <a:tbl>
              <a:tblPr firstRow="1" bandRow="1">
                <a:tableStyleId>{5C22544A-7EE6-4342-B048-85BDC9FD1C3A}</a:tableStyleId>
              </a:tblPr>
              <a:tblGrid>
                <a:gridCol w="2019300"/>
                <a:gridCol w="2019300"/>
              </a:tblGrid>
              <a:tr h="360218">
                <a:tc>
                  <a:txBody>
                    <a:bodyPr/>
                    <a:lstStyle/>
                    <a:p>
                      <a:r>
                        <a:rPr lang="en-US" dirty="0" smtClean="0"/>
                        <a:t>Operator</a:t>
                      </a:r>
                      <a:endParaRPr lang="en-US" dirty="0"/>
                    </a:p>
                  </a:txBody>
                  <a:tcPr marL="91441" marR="91441"/>
                </a:tc>
                <a:tc>
                  <a:txBody>
                    <a:bodyPr/>
                    <a:lstStyle/>
                    <a:p>
                      <a:r>
                        <a:rPr lang="en-US" dirty="0" smtClean="0"/>
                        <a:t>Precedence</a:t>
                      </a:r>
                      <a:endParaRPr lang="en-US" dirty="0"/>
                    </a:p>
                  </a:txBody>
                  <a:tcPr marL="91441" marR="91441"/>
                </a:tc>
              </a:tr>
              <a:tr h="3602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marL="91441" marR="91441"/>
                </a:tc>
                <a:tc>
                  <a:txBody>
                    <a:bodyPr/>
                    <a:lstStyle/>
                    <a:p>
                      <a:r>
                        <a:rPr lang="en-US" dirty="0" smtClean="0"/>
                        <a:t>1</a:t>
                      </a:r>
                      <a:endParaRPr lang="en-US" dirty="0"/>
                    </a:p>
                  </a:txBody>
                  <a:tcPr marL="91441" marR="91441"/>
                </a:tc>
              </a:tr>
              <a:tr h="630382">
                <a:tc>
                  <a:txBody>
                    <a:bodyPr/>
                    <a:lstStyle/>
                    <a:p>
                      <a:r>
                        <a:rPr lang="en-US" b="1" dirty="0" smtClean="0">
                          <a:sym typeface="Symbol"/>
                        </a:rPr>
                        <a:t>   </a:t>
                      </a:r>
                    </a:p>
                    <a:p>
                      <a:r>
                        <a:rPr lang="en-US" b="1" dirty="0" smtClean="0">
                          <a:sym typeface="Symbol"/>
                        </a:rPr>
                        <a:t> </a:t>
                      </a:r>
                      <a:endParaRPr lang="en-US" b="1" dirty="0"/>
                    </a:p>
                  </a:txBody>
                  <a:tcPr marL="91441" marR="91441"/>
                </a:tc>
                <a:tc>
                  <a:txBody>
                    <a:bodyPr/>
                    <a:lstStyle/>
                    <a:p>
                      <a:r>
                        <a:rPr lang="en-US" dirty="0" smtClean="0"/>
                        <a:t>2</a:t>
                      </a:r>
                    </a:p>
                    <a:p>
                      <a:r>
                        <a:rPr lang="en-US" dirty="0" smtClean="0"/>
                        <a:t>3</a:t>
                      </a:r>
                      <a:endParaRPr lang="en-US" dirty="0"/>
                    </a:p>
                  </a:txBody>
                  <a:tcPr marL="91441" marR="91441"/>
                </a:tc>
              </a:tr>
              <a:tr h="630382">
                <a:tc>
                  <a:txBody>
                    <a:bodyPr/>
                    <a:lstStyle/>
                    <a:p>
                      <a:r>
                        <a:rPr lang="en-US" b="1" dirty="0" smtClean="0">
                          <a:sym typeface="Symbol"/>
                        </a:rPr>
                        <a:t> </a:t>
                      </a:r>
                    </a:p>
                    <a:p>
                      <a:r>
                        <a:rPr lang="en-US" dirty="0" smtClean="0">
                          <a:sym typeface="Symbol"/>
                        </a:rPr>
                        <a:t> </a:t>
                      </a:r>
                      <a:endParaRPr lang="en-US" dirty="0"/>
                    </a:p>
                  </a:txBody>
                  <a:tcPr marL="91441" marR="91441"/>
                </a:tc>
                <a:tc>
                  <a:txBody>
                    <a:bodyPr/>
                    <a:lstStyle/>
                    <a:p>
                      <a:r>
                        <a:rPr lang="en-US" dirty="0" smtClean="0"/>
                        <a:t>4</a:t>
                      </a:r>
                    </a:p>
                    <a:p>
                      <a:r>
                        <a:rPr lang="en-US" dirty="0" smtClean="0"/>
                        <a:t>5</a:t>
                      </a:r>
                      <a:endParaRPr lang="en-US" dirty="0"/>
                    </a:p>
                  </a:txBody>
                  <a:tcPr marL="91441" marR="91441"/>
                </a:tc>
              </a:tr>
            </a:tbl>
          </a:graphicData>
        </a:graphic>
      </p:graphicFrame>
      <p:sp>
        <p:nvSpPr>
          <p:cNvPr id="5" name="TextBox 4"/>
          <p:cNvSpPr txBox="1"/>
          <p:nvPr/>
        </p:nvSpPr>
        <p:spPr>
          <a:xfrm>
            <a:off x="3505200" y="4800600"/>
            <a:ext cx="4343400" cy="369332"/>
          </a:xfrm>
          <a:prstGeom prst="rect">
            <a:avLst/>
          </a:prstGeom>
          <a:noFill/>
        </p:spPr>
        <p:txBody>
          <a:bodyPr wrap="square" rtlCol="0">
            <a:spAutoFit/>
          </a:bodyPr>
          <a:lstStyle/>
          <a:p>
            <a:endParaRPr lang="en-US" dirty="0"/>
          </a:p>
        </p:txBody>
      </p:sp>
      <p:sp>
        <p:nvSpPr>
          <p:cNvPr id="6" name="TextBox 5"/>
          <p:cNvSpPr txBox="1"/>
          <p:nvPr/>
        </p:nvSpPr>
        <p:spPr>
          <a:xfrm>
            <a:off x="1828800" y="4343400"/>
            <a:ext cx="5715000" cy="1938992"/>
          </a:xfrm>
          <a:prstGeom prst="rect">
            <a:avLst/>
          </a:prstGeom>
          <a:noFill/>
        </p:spPr>
        <p:txBody>
          <a:bodyPr wrap="square" rtlCol="0">
            <a:spAutoFit/>
          </a:bodyPr>
          <a:lstStyle/>
          <a:p>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 </a:t>
            </a:r>
            <a:r>
              <a:rPr lang="en-US" sz="2400" b="1" i="1" dirty="0" smtClean="0">
                <a:latin typeface="Cambria Math" pitchFamily="18" charset="0"/>
                <a:ea typeface="Cambria Math" pitchFamily="18" charset="0"/>
                <a:sym typeface="Symbol"/>
              </a:rPr>
              <a:t>  </a:t>
            </a:r>
            <a:r>
              <a:rPr lang="en-US" sz="2400" i="1" dirty="0" smtClean="0">
                <a:latin typeface="Cambria Math" pitchFamily="18" charset="0"/>
                <a:ea typeface="Cambria Math" pitchFamily="18" charset="0"/>
                <a:sym typeface="Symbol"/>
              </a:rPr>
              <a:t>r   </a:t>
            </a:r>
            <a:r>
              <a:rPr lang="en-US" sz="2400" dirty="0" smtClean="0">
                <a:ea typeface="Cambria Math" pitchFamily="18" charset="0"/>
                <a:sym typeface="Symbol"/>
              </a:rPr>
              <a:t>is equivalent to</a:t>
            </a:r>
            <a:r>
              <a:rPr lang="en-US" sz="2400" dirty="0" smtClean="0">
                <a:ea typeface="Cambria Math" pitchFamily="18" charset="0"/>
              </a:rPr>
              <a:t> </a:t>
            </a:r>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a:t>
            </a:r>
            <a:r>
              <a:rPr lang="en-US" sz="2400" b="1" i="1" dirty="0" smtClean="0">
                <a:latin typeface="Cambria Math" pitchFamily="18" charset="0"/>
                <a:ea typeface="Cambria Math" pitchFamily="18" charset="0"/>
                <a:sym typeface="Symbol"/>
              </a:rPr>
              <a:t>   </a:t>
            </a:r>
            <a:r>
              <a:rPr lang="en-US" sz="2400" i="1" dirty="0" smtClean="0">
                <a:latin typeface="Cambria Math" pitchFamily="18" charset="0"/>
                <a:ea typeface="Cambria Math" pitchFamily="18" charset="0"/>
                <a:sym typeface="Symbol"/>
              </a:rPr>
              <a:t>r</a:t>
            </a:r>
          </a:p>
          <a:p>
            <a:r>
              <a:rPr lang="en-US" sz="2400" dirty="0" smtClean="0">
                <a:ea typeface="Cambria Math" pitchFamily="18" charset="0"/>
                <a:sym typeface="Symbol"/>
              </a:rPr>
              <a:t>If the intended meaning is </a:t>
            </a:r>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 </a:t>
            </a:r>
            <a:r>
              <a:rPr lang="en-US" sz="2400" b="1" i="1" dirty="0" smtClean="0">
                <a:latin typeface="Cambria Math" pitchFamily="18" charset="0"/>
                <a:ea typeface="Cambria Math" pitchFamily="18" charset="0"/>
                <a:sym typeface="Symbol"/>
              </a:rPr>
              <a:t>  </a:t>
            </a:r>
            <a:r>
              <a:rPr lang="en-US" sz="2400" i="1" dirty="0" smtClean="0">
                <a:latin typeface="Cambria Math" pitchFamily="18" charset="0"/>
                <a:ea typeface="Cambria Math" pitchFamily="18" charset="0"/>
                <a:sym typeface="Symbol"/>
              </a:rPr>
              <a:t>r )</a:t>
            </a:r>
          </a:p>
          <a:p>
            <a:r>
              <a:rPr lang="en-US" sz="2400" dirty="0" smtClean="0">
                <a:ea typeface="Cambria Math" pitchFamily="18" charset="0"/>
                <a:sym typeface="Symbol"/>
              </a:rPr>
              <a:t>then parentheses must be used.</a:t>
            </a:r>
          </a:p>
          <a:p>
            <a:endParaRPr lang="en-US" sz="2400" i="1" dirty="0" smtClean="0">
              <a:ea typeface="Cambria Math" pitchFamily="18" charset="0"/>
              <a:sym typeface="Symbol"/>
            </a:endParaRPr>
          </a:p>
          <a:p>
            <a:r>
              <a:rPr lang="en-US" sz="2400" i="1" dirty="0" smtClean="0">
                <a:ea typeface="Cambria Math" pitchFamily="18" charset="0"/>
                <a:sym typeface="Symbol"/>
              </a:rPr>
              <a:t>    </a:t>
            </a:r>
            <a:endParaRPr lang="en-US" sz="2400" i="1" dirty="0" smtClean="0">
              <a:ea typeface="Cambria Math"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Propositional Logic</a:t>
            </a:r>
            <a:endParaRPr lang="en-US" dirty="0"/>
          </a:p>
        </p:txBody>
      </p:sp>
      <p:sp>
        <p:nvSpPr>
          <p:cNvPr id="3" name="Subtitle 2"/>
          <p:cNvSpPr>
            <a:spLocks noGrp="1"/>
          </p:cNvSpPr>
          <p:nvPr>
            <p:ph type="subTitle" idx="1"/>
          </p:nvPr>
        </p:nvSpPr>
        <p:spPr/>
        <p:txBody>
          <a:bodyPr/>
          <a:lstStyle/>
          <a:p>
            <a:r>
              <a:rPr lang="en-US" dirty="0" smtClean="0"/>
              <a:t>Section 1.2</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Propositional Logic: Summary</a:t>
            </a:r>
            <a:endParaRPr lang="en-US" dirty="0"/>
          </a:p>
        </p:txBody>
      </p:sp>
      <p:sp>
        <p:nvSpPr>
          <p:cNvPr id="3" name="Content Placeholder 2"/>
          <p:cNvSpPr>
            <a:spLocks noGrp="1"/>
          </p:cNvSpPr>
          <p:nvPr>
            <p:ph idx="1"/>
          </p:nvPr>
        </p:nvSpPr>
        <p:spPr/>
        <p:txBody>
          <a:bodyPr/>
          <a:lstStyle/>
          <a:p>
            <a:r>
              <a:rPr lang="en-US" dirty="0" smtClean="0"/>
              <a:t>Translating English to Propositional Logic</a:t>
            </a:r>
          </a:p>
          <a:p>
            <a:r>
              <a:rPr lang="en-US" dirty="0" smtClean="0"/>
              <a:t>System Specifications</a:t>
            </a:r>
          </a:p>
          <a:p>
            <a:r>
              <a:rPr lang="en-US" dirty="0" smtClean="0"/>
              <a:t>Boolean Searching</a:t>
            </a:r>
          </a:p>
          <a:p>
            <a:r>
              <a:rPr lang="en-US" dirty="0" smtClean="0"/>
              <a:t>Logic Puzzles</a:t>
            </a:r>
          </a:p>
          <a:p>
            <a:r>
              <a:rPr lang="en-US" dirty="0" smtClean="0"/>
              <a:t>Logic Circuits </a:t>
            </a:r>
          </a:p>
          <a:p>
            <a:r>
              <a:rPr lang="en-US" dirty="0" smtClean="0"/>
              <a:t>AI Diagnosis Method (Optional)</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English Sentences</a:t>
            </a:r>
            <a:endParaRPr lang="en-US" dirty="0"/>
          </a:p>
        </p:txBody>
      </p:sp>
      <p:sp>
        <p:nvSpPr>
          <p:cNvPr id="3" name="Content Placeholder 2"/>
          <p:cNvSpPr>
            <a:spLocks noGrp="1"/>
          </p:cNvSpPr>
          <p:nvPr>
            <p:ph idx="1"/>
          </p:nvPr>
        </p:nvSpPr>
        <p:spPr/>
        <p:txBody>
          <a:bodyPr>
            <a:normAutofit/>
          </a:bodyPr>
          <a:lstStyle/>
          <a:p>
            <a:r>
              <a:rPr lang="en-US" dirty="0" smtClean="0"/>
              <a:t>Steps to convert an English sentence to a statement in propositional logic</a:t>
            </a:r>
          </a:p>
          <a:p>
            <a:pPr lvl="1"/>
            <a:r>
              <a:rPr lang="en-US" dirty="0" smtClean="0"/>
              <a:t>Identify atomic propositions and represent using propositional variables.</a:t>
            </a:r>
          </a:p>
          <a:p>
            <a:pPr lvl="1"/>
            <a:r>
              <a:rPr lang="en-US" dirty="0" smtClean="0"/>
              <a:t>Determine appropriate logical connectives</a:t>
            </a:r>
          </a:p>
          <a:p>
            <a:r>
              <a:rPr lang="en-US" dirty="0" smtClean="0"/>
              <a:t>“If I go to </a:t>
            </a:r>
            <a:r>
              <a:rPr lang="en-US" dirty="0" err="1" smtClean="0"/>
              <a:t>Harry’s</a:t>
            </a:r>
            <a:r>
              <a:rPr lang="en-US" dirty="0" smtClean="0"/>
              <a:t> or to the country, I will not go shopping.”</a:t>
            </a:r>
          </a:p>
          <a:p>
            <a:pPr lvl="1"/>
            <a:r>
              <a:rPr lang="en-US" i="1" dirty="0" smtClean="0"/>
              <a:t>p</a:t>
            </a:r>
            <a:r>
              <a:rPr lang="en-US" dirty="0" smtClean="0"/>
              <a:t>: I go to </a:t>
            </a:r>
            <a:r>
              <a:rPr lang="en-US" dirty="0" err="1" smtClean="0"/>
              <a:t>Harry’s</a:t>
            </a:r>
            <a:endParaRPr lang="en-US" dirty="0" smtClean="0"/>
          </a:p>
          <a:p>
            <a:pPr lvl="1"/>
            <a:r>
              <a:rPr lang="en-US" dirty="0" smtClean="0"/>
              <a:t>q: I go to the country.</a:t>
            </a:r>
          </a:p>
          <a:p>
            <a:pPr lvl="1"/>
            <a:r>
              <a:rPr lang="en-US" i="1" dirty="0" smtClean="0"/>
              <a:t>r</a:t>
            </a:r>
            <a:r>
              <a:rPr lang="en-US" dirty="0" smtClean="0"/>
              <a:t>:  I will go shopping.</a:t>
            </a:r>
          </a:p>
          <a:p>
            <a:pPr lvl="1"/>
            <a:endParaRPr lang="en-US" b="1" dirty="0" smtClean="0"/>
          </a:p>
          <a:p>
            <a:pPr lvl="1">
              <a:buNone/>
            </a:pPr>
            <a:endParaRPr lang="en-US" b="1"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5562600" y="5562600"/>
            <a:ext cx="2065973" cy="382905"/>
          </a:xfrm>
          <a:prstGeom prst="rect">
            <a:avLst/>
          </a:prstGeom>
        </p:spPr>
      </p:pic>
      <p:sp>
        <p:nvSpPr>
          <p:cNvPr id="7" name="TextBox 6"/>
          <p:cNvSpPr txBox="1"/>
          <p:nvPr/>
        </p:nvSpPr>
        <p:spPr>
          <a:xfrm>
            <a:off x="4876800" y="4419600"/>
            <a:ext cx="1676400" cy="381000"/>
          </a:xfrm>
          <a:prstGeom prst="rect">
            <a:avLst/>
          </a:prstGeom>
          <a:noFill/>
        </p:spPr>
        <p:txBody>
          <a:bodyPr wrap="square" rtlCol="0">
            <a:spAutoFit/>
          </a:bodyPr>
          <a:lstStyle/>
          <a:p>
            <a:endParaRPr lang="en-US" dirty="0"/>
          </a:p>
        </p:txBody>
      </p:sp>
      <p:sp>
        <p:nvSpPr>
          <p:cNvPr id="8" name="TextBox 7"/>
          <p:cNvSpPr txBox="1"/>
          <p:nvPr/>
        </p:nvSpPr>
        <p:spPr>
          <a:xfrm>
            <a:off x="5029200" y="4876800"/>
            <a:ext cx="3200400" cy="523220"/>
          </a:xfrm>
          <a:prstGeom prst="rect">
            <a:avLst/>
          </a:prstGeom>
          <a:noFill/>
        </p:spPr>
        <p:txBody>
          <a:bodyPr wrap="square" rtlCol="0">
            <a:spAutoFit/>
          </a:bodyPr>
          <a:lstStyle/>
          <a:p>
            <a:r>
              <a:rPr lang="en-US" sz="2800" dirty="0" smtClean="0"/>
              <a:t>If </a:t>
            </a:r>
            <a:r>
              <a:rPr lang="en-US" sz="2800" i="1" dirty="0" smtClean="0"/>
              <a:t>p</a:t>
            </a:r>
            <a:r>
              <a:rPr lang="en-US" sz="2800" dirty="0" smtClean="0"/>
              <a:t> or </a:t>
            </a:r>
            <a:r>
              <a:rPr lang="en-US" sz="2800" i="1" dirty="0" smtClean="0"/>
              <a:t>q</a:t>
            </a:r>
            <a:r>
              <a:rPr lang="en-US" sz="2800" dirty="0" smtClean="0"/>
              <a:t> then not </a:t>
            </a:r>
            <a:r>
              <a:rPr lang="en-US" sz="2800" i="1" dirty="0" smtClean="0"/>
              <a:t>r</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b="1" dirty="0" smtClean="0"/>
              <a:t>  Problem:</a:t>
            </a:r>
            <a:r>
              <a:rPr lang="en-US" dirty="0" smtClean="0"/>
              <a:t> Translate the following sentence into propositional logic:</a:t>
            </a:r>
          </a:p>
          <a:p>
            <a:pPr>
              <a:buNone/>
            </a:pPr>
            <a:r>
              <a:rPr lang="en-US" dirty="0" smtClean="0"/>
              <a:t> “You can access the Internet from campus only if you are a computer science major or you are not a freshman.”</a:t>
            </a:r>
          </a:p>
          <a:p>
            <a:pPr>
              <a:buNone/>
            </a:pPr>
            <a:r>
              <a:rPr lang="en-US" b="1" dirty="0" smtClean="0"/>
              <a:t>  One Solution</a:t>
            </a:r>
            <a:r>
              <a:rPr lang="en-US" dirty="0" smtClean="0"/>
              <a:t>: Let </a:t>
            </a:r>
            <a:r>
              <a:rPr lang="en-US" i="1" dirty="0" smtClean="0">
                <a:latin typeface="Cambria Math" pitchFamily="18" charset="0"/>
                <a:ea typeface="Cambria Math" pitchFamily="18" charset="0"/>
              </a:rPr>
              <a:t>a</a:t>
            </a:r>
            <a:r>
              <a:rPr lang="en-US" dirty="0" smtClean="0"/>
              <a:t>, </a:t>
            </a:r>
            <a:r>
              <a:rPr lang="en-US" i="1" dirty="0" smtClean="0">
                <a:latin typeface="Cambria Math" pitchFamily="18" charset="0"/>
                <a:ea typeface="Cambria Math" pitchFamily="18" charset="0"/>
              </a:rPr>
              <a:t>c</a:t>
            </a:r>
            <a:r>
              <a:rPr lang="en-US" dirty="0" smtClean="0"/>
              <a:t>, and </a:t>
            </a:r>
            <a:r>
              <a:rPr lang="en-US" i="1" dirty="0" smtClean="0">
                <a:latin typeface="Cambria Math" pitchFamily="18" charset="0"/>
                <a:ea typeface="Cambria Math" pitchFamily="18" charset="0"/>
              </a:rPr>
              <a:t>f</a:t>
            </a:r>
            <a:r>
              <a:rPr lang="en-US" dirty="0" smtClean="0"/>
              <a:t>  represent respectively “You can access the internet from campus,” “You are a computer science major,” and “You are a freshman.”</a:t>
            </a:r>
          </a:p>
          <a:p>
            <a:pPr>
              <a:buNone/>
            </a:pPr>
            <a:r>
              <a:rPr lang="en-US" dirty="0" smtClean="0"/>
              <a:t>                  </a:t>
            </a:r>
            <a:r>
              <a:rPr lang="en-US" dirty="0" smtClean="0">
                <a:latin typeface="Cambria Math"/>
                <a:ea typeface="Cambria Math"/>
              </a:rPr>
              <a:t>a→ (c ∨ ¬ </a:t>
            </a:r>
            <a:r>
              <a:rPr lang="en-US" i="1" dirty="0" smtClean="0">
                <a:latin typeface="Cambria Math" pitchFamily="18" charset="0"/>
                <a:ea typeface="Cambria Math" pitchFamily="18" charset="0"/>
              </a:rPr>
              <a:t>f</a:t>
            </a:r>
            <a:r>
              <a:rPr lang="en-US" dirty="0" smtClean="0"/>
              <a:t> )</a:t>
            </a:r>
          </a:p>
          <a:p>
            <a:endParaRPr lang="en-US" dirty="0" smtClean="0"/>
          </a:p>
          <a:p>
            <a:pPr>
              <a:buNone/>
            </a:pP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Specifications</a:t>
            </a:r>
            <a:endParaRPr lang="en-US" dirty="0"/>
          </a:p>
        </p:txBody>
      </p:sp>
      <p:sp>
        <p:nvSpPr>
          <p:cNvPr id="3" name="Content Placeholder 2"/>
          <p:cNvSpPr>
            <a:spLocks noGrp="1"/>
          </p:cNvSpPr>
          <p:nvPr>
            <p:ph idx="1"/>
          </p:nvPr>
        </p:nvSpPr>
        <p:spPr/>
        <p:txBody>
          <a:bodyPr/>
          <a:lstStyle/>
          <a:p>
            <a:r>
              <a:rPr lang="en-US" dirty="0" smtClean="0"/>
              <a:t>System and Software engineers take requirements in English and express them in a precise specification language based on logic.</a:t>
            </a:r>
          </a:p>
          <a:p>
            <a:pPr>
              <a:buNone/>
            </a:pPr>
            <a:r>
              <a:rPr lang="en-US" b="1" dirty="0" smtClean="0"/>
              <a:t>   Example</a:t>
            </a:r>
            <a:r>
              <a:rPr lang="en-US" dirty="0" smtClean="0"/>
              <a:t>: Express in propositional logic:</a:t>
            </a:r>
          </a:p>
          <a:p>
            <a:pPr>
              <a:buNone/>
            </a:pPr>
            <a:r>
              <a:rPr lang="en-US" dirty="0" smtClean="0"/>
              <a:t>  “The automated reply cannot be sent when the file system is full”</a:t>
            </a:r>
          </a:p>
          <a:p>
            <a:pPr>
              <a:buNone/>
            </a:pPr>
            <a:r>
              <a:rPr lang="en-US" dirty="0" smtClean="0"/>
              <a:t>    </a:t>
            </a:r>
            <a:r>
              <a:rPr lang="en-US" b="1" dirty="0" smtClean="0"/>
              <a:t>Solution</a:t>
            </a:r>
            <a:r>
              <a:rPr lang="en-US" dirty="0" smtClean="0"/>
              <a:t>: One possible solution: Let </a:t>
            </a:r>
            <a:r>
              <a:rPr lang="en-US" i="1" dirty="0" smtClean="0"/>
              <a:t>p</a:t>
            </a:r>
            <a:r>
              <a:rPr lang="en-US" dirty="0" smtClean="0"/>
              <a:t> denote “The automated reply can be sent” and </a:t>
            </a:r>
            <a:r>
              <a:rPr lang="en-US" i="1" dirty="0" smtClean="0"/>
              <a:t>q</a:t>
            </a:r>
            <a:r>
              <a:rPr lang="en-US" dirty="0" smtClean="0"/>
              <a:t> denote “The file system is full.”</a:t>
            </a:r>
            <a:r>
              <a:rPr lang="en-US" dirty="0" smtClean="0">
                <a:latin typeface="Cambria Math"/>
                <a:ea typeface="Cambria Math"/>
              </a:rPr>
              <a:t> </a:t>
            </a:r>
          </a:p>
          <a:p>
            <a:pPr>
              <a:buNone/>
            </a:pPr>
            <a:r>
              <a:rPr lang="en-US" dirty="0" smtClean="0">
                <a:latin typeface="Cambria Math"/>
                <a:ea typeface="Cambria Math"/>
              </a:rPr>
              <a:t>                              q→ ¬ </a:t>
            </a:r>
            <a:r>
              <a:rPr lang="en-US" i="1" dirty="0" smtClean="0">
                <a:latin typeface="Cambria Math" pitchFamily="18" charset="0"/>
                <a:ea typeface="Cambria Math" pitchFamily="18" charset="0"/>
              </a:rPr>
              <a:t>p</a:t>
            </a: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Logic Summary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Language of Propositions</a:t>
            </a:r>
          </a:p>
          <a:p>
            <a:pPr lvl="1"/>
            <a:r>
              <a:rPr lang="en-US" dirty="0" smtClean="0"/>
              <a:t>Connectives</a:t>
            </a:r>
          </a:p>
          <a:p>
            <a:pPr lvl="1"/>
            <a:r>
              <a:rPr lang="en-US" dirty="0" smtClean="0"/>
              <a:t>Truth Values</a:t>
            </a:r>
          </a:p>
          <a:p>
            <a:pPr lvl="1"/>
            <a:r>
              <a:rPr lang="en-US" dirty="0" smtClean="0"/>
              <a:t>Truth Tables</a:t>
            </a:r>
          </a:p>
          <a:p>
            <a:r>
              <a:rPr lang="en-US" dirty="0" smtClean="0"/>
              <a:t>Applications</a:t>
            </a:r>
          </a:p>
          <a:p>
            <a:pPr lvl="1"/>
            <a:r>
              <a:rPr lang="en-US" dirty="0" smtClean="0"/>
              <a:t>Translating English Sentences</a:t>
            </a:r>
          </a:p>
          <a:p>
            <a:pPr lvl="1"/>
            <a:r>
              <a:rPr lang="en-US" dirty="0" smtClean="0"/>
              <a:t>System Specifications</a:t>
            </a:r>
          </a:p>
          <a:p>
            <a:pPr lvl="1"/>
            <a:r>
              <a:rPr lang="en-US" dirty="0" smtClean="0"/>
              <a:t>Logic Puzzles</a:t>
            </a:r>
          </a:p>
          <a:p>
            <a:pPr lvl="1"/>
            <a:r>
              <a:rPr lang="en-US" dirty="0" smtClean="0"/>
              <a:t>Logic Circuits </a:t>
            </a:r>
          </a:p>
          <a:p>
            <a:r>
              <a:rPr lang="en-US" dirty="0" smtClean="0"/>
              <a:t>Logical Equivalences</a:t>
            </a:r>
          </a:p>
          <a:p>
            <a:pPr lvl="1"/>
            <a:r>
              <a:rPr lang="en-US" dirty="0" smtClean="0"/>
              <a:t>Important Equivalences</a:t>
            </a:r>
          </a:p>
          <a:p>
            <a:pPr lvl="1"/>
            <a:r>
              <a:rPr lang="en-US" dirty="0" smtClean="0"/>
              <a:t>Showing Equivalence</a:t>
            </a:r>
          </a:p>
          <a:p>
            <a:pPr lvl="1"/>
            <a:r>
              <a:rPr lang="en-US" dirty="0" err="1" smtClean="0"/>
              <a:t>Satisfiability</a:t>
            </a:r>
            <a:endParaRPr lang="en-US" dirty="0" smtClean="0"/>
          </a:p>
          <a:p>
            <a:endParaRPr lang="en-US" dirty="0" smtClean="0"/>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Consistent System Specifications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r>
              <a:rPr lang="en-US" b="1" dirty="0" smtClean="0"/>
              <a:t>Definition</a:t>
            </a:r>
            <a:r>
              <a:rPr lang="en-US" dirty="0" smtClean="0"/>
              <a:t>: A list of propositions is </a:t>
            </a:r>
            <a:r>
              <a:rPr lang="en-US" i="1" dirty="0" smtClean="0"/>
              <a:t>consistent</a:t>
            </a:r>
            <a:r>
              <a:rPr lang="en-US" dirty="0" smtClean="0"/>
              <a:t> if it is possible to assign truth values to the proposition variables so that each proposition is true.</a:t>
            </a:r>
          </a:p>
          <a:p>
            <a:pPr>
              <a:buNone/>
            </a:pPr>
            <a:r>
              <a:rPr lang="en-US" b="1" dirty="0" smtClean="0"/>
              <a:t>   Exercise</a:t>
            </a:r>
            <a:r>
              <a:rPr lang="en-US" dirty="0" smtClean="0"/>
              <a:t>: Are these specifications consistent?</a:t>
            </a:r>
          </a:p>
          <a:p>
            <a:pPr lvl="1"/>
            <a:r>
              <a:rPr lang="en-US" sz="1800" dirty="0" smtClean="0"/>
              <a:t>“The diagnostic message is  stored in the buffer or it is retransmitted.”</a:t>
            </a:r>
          </a:p>
          <a:p>
            <a:pPr lvl="1"/>
            <a:r>
              <a:rPr lang="en-US" sz="1800" dirty="0" smtClean="0"/>
              <a:t>“The diagnostic message is not stored in the buffer.”</a:t>
            </a:r>
          </a:p>
          <a:p>
            <a:pPr lvl="1"/>
            <a:r>
              <a:rPr lang="en-US" sz="1800" dirty="0" smtClean="0"/>
              <a:t>“If the diagnostic message is stored in the buffer, then it is retransmitted.”</a:t>
            </a:r>
          </a:p>
          <a:p>
            <a:pPr>
              <a:buNone/>
            </a:pPr>
            <a:r>
              <a:rPr lang="en-US" sz="2000" b="1" dirty="0" smtClean="0"/>
              <a:t>    Solution</a:t>
            </a:r>
            <a:r>
              <a:rPr lang="en-US" sz="2000" dirty="0" smtClean="0"/>
              <a:t>: Let p denote “The diagnostic message is not stored in the buffer.” Let q denote “The diagnostic message is retransmitted” The specification can be written as:</a:t>
            </a:r>
            <a:r>
              <a:rPr lang="en-US" sz="2000" dirty="0" smtClean="0">
                <a:latin typeface="Cambria Math"/>
                <a:ea typeface="Cambria Math"/>
              </a:rPr>
              <a:t> p ∨ </a:t>
            </a:r>
            <a:r>
              <a:rPr lang="en-US" sz="2000" i="1" dirty="0" smtClean="0">
                <a:latin typeface="Cambria Math" pitchFamily="18" charset="0"/>
                <a:ea typeface="Cambria Math" pitchFamily="18" charset="0"/>
              </a:rPr>
              <a:t>q,</a:t>
            </a:r>
            <a:r>
              <a:rPr lang="en-US" sz="2000" dirty="0" smtClean="0"/>
              <a:t>  </a:t>
            </a:r>
            <a:r>
              <a:rPr lang="en-US" sz="2000" i="1" dirty="0" smtClean="0">
                <a:latin typeface="Cambria Math"/>
                <a:ea typeface="Cambria Math"/>
              </a:rPr>
              <a:t>p→ q</a:t>
            </a:r>
            <a:r>
              <a:rPr lang="en-US" sz="2000" dirty="0" smtClean="0">
                <a:latin typeface="Cambria Math"/>
                <a:ea typeface="Cambria Math"/>
              </a:rPr>
              <a:t>,  ¬</a:t>
            </a:r>
            <a:r>
              <a:rPr lang="en-US" sz="2000" i="1" dirty="0" smtClean="0">
                <a:latin typeface="Cambria Math" pitchFamily="18" charset="0"/>
                <a:ea typeface="Cambria Math" pitchFamily="18" charset="0"/>
              </a:rPr>
              <a:t>p</a:t>
            </a:r>
            <a:r>
              <a:rPr lang="en-US" sz="2000" dirty="0" smtClean="0"/>
              <a:t>.   When p is false and q is true all three statements are true. So the specification is consistent.</a:t>
            </a:r>
            <a:endParaRPr lang="en-US" dirty="0" smtClean="0"/>
          </a:p>
          <a:p>
            <a:pPr lvl="1"/>
            <a:r>
              <a:rPr lang="en-US" sz="1800" dirty="0" smtClean="0"/>
              <a:t>What if “The diagnostic message is not retransmitted is added.” </a:t>
            </a:r>
          </a:p>
          <a:p>
            <a:pPr lvl="1">
              <a:buNone/>
            </a:pPr>
            <a:r>
              <a:rPr lang="en-US" sz="1800" dirty="0" smtClean="0"/>
              <a:t>     </a:t>
            </a:r>
            <a:r>
              <a:rPr lang="en-US" sz="1800" b="1" dirty="0" smtClean="0"/>
              <a:t>Solution</a:t>
            </a:r>
            <a:r>
              <a:rPr lang="en-US" sz="1800" dirty="0" smtClean="0"/>
              <a:t>: Now we are adding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sz="1800" dirty="0" smtClean="0"/>
              <a:t> and there is no satisfying    assignment. So the specification is not consistent. </a:t>
            </a:r>
          </a:p>
          <a:p>
            <a:endParaRPr lang="en-US"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Logic Puzzles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An island has two kinds of inhabitants, </a:t>
            </a:r>
            <a:r>
              <a:rPr lang="en-US" sz="2000" i="1" dirty="0" smtClean="0"/>
              <a:t>knights</a:t>
            </a:r>
            <a:r>
              <a:rPr lang="en-US" sz="2000" dirty="0" smtClean="0"/>
              <a:t>, who always tell the truth, and </a:t>
            </a:r>
            <a:r>
              <a:rPr lang="en-US" sz="2000" i="1" dirty="0" smtClean="0"/>
              <a:t>knaves</a:t>
            </a:r>
            <a:r>
              <a:rPr lang="en-US" sz="2000" dirty="0" smtClean="0"/>
              <a:t>, who always lie. </a:t>
            </a:r>
          </a:p>
          <a:p>
            <a:r>
              <a:rPr lang="en-US" sz="2000" dirty="0" smtClean="0"/>
              <a:t>You go to the island and meet A and B. </a:t>
            </a:r>
          </a:p>
          <a:p>
            <a:pPr lvl="1"/>
            <a:r>
              <a:rPr lang="en-US" sz="2000" dirty="0" smtClean="0"/>
              <a:t>A says “B is a knight.”</a:t>
            </a:r>
          </a:p>
          <a:p>
            <a:pPr lvl="1"/>
            <a:r>
              <a:rPr lang="en-US" sz="2000" dirty="0" smtClean="0"/>
              <a:t>B says “The two of us are of opposite types.”</a:t>
            </a:r>
          </a:p>
          <a:p>
            <a:pPr>
              <a:buNone/>
            </a:pPr>
            <a:r>
              <a:rPr lang="en-US" sz="2000" b="1" dirty="0" smtClean="0"/>
              <a:t>    Example</a:t>
            </a:r>
            <a:r>
              <a:rPr lang="en-US" sz="2000" dirty="0" smtClean="0"/>
              <a:t>: What are the types of A and B?</a:t>
            </a:r>
          </a:p>
          <a:p>
            <a:pPr>
              <a:buNone/>
            </a:pPr>
            <a:r>
              <a:rPr lang="en-US" sz="2000" b="1" dirty="0" smtClean="0"/>
              <a:t>    Solution: </a:t>
            </a:r>
            <a:r>
              <a:rPr lang="en-US" sz="2000" dirty="0" smtClean="0"/>
              <a:t>Let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be the statements that A is a knight and B is a knight, respectively. So, then </a:t>
            </a:r>
            <a:r>
              <a:rPr lang="en-US" sz="2000" i="1" dirty="0" smtClean="0">
                <a:sym typeface="Symbol"/>
              </a:rPr>
              <a:t>p</a:t>
            </a:r>
            <a:r>
              <a:rPr lang="en-US" sz="2000" dirty="0" smtClean="0">
                <a:sym typeface="Symbol"/>
              </a:rPr>
              <a:t> represents the proposition that A is a knave and </a:t>
            </a:r>
            <a:r>
              <a:rPr lang="en-US" sz="2000" i="1" dirty="0" smtClean="0">
                <a:sym typeface="Symbol"/>
              </a:rPr>
              <a:t>q</a:t>
            </a:r>
            <a:r>
              <a:rPr lang="en-US" sz="2000" dirty="0" smtClean="0">
                <a:sym typeface="Symbol"/>
              </a:rPr>
              <a:t> that B is a knave.</a:t>
            </a:r>
          </a:p>
          <a:p>
            <a:pPr lvl="1"/>
            <a:r>
              <a:rPr lang="en-US" sz="1800" dirty="0" smtClean="0">
                <a:sym typeface="Symbol"/>
              </a:rPr>
              <a:t>If A is a knight, then </a:t>
            </a:r>
            <a:r>
              <a:rPr lang="en-US" sz="1800" i="1" dirty="0" smtClean="0">
                <a:latin typeface="Cambria Math" pitchFamily="18" charset="0"/>
                <a:ea typeface="Cambria Math" pitchFamily="18" charset="0"/>
                <a:sym typeface="Symbol"/>
              </a:rPr>
              <a:t>p</a:t>
            </a:r>
            <a:r>
              <a:rPr lang="en-US" sz="1800" dirty="0" smtClean="0">
                <a:sym typeface="Symbol"/>
              </a:rPr>
              <a:t>  is  true. Since knights tell the truth, </a:t>
            </a:r>
            <a:r>
              <a:rPr lang="en-US" sz="1800" i="1" dirty="0" smtClean="0">
                <a:sym typeface="Symbol"/>
              </a:rPr>
              <a:t>q </a:t>
            </a:r>
            <a:r>
              <a:rPr lang="en-US" sz="1800" dirty="0" smtClean="0">
                <a:sym typeface="Symbol"/>
              </a:rPr>
              <a:t>must also be true. Then (</a:t>
            </a:r>
            <a:r>
              <a:rPr lang="en-US" sz="1800" dirty="0" smtClean="0">
                <a:latin typeface="Cambria Math"/>
                <a:ea typeface="Cambria Math"/>
              </a:rPr>
              <a:t>p ∧</a:t>
            </a:r>
            <a:r>
              <a:rPr lang="en-US" sz="1800" i="1" dirty="0" smtClean="0">
                <a:sym typeface="Symbol"/>
              </a:rPr>
              <a:t>  </a:t>
            </a:r>
            <a:r>
              <a:rPr lang="en-US" sz="1800" dirty="0" smtClean="0">
                <a:latin typeface="Cambria Math"/>
                <a:ea typeface="Cambria Math"/>
              </a:rPr>
              <a:t>q)∨ (</a:t>
            </a:r>
            <a:r>
              <a:rPr lang="en-US" sz="1800" i="1" dirty="0" smtClean="0">
                <a:sym typeface="Symbol"/>
              </a:rPr>
              <a:t></a:t>
            </a:r>
            <a:r>
              <a:rPr lang="en-US" sz="1800" dirty="0" smtClean="0">
                <a:latin typeface="Cambria Math"/>
                <a:ea typeface="Cambria Math"/>
              </a:rPr>
              <a:t> p ∧</a:t>
            </a:r>
            <a:r>
              <a:rPr lang="en-US" sz="1800" i="1" dirty="0" smtClean="0">
                <a:sym typeface="Symbol"/>
              </a:rPr>
              <a:t> </a:t>
            </a:r>
            <a:r>
              <a:rPr lang="en-US" sz="1800" i="1" dirty="0" smtClean="0">
                <a:latin typeface="Cambria Math" pitchFamily="18" charset="0"/>
                <a:ea typeface="Cambria Math" pitchFamily="18" charset="0"/>
              </a:rPr>
              <a:t>q) </a:t>
            </a:r>
            <a:r>
              <a:rPr lang="en-US" sz="1800" dirty="0" smtClean="0">
                <a:ea typeface="Cambria Math" pitchFamily="18" charset="0"/>
              </a:rPr>
              <a:t>would have to be true, but it is not. So, A is not a knight and therefore </a:t>
            </a:r>
            <a:r>
              <a:rPr lang="en-US" sz="1800" i="1" dirty="0" smtClean="0">
                <a:sym typeface="Symbol"/>
              </a:rPr>
              <a:t>p </a:t>
            </a:r>
            <a:r>
              <a:rPr lang="en-US" sz="1800" dirty="0" smtClean="0">
                <a:sym typeface="Symbol"/>
              </a:rPr>
              <a:t>must be true</a:t>
            </a:r>
            <a:r>
              <a:rPr lang="en-US" sz="1800" i="1" dirty="0" smtClean="0">
                <a:sym typeface="Symbol"/>
              </a:rPr>
              <a:t>.</a:t>
            </a:r>
          </a:p>
          <a:p>
            <a:pPr lvl="1"/>
            <a:r>
              <a:rPr lang="en-US" sz="1800" dirty="0" smtClean="0">
                <a:sym typeface="Symbol"/>
              </a:rPr>
              <a:t>If A is a knave, then B must not be a knight since knaves always lie. So, then both </a:t>
            </a:r>
            <a:r>
              <a:rPr lang="en-US" sz="1800" i="1" dirty="0" smtClean="0">
                <a:sym typeface="Symbol"/>
              </a:rPr>
              <a:t>p </a:t>
            </a:r>
            <a:r>
              <a:rPr lang="en-US" sz="1800" dirty="0" smtClean="0">
                <a:sym typeface="Symbol"/>
              </a:rPr>
              <a:t>and</a:t>
            </a:r>
            <a:r>
              <a:rPr lang="en-US" sz="1800" i="1" dirty="0" smtClean="0">
                <a:sym typeface="Symbol"/>
              </a:rPr>
              <a:t> q </a:t>
            </a:r>
            <a:r>
              <a:rPr lang="en-US" sz="1800" dirty="0" smtClean="0">
                <a:sym typeface="Symbol"/>
              </a:rPr>
              <a:t>hold since both are knaves</a:t>
            </a:r>
            <a:r>
              <a:rPr lang="en-US" sz="1800" i="1" dirty="0" smtClean="0">
                <a:sym typeface="Symbol"/>
              </a:rPr>
              <a:t>.</a:t>
            </a:r>
            <a:endParaRPr lang="en-US" sz="1800" dirty="0" smtClean="0">
              <a:sym typeface="Symbol"/>
            </a:endParaRPr>
          </a:p>
          <a:p>
            <a:endParaRPr lang="en-US" dirty="0"/>
          </a:p>
        </p:txBody>
      </p:sp>
      <p:pic>
        <p:nvPicPr>
          <p:cNvPr id="4" name="Picture 3" descr="0104.jpg"/>
          <p:cNvPicPr>
            <a:picLocks noChangeAspect="1"/>
          </p:cNvPicPr>
          <p:nvPr/>
        </p:nvPicPr>
        <p:blipFill>
          <a:blip r:embed="rId2" cstate="print"/>
          <a:stretch>
            <a:fillRect/>
          </a:stretch>
        </p:blipFill>
        <p:spPr>
          <a:xfrm>
            <a:off x="5867400" y="914400"/>
            <a:ext cx="874014" cy="1029462"/>
          </a:xfrm>
          <a:prstGeom prst="rect">
            <a:avLst/>
          </a:prstGeom>
        </p:spPr>
      </p:pic>
      <p:sp>
        <p:nvSpPr>
          <p:cNvPr id="6" name="TextBox 5"/>
          <p:cNvSpPr txBox="1"/>
          <p:nvPr/>
        </p:nvSpPr>
        <p:spPr>
          <a:xfrm>
            <a:off x="6934200" y="1143000"/>
            <a:ext cx="1371600" cy="923330"/>
          </a:xfrm>
          <a:prstGeom prst="rect">
            <a:avLst/>
          </a:prstGeom>
          <a:noFill/>
        </p:spPr>
        <p:txBody>
          <a:bodyPr wrap="square" rtlCol="0">
            <a:spAutoFit/>
          </a:bodyPr>
          <a:lstStyle/>
          <a:p>
            <a:r>
              <a:rPr lang="en-US" dirty="0" smtClean="0"/>
              <a:t>Raymond </a:t>
            </a:r>
            <a:r>
              <a:rPr lang="en-US" dirty="0" err="1" smtClean="0"/>
              <a:t>Smullyan</a:t>
            </a:r>
            <a:endParaRPr lang="en-US" dirty="0" smtClean="0"/>
          </a:p>
          <a:p>
            <a:r>
              <a:rPr lang="en-US" dirty="0" smtClean="0"/>
              <a:t>(Born 1919)</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Logic Circuits </a:t>
            </a:r>
            <a:br>
              <a:rPr lang="en-US" dirty="0" smtClean="0"/>
            </a:br>
            <a:r>
              <a:rPr lang="en-US" dirty="0" smtClean="0"/>
              <a:t>(Studied in depth in Chapter 12)</a:t>
            </a:r>
            <a:endParaRPr lang="en-US" dirty="0"/>
          </a:p>
        </p:txBody>
      </p:sp>
      <p:sp>
        <p:nvSpPr>
          <p:cNvPr id="3" name="Content Placeholder 2"/>
          <p:cNvSpPr>
            <a:spLocks noGrp="1"/>
          </p:cNvSpPr>
          <p:nvPr>
            <p:ph idx="1"/>
          </p:nvPr>
        </p:nvSpPr>
        <p:spPr/>
        <p:txBody>
          <a:bodyPr>
            <a:normAutofit/>
          </a:bodyPr>
          <a:lstStyle/>
          <a:p>
            <a:r>
              <a:rPr lang="en-US" sz="1600" dirty="0" smtClean="0"/>
              <a:t>Electronic circuits; each input/output signal  can be viewed as a 0 or 1. </a:t>
            </a:r>
          </a:p>
          <a:p>
            <a:pPr lvl="1"/>
            <a:r>
              <a:rPr lang="en-US" sz="1600" dirty="0" smtClean="0"/>
              <a:t>0    represents </a:t>
            </a:r>
            <a:r>
              <a:rPr lang="en-US" sz="1600" b="1" dirty="0" smtClean="0"/>
              <a:t>False</a:t>
            </a:r>
          </a:p>
          <a:p>
            <a:pPr lvl="1"/>
            <a:r>
              <a:rPr lang="en-US" sz="1600" dirty="0" smtClean="0"/>
              <a:t>1    represents </a:t>
            </a:r>
            <a:r>
              <a:rPr lang="en-US" sz="1600" b="1" dirty="0" smtClean="0"/>
              <a:t>True</a:t>
            </a:r>
          </a:p>
          <a:p>
            <a:r>
              <a:rPr lang="en-US" sz="1600" dirty="0" smtClean="0"/>
              <a:t>Complicated circuits are constructed from three basic circuits called gates.</a:t>
            </a:r>
          </a:p>
          <a:p>
            <a:pPr>
              <a:buNone/>
            </a:pPr>
            <a:endParaRPr lang="en-US" sz="1600" dirty="0" smtClean="0"/>
          </a:p>
          <a:p>
            <a:pPr>
              <a:buNone/>
            </a:pPr>
            <a:endParaRPr lang="en-US" sz="1600" dirty="0" smtClean="0"/>
          </a:p>
          <a:p>
            <a:pPr lvl="1"/>
            <a:r>
              <a:rPr lang="en-US" sz="1400" dirty="0" smtClean="0"/>
              <a:t>The inverter  (</a:t>
            </a:r>
            <a:r>
              <a:rPr lang="en-US" sz="1400" b="1" dirty="0" smtClean="0"/>
              <a:t>NOT gate</a:t>
            </a:r>
            <a:r>
              <a:rPr lang="en-US" sz="1400" dirty="0" smtClean="0"/>
              <a:t>)takes an input bit and produces the negation of that bit.</a:t>
            </a:r>
          </a:p>
          <a:p>
            <a:pPr lvl="1"/>
            <a:r>
              <a:rPr lang="en-US" sz="1400" dirty="0" smtClean="0"/>
              <a:t>The </a:t>
            </a:r>
            <a:r>
              <a:rPr lang="en-US" sz="1400" b="1" dirty="0" smtClean="0"/>
              <a:t>OR gate </a:t>
            </a:r>
            <a:r>
              <a:rPr lang="en-US" sz="1400" dirty="0" smtClean="0"/>
              <a:t>takes two input bits and produces the value equivalent to the disjunction of the two bits.</a:t>
            </a:r>
          </a:p>
          <a:p>
            <a:pPr lvl="1"/>
            <a:r>
              <a:rPr lang="en-US" sz="1400" dirty="0" smtClean="0"/>
              <a:t>The </a:t>
            </a:r>
            <a:r>
              <a:rPr lang="en-US" sz="1400" b="1" dirty="0" smtClean="0"/>
              <a:t>AND gate </a:t>
            </a:r>
            <a:r>
              <a:rPr lang="en-US" sz="1400" dirty="0" smtClean="0"/>
              <a:t>takes two input bits and produces the value equivalent to the conjunction of the two bits.</a:t>
            </a:r>
          </a:p>
          <a:p>
            <a:r>
              <a:rPr lang="en-US" sz="1600" dirty="0" smtClean="0"/>
              <a:t>More complicated digital circuits can be constructed by combining these basic circuits  to produce the desired output given the input signals by building a circuit for each piece of the output expression and then combining them. For example:</a:t>
            </a:r>
          </a:p>
        </p:txBody>
      </p:sp>
      <p:pic>
        <p:nvPicPr>
          <p:cNvPr id="4" name="Picture 3" descr="new_figure_2_1.jpg"/>
          <p:cNvPicPr>
            <a:picLocks noChangeAspect="1"/>
          </p:cNvPicPr>
          <p:nvPr/>
        </p:nvPicPr>
        <p:blipFill>
          <a:blip r:embed="rId2" cstate="print"/>
          <a:stretch>
            <a:fillRect/>
          </a:stretch>
        </p:blipFill>
        <p:spPr>
          <a:xfrm>
            <a:off x="1828800" y="3200400"/>
            <a:ext cx="4210812" cy="543306"/>
          </a:xfrm>
          <a:prstGeom prst="rect">
            <a:avLst/>
          </a:prstGeom>
        </p:spPr>
      </p:pic>
      <p:pic>
        <p:nvPicPr>
          <p:cNvPr id="5" name="Picture 4" descr="new_figure_2_2.jpg"/>
          <p:cNvPicPr>
            <a:picLocks noChangeAspect="1"/>
          </p:cNvPicPr>
          <p:nvPr/>
        </p:nvPicPr>
        <p:blipFill>
          <a:blip r:embed="rId3" cstate="print"/>
          <a:stretch>
            <a:fillRect/>
          </a:stretch>
        </p:blipFill>
        <p:spPr>
          <a:xfrm>
            <a:off x="3276600" y="5715000"/>
            <a:ext cx="3016758" cy="688086"/>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Diagnosis of Faults in an Electrical System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AI Example (from </a:t>
            </a:r>
            <a:r>
              <a:rPr lang="en-US" i="1" dirty="0" smtClean="0"/>
              <a:t>Artificial Intelligence: Foundations of Computational Agents </a:t>
            </a:r>
            <a:r>
              <a:rPr lang="en-US" dirty="0" smtClean="0"/>
              <a:t>by David Poole and Alan </a:t>
            </a:r>
            <a:r>
              <a:rPr lang="en-US" dirty="0" err="1" smtClean="0"/>
              <a:t>Mackworth</a:t>
            </a:r>
            <a:r>
              <a:rPr lang="en-US" dirty="0" smtClean="0"/>
              <a:t>, 2010)</a:t>
            </a:r>
          </a:p>
          <a:p>
            <a:r>
              <a:rPr lang="en-US" dirty="0" smtClean="0"/>
              <a:t>Need to represent in propositional logic the features of a piece of machinery or circuitry that are required for the operation to produce observable features. This is called the </a:t>
            </a:r>
            <a:r>
              <a:rPr lang="en-US" b="1" dirty="0" smtClean="0"/>
              <a:t>Knowledge Base (KB)</a:t>
            </a:r>
            <a:r>
              <a:rPr lang="en-US" dirty="0" smtClean="0"/>
              <a:t>. </a:t>
            </a:r>
          </a:p>
          <a:p>
            <a:r>
              <a:rPr lang="en-US" dirty="0" smtClean="0"/>
              <a:t>We also have observations representing the features that the system is exhibiting now.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82000" cy="1143000"/>
          </a:xfrm>
        </p:spPr>
        <p:txBody>
          <a:bodyPr>
            <a:normAutofit fontScale="90000"/>
          </a:bodyPr>
          <a:lstStyle/>
          <a:p>
            <a:r>
              <a:rPr lang="en-US" dirty="0" smtClean="0"/>
              <a:t>Electrical System Diagram (optional)</a:t>
            </a:r>
            <a:endParaRPr lang="en-US" dirty="0"/>
          </a:p>
        </p:txBody>
      </p:sp>
      <p:sp>
        <p:nvSpPr>
          <p:cNvPr id="5" name="Explosion 1 4"/>
          <p:cNvSpPr/>
          <p:nvPr/>
        </p:nvSpPr>
        <p:spPr>
          <a:xfrm>
            <a:off x="1143000" y="5181600"/>
            <a:ext cx="6096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xplosion 1 7"/>
          <p:cNvSpPr/>
          <p:nvPr/>
        </p:nvSpPr>
        <p:spPr>
          <a:xfrm>
            <a:off x="2514600" y="5257800"/>
            <a:ext cx="6096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7200" y="5410200"/>
            <a:ext cx="609600" cy="369332"/>
          </a:xfrm>
          <a:prstGeom prst="rect">
            <a:avLst/>
          </a:prstGeom>
          <a:noFill/>
        </p:spPr>
        <p:txBody>
          <a:bodyPr wrap="square" rtlCol="0">
            <a:spAutoFit/>
          </a:bodyPr>
          <a:lstStyle/>
          <a:p>
            <a:r>
              <a:rPr lang="en-US" dirty="0" smtClean="0"/>
              <a:t>l1</a:t>
            </a:r>
            <a:endParaRPr lang="en-US" dirty="0"/>
          </a:p>
        </p:txBody>
      </p:sp>
      <p:sp>
        <p:nvSpPr>
          <p:cNvPr id="10" name="TextBox 9"/>
          <p:cNvSpPr txBox="1"/>
          <p:nvPr/>
        </p:nvSpPr>
        <p:spPr>
          <a:xfrm>
            <a:off x="2819400" y="6096000"/>
            <a:ext cx="762000" cy="369332"/>
          </a:xfrm>
          <a:prstGeom prst="rect">
            <a:avLst/>
          </a:prstGeom>
          <a:noFill/>
        </p:spPr>
        <p:txBody>
          <a:bodyPr wrap="square" rtlCol="0">
            <a:spAutoFit/>
          </a:bodyPr>
          <a:lstStyle/>
          <a:p>
            <a:r>
              <a:rPr lang="en-US" dirty="0" smtClean="0"/>
              <a:t>l2</a:t>
            </a:r>
            <a:endParaRPr lang="en-US" dirty="0"/>
          </a:p>
        </p:txBody>
      </p:sp>
      <p:cxnSp>
        <p:nvCxnSpPr>
          <p:cNvPr id="12" name="Straight Connector 11"/>
          <p:cNvCxnSpPr/>
          <p:nvPr/>
        </p:nvCxnSpPr>
        <p:spPr>
          <a:xfrm rot="5400000">
            <a:off x="914400" y="4800600"/>
            <a:ext cx="9144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 y="4572000"/>
            <a:ext cx="533400" cy="369332"/>
          </a:xfrm>
          <a:prstGeom prst="rect">
            <a:avLst/>
          </a:prstGeom>
          <a:noFill/>
        </p:spPr>
        <p:txBody>
          <a:bodyPr wrap="square" rtlCol="0">
            <a:spAutoFit/>
          </a:bodyPr>
          <a:lstStyle/>
          <a:p>
            <a:r>
              <a:rPr lang="en-US" dirty="0" smtClean="0"/>
              <a:t>w0</a:t>
            </a:r>
            <a:endParaRPr lang="en-US" dirty="0"/>
          </a:p>
        </p:txBody>
      </p:sp>
      <p:cxnSp>
        <p:nvCxnSpPr>
          <p:cNvPr id="15" name="Straight Connector 14"/>
          <p:cNvCxnSpPr/>
          <p:nvPr/>
        </p:nvCxnSpPr>
        <p:spPr>
          <a:xfrm rot="5400000" flipH="1" flipV="1">
            <a:off x="2247900" y="4762500"/>
            <a:ext cx="9906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71800" y="4648200"/>
            <a:ext cx="838200" cy="369332"/>
          </a:xfrm>
          <a:prstGeom prst="rect">
            <a:avLst/>
          </a:prstGeom>
          <a:noFill/>
        </p:spPr>
        <p:txBody>
          <a:bodyPr wrap="square" rtlCol="0">
            <a:spAutoFit/>
          </a:bodyPr>
          <a:lstStyle/>
          <a:p>
            <a:r>
              <a:rPr lang="en-US" dirty="0" smtClean="0"/>
              <a:t>w4</a:t>
            </a:r>
            <a:endParaRPr lang="en-US" dirty="0"/>
          </a:p>
        </p:txBody>
      </p:sp>
      <p:cxnSp>
        <p:nvCxnSpPr>
          <p:cNvPr id="18" name="Straight Connector 17"/>
          <p:cNvCxnSpPr/>
          <p:nvPr/>
        </p:nvCxnSpPr>
        <p:spPr>
          <a:xfrm>
            <a:off x="1371600" y="43434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743200" y="4267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352800" y="17526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29000" y="3048000"/>
            <a:ext cx="838200" cy="369332"/>
          </a:xfrm>
          <a:prstGeom prst="rect">
            <a:avLst/>
          </a:prstGeom>
          <a:noFill/>
        </p:spPr>
        <p:txBody>
          <a:bodyPr wrap="square" rtlCol="0">
            <a:spAutoFit/>
          </a:bodyPr>
          <a:lstStyle/>
          <a:p>
            <a:r>
              <a:rPr lang="en-US" dirty="0" smtClean="0"/>
              <a:t>w3</a:t>
            </a:r>
            <a:endParaRPr lang="en-US" dirty="0"/>
          </a:p>
        </p:txBody>
      </p:sp>
      <p:sp>
        <p:nvSpPr>
          <p:cNvPr id="29" name="Oval 28"/>
          <p:cNvSpPr/>
          <p:nvPr/>
        </p:nvSpPr>
        <p:spPr>
          <a:xfrm>
            <a:off x="3733800" y="1676400"/>
            <a:ext cx="228600"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581400" y="1905000"/>
            <a:ext cx="838200" cy="369332"/>
          </a:xfrm>
          <a:prstGeom prst="rect">
            <a:avLst/>
          </a:prstGeom>
          <a:noFill/>
        </p:spPr>
        <p:txBody>
          <a:bodyPr wrap="square" rtlCol="0">
            <a:spAutoFit/>
          </a:bodyPr>
          <a:lstStyle/>
          <a:p>
            <a:r>
              <a:rPr lang="en-US" dirty="0" smtClean="0"/>
              <a:t>cb1</a:t>
            </a:r>
            <a:endParaRPr lang="en-US" dirty="0"/>
          </a:p>
        </p:txBody>
      </p:sp>
      <p:cxnSp>
        <p:nvCxnSpPr>
          <p:cNvPr id="32" name="Straight Connector 31"/>
          <p:cNvCxnSpPr>
            <a:stCxn id="29" idx="6"/>
          </p:cNvCxnSpPr>
          <p:nvPr/>
        </p:nvCxnSpPr>
        <p:spPr>
          <a:xfrm>
            <a:off x="3962400" y="1752600"/>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791200" y="1600200"/>
            <a:ext cx="1676400" cy="369332"/>
          </a:xfrm>
          <a:prstGeom prst="rect">
            <a:avLst/>
          </a:prstGeom>
          <a:noFill/>
        </p:spPr>
        <p:txBody>
          <a:bodyPr wrap="square" rtlCol="0">
            <a:spAutoFit/>
          </a:bodyPr>
          <a:lstStyle/>
          <a:p>
            <a:r>
              <a:rPr lang="en-US" dirty="0" smtClean="0"/>
              <a:t>Outside Power</a:t>
            </a:r>
            <a:endParaRPr lang="en-US" dirty="0"/>
          </a:p>
        </p:txBody>
      </p:sp>
      <p:cxnSp>
        <p:nvCxnSpPr>
          <p:cNvPr id="39" name="Straight Connector 38"/>
          <p:cNvCxnSpPr/>
          <p:nvPr/>
        </p:nvCxnSpPr>
        <p:spPr>
          <a:xfrm rot="5400000">
            <a:off x="2019300" y="3086100"/>
            <a:ext cx="266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a:off x="3124200" y="4267200"/>
            <a:ext cx="228600" cy="152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3124200" y="4267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276600" y="4343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524000" y="4267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819400" y="3962400"/>
            <a:ext cx="838200" cy="369332"/>
          </a:xfrm>
          <a:prstGeom prst="rect">
            <a:avLst/>
          </a:prstGeom>
          <a:noFill/>
        </p:spPr>
        <p:txBody>
          <a:bodyPr wrap="square" rtlCol="0">
            <a:spAutoFit/>
          </a:bodyPr>
          <a:lstStyle/>
          <a:p>
            <a:r>
              <a:rPr lang="en-US" dirty="0" smtClean="0"/>
              <a:t>s3</a:t>
            </a:r>
            <a:endParaRPr lang="en-US" dirty="0"/>
          </a:p>
        </p:txBody>
      </p:sp>
      <p:cxnSp>
        <p:nvCxnSpPr>
          <p:cNvPr id="47" name="Straight Connector 46"/>
          <p:cNvCxnSpPr/>
          <p:nvPr/>
        </p:nvCxnSpPr>
        <p:spPr>
          <a:xfrm rot="5400000" flipH="1" flipV="1">
            <a:off x="1524000" y="2590800"/>
            <a:ext cx="18288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flipH="1" flipV="1">
            <a:off x="1752600" y="2743200"/>
            <a:ext cx="18288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flipV="1">
            <a:off x="1752600" y="41910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0800000" flipV="1">
            <a:off x="1600200" y="4038600"/>
            <a:ext cx="304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flipH="1" flipV="1">
            <a:off x="1485900" y="4152900"/>
            <a:ext cx="228600" cy="152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143000" y="3886200"/>
            <a:ext cx="838200" cy="369332"/>
          </a:xfrm>
          <a:prstGeom prst="rect">
            <a:avLst/>
          </a:prstGeom>
          <a:noFill/>
        </p:spPr>
        <p:txBody>
          <a:bodyPr wrap="square" rtlCol="0">
            <a:spAutoFit/>
          </a:bodyPr>
          <a:lstStyle/>
          <a:p>
            <a:r>
              <a:rPr lang="en-US" dirty="0" smtClean="0"/>
              <a:t>s2</a:t>
            </a:r>
            <a:endParaRPr lang="en-US" dirty="0"/>
          </a:p>
        </p:txBody>
      </p:sp>
      <p:sp>
        <p:nvSpPr>
          <p:cNvPr id="59" name="Oval 58"/>
          <p:cNvSpPr/>
          <p:nvPr/>
        </p:nvSpPr>
        <p:spPr>
          <a:xfrm>
            <a:off x="1600200" y="4114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124200" y="2362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124200" y="2133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43200" y="1828800"/>
            <a:ext cx="838200" cy="369332"/>
          </a:xfrm>
          <a:prstGeom prst="rect">
            <a:avLst/>
          </a:prstGeom>
          <a:noFill/>
        </p:spPr>
        <p:txBody>
          <a:bodyPr wrap="square" rtlCol="0">
            <a:spAutoFit/>
          </a:bodyPr>
          <a:lstStyle/>
          <a:p>
            <a:r>
              <a:rPr lang="en-US" dirty="0" smtClean="0"/>
              <a:t>s1</a:t>
            </a:r>
            <a:endParaRPr lang="en-US" dirty="0"/>
          </a:p>
        </p:txBody>
      </p:sp>
      <p:sp>
        <p:nvSpPr>
          <p:cNvPr id="63" name="TextBox 62"/>
          <p:cNvSpPr txBox="1"/>
          <p:nvPr/>
        </p:nvSpPr>
        <p:spPr>
          <a:xfrm>
            <a:off x="1828800" y="2895600"/>
            <a:ext cx="533400" cy="369332"/>
          </a:xfrm>
          <a:prstGeom prst="rect">
            <a:avLst/>
          </a:prstGeom>
          <a:noFill/>
        </p:spPr>
        <p:txBody>
          <a:bodyPr wrap="square" rtlCol="0">
            <a:spAutoFit/>
          </a:bodyPr>
          <a:lstStyle/>
          <a:p>
            <a:r>
              <a:rPr lang="en-US" dirty="0" smtClean="0"/>
              <a:t>w1</a:t>
            </a:r>
            <a:endParaRPr lang="en-US" dirty="0"/>
          </a:p>
        </p:txBody>
      </p:sp>
      <p:sp>
        <p:nvSpPr>
          <p:cNvPr id="64" name="TextBox 63"/>
          <p:cNvSpPr txBox="1"/>
          <p:nvPr/>
        </p:nvSpPr>
        <p:spPr>
          <a:xfrm>
            <a:off x="2590800" y="3352800"/>
            <a:ext cx="533400" cy="369332"/>
          </a:xfrm>
          <a:prstGeom prst="rect">
            <a:avLst/>
          </a:prstGeom>
          <a:noFill/>
        </p:spPr>
        <p:txBody>
          <a:bodyPr wrap="square" rtlCol="0">
            <a:spAutoFit/>
          </a:bodyPr>
          <a:lstStyle/>
          <a:p>
            <a:r>
              <a:rPr lang="en-US" dirty="0" smtClean="0"/>
              <a:t>w2</a:t>
            </a:r>
            <a:endParaRPr lang="en-US" dirty="0"/>
          </a:p>
        </p:txBody>
      </p:sp>
      <p:cxnSp>
        <p:nvCxnSpPr>
          <p:cNvPr id="69" name="Straight Connector 68"/>
          <p:cNvCxnSpPr/>
          <p:nvPr/>
        </p:nvCxnSpPr>
        <p:spPr>
          <a:xfrm rot="10800000">
            <a:off x="3200400" y="22098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3124200" y="2286000"/>
            <a:ext cx="15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953000" y="2590800"/>
            <a:ext cx="2590800" cy="1200329"/>
          </a:xfrm>
          <a:prstGeom prst="rect">
            <a:avLst/>
          </a:prstGeom>
          <a:noFill/>
        </p:spPr>
        <p:txBody>
          <a:bodyPr wrap="square" rtlCol="0">
            <a:spAutoFit/>
          </a:bodyPr>
          <a:lstStyle/>
          <a:p>
            <a:r>
              <a:rPr lang="en-US" dirty="0" smtClean="0"/>
              <a:t>Have lights (l1, l2), wires (w0, w1, w2, w3, w4), switches (s1, s2, s3), and circuit breakers (cb1)</a:t>
            </a:r>
          </a:p>
        </p:txBody>
      </p:sp>
      <p:sp>
        <p:nvSpPr>
          <p:cNvPr id="46" name="TextBox 45"/>
          <p:cNvSpPr txBox="1"/>
          <p:nvPr/>
        </p:nvSpPr>
        <p:spPr>
          <a:xfrm>
            <a:off x="4800600" y="3810000"/>
            <a:ext cx="2895600" cy="1200329"/>
          </a:xfrm>
          <a:prstGeom prst="rect">
            <a:avLst/>
          </a:prstGeom>
          <a:noFill/>
        </p:spPr>
        <p:txBody>
          <a:bodyPr wrap="square" rtlCol="0">
            <a:spAutoFit/>
          </a:bodyPr>
          <a:lstStyle/>
          <a:p>
            <a:r>
              <a:rPr lang="en-US" dirty="0" smtClean="0"/>
              <a:t>The next page gives the knowledge base describing the circuit and the current observations.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Representing the Electrical System in Propositional Logic</a:t>
            </a:r>
            <a:endParaRPr lang="en-US" dirty="0"/>
          </a:p>
        </p:txBody>
      </p:sp>
      <p:sp>
        <p:nvSpPr>
          <p:cNvPr id="3" name="Content Placeholder 2"/>
          <p:cNvSpPr>
            <a:spLocks noGrp="1"/>
          </p:cNvSpPr>
          <p:nvPr>
            <p:ph idx="1"/>
          </p:nvPr>
        </p:nvSpPr>
        <p:spPr/>
        <p:txBody>
          <a:bodyPr>
            <a:normAutofit lnSpcReduction="10000"/>
          </a:bodyPr>
          <a:lstStyle/>
          <a:p>
            <a:r>
              <a:rPr lang="en-US" dirty="0" smtClean="0"/>
              <a:t>We need to represent our common-sense understanding of how the electrical system works in propositional logic.</a:t>
            </a:r>
          </a:p>
          <a:p>
            <a:r>
              <a:rPr lang="en-US" dirty="0" smtClean="0"/>
              <a:t>For example: “If l1 is a light and if l1 is receiving current, then l1 is lit. </a:t>
            </a:r>
          </a:p>
          <a:p>
            <a:pPr lvl="1"/>
            <a:r>
              <a:rPr lang="en-US" dirty="0" smtClean="0">
                <a:sym typeface="Wingdings" pitchFamily="2" charset="2"/>
              </a:rPr>
              <a:t>lit_l1 </a:t>
            </a:r>
            <a:r>
              <a:rPr lang="en-US" dirty="0" smtClean="0">
                <a:latin typeface="Cambria Math"/>
                <a:ea typeface="Cambria Math"/>
                <a:sym typeface="Wingdings" pitchFamily="2" charset="2"/>
              </a:rPr>
              <a:t>→ </a:t>
            </a:r>
            <a:r>
              <a:rPr lang="en-US" dirty="0" smtClean="0">
                <a:sym typeface="Wingdings" pitchFamily="2" charset="2"/>
              </a:rPr>
              <a:t>light_l1 </a:t>
            </a:r>
            <a:r>
              <a:rPr lang="en-US" b="1" dirty="0" smtClean="0">
                <a:sym typeface="Symbol"/>
              </a:rPr>
              <a:t> </a:t>
            </a:r>
            <a:r>
              <a:rPr lang="en-US" dirty="0" smtClean="0">
                <a:sym typeface="Symbol"/>
              </a:rPr>
              <a:t>live_l1</a:t>
            </a:r>
            <a:r>
              <a:rPr lang="en-US" b="1" dirty="0" smtClean="0">
                <a:sym typeface="Symbol"/>
              </a:rPr>
              <a:t>  </a:t>
            </a:r>
            <a:r>
              <a:rPr lang="en-US" dirty="0" smtClean="0">
                <a:sym typeface="Symbol"/>
              </a:rPr>
              <a:t>ok_l1</a:t>
            </a:r>
          </a:p>
          <a:p>
            <a:r>
              <a:rPr lang="en-US" dirty="0" smtClean="0"/>
              <a:t>Also: “If w1 has current, and switch s2 is in the up position, and s2 is not broken, then w0 has current.”</a:t>
            </a:r>
          </a:p>
          <a:p>
            <a:pPr lvl="1"/>
            <a:r>
              <a:rPr lang="en-US" dirty="0" smtClean="0">
                <a:sym typeface="Wingdings" pitchFamily="2" charset="2"/>
              </a:rPr>
              <a:t>live_w0 </a:t>
            </a:r>
            <a:r>
              <a:rPr lang="en-US" dirty="0" smtClean="0">
                <a:latin typeface="Cambria Math"/>
                <a:ea typeface="Cambria Math"/>
                <a:sym typeface="Wingdings" pitchFamily="2" charset="2"/>
              </a:rPr>
              <a:t>→</a:t>
            </a:r>
            <a:r>
              <a:rPr lang="en-US" dirty="0" smtClean="0">
                <a:sym typeface="Wingdings" pitchFamily="2" charset="2"/>
              </a:rPr>
              <a:t> live_w1 </a:t>
            </a:r>
            <a:r>
              <a:rPr lang="en-US" b="1" dirty="0" smtClean="0">
                <a:sym typeface="Symbol"/>
              </a:rPr>
              <a:t></a:t>
            </a:r>
            <a:r>
              <a:rPr lang="en-US" dirty="0" smtClean="0">
                <a:sym typeface="Wingdings" pitchFamily="2" charset="2"/>
              </a:rPr>
              <a:t> up_s2 </a:t>
            </a:r>
            <a:r>
              <a:rPr lang="en-US" b="1" dirty="0" smtClean="0">
                <a:sym typeface="Symbol"/>
              </a:rPr>
              <a:t> </a:t>
            </a:r>
            <a:r>
              <a:rPr lang="en-US" dirty="0" smtClean="0">
                <a:sym typeface="Symbol"/>
              </a:rPr>
              <a:t>ok_s2</a:t>
            </a:r>
          </a:p>
          <a:p>
            <a:r>
              <a:rPr lang="en-US" dirty="0" smtClean="0">
                <a:sym typeface="Symbol"/>
              </a:rPr>
              <a:t>This task of representing a piece of our common-sense world in logic is a common one in logic-based AI.</a:t>
            </a:r>
          </a:p>
          <a:p>
            <a:endParaRPr lang="en-US" dirty="0" smtClean="0">
              <a:sym typeface="Symbol"/>
            </a:endParaRP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Base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live_outside</a:t>
            </a:r>
            <a:r>
              <a:rPr lang="en-US" dirty="0" smtClean="0"/>
              <a:t>  </a:t>
            </a:r>
          </a:p>
          <a:p>
            <a:r>
              <a:rPr lang="en-US" dirty="0" smtClean="0"/>
              <a:t>light_l1</a:t>
            </a:r>
          </a:p>
          <a:p>
            <a:r>
              <a:rPr lang="en-US" dirty="0" smtClean="0"/>
              <a:t>light_l2</a:t>
            </a:r>
          </a:p>
          <a:p>
            <a:r>
              <a:rPr lang="en-US" dirty="0" smtClean="0"/>
              <a:t>live_l1 </a:t>
            </a:r>
            <a:r>
              <a:rPr lang="en-US" dirty="0" smtClean="0">
                <a:latin typeface="Cambria Math"/>
                <a:ea typeface="Cambria Math"/>
                <a:sym typeface="Wingdings" pitchFamily="2" charset="2"/>
              </a:rPr>
              <a:t>→</a:t>
            </a:r>
            <a:r>
              <a:rPr lang="en-US" dirty="0" smtClean="0">
                <a:sym typeface="Wingdings" pitchFamily="2" charset="2"/>
              </a:rPr>
              <a:t> live_w0</a:t>
            </a:r>
          </a:p>
          <a:p>
            <a:r>
              <a:rPr lang="en-US" dirty="0" smtClean="0">
                <a:sym typeface="Wingdings" pitchFamily="2" charset="2"/>
              </a:rPr>
              <a:t>live_w0 </a:t>
            </a:r>
            <a:r>
              <a:rPr lang="en-US" dirty="0" smtClean="0">
                <a:latin typeface="Cambria Math"/>
                <a:ea typeface="Cambria Math"/>
                <a:sym typeface="Wingdings" pitchFamily="2" charset="2"/>
              </a:rPr>
              <a:t>→</a:t>
            </a:r>
            <a:r>
              <a:rPr lang="en-US" dirty="0" smtClean="0">
                <a:sym typeface="Wingdings" pitchFamily="2" charset="2"/>
              </a:rPr>
              <a:t> live_w1 </a:t>
            </a:r>
            <a:r>
              <a:rPr lang="en-US" b="1" dirty="0" smtClean="0">
                <a:sym typeface="Symbol"/>
              </a:rPr>
              <a:t></a:t>
            </a:r>
            <a:r>
              <a:rPr lang="en-US" dirty="0" smtClean="0">
                <a:sym typeface="Wingdings" pitchFamily="2" charset="2"/>
              </a:rPr>
              <a:t> up_s2 </a:t>
            </a:r>
            <a:r>
              <a:rPr lang="en-US" b="1" dirty="0" smtClean="0">
                <a:sym typeface="Symbol"/>
              </a:rPr>
              <a:t> </a:t>
            </a:r>
            <a:r>
              <a:rPr lang="en-US" dirty="0" smtClean="0">
                <a:sym typeface="Symbol"/>
              </a:rPr>
              <a:t>ok_s2</a:t>
            </a:r>
          </a:p>
          <a:p>
            <a:r>
              <a:rPr lang="en-US" dirty="0" smtClean="0">
                <a:sym typeface="Symbol"/>
              </a:rPr>
              <a:t>live_w0 </a:t>
            </a:r>
            <a:r>
              <a:rPr lang="en-US" dirty="0" smtClean="0">
                <a:latin typeface="Cambria Math"/>
                <a:ea typeface="Cambria Math"/>
                <a:sym typeface="Wingdings" pitchFamily="2" charset="2"/>
              </a:rPr>
              <a:t>→</a:t>
            </a:r>
            <a:r>
              <a:rPr lang="en-US" dirty="0" smtClean="0">
                <a:sym typeface="Wingdings" pitchFamily="2" charset="2"/>
              </a:rPr>
              <a:t> live_w2 </a:t>
            </a:r>
            <a:r>
              <a:rPr lang="en-US" b="1" dirty="0" smtClean="0">
                <a:sym typeface="Symbol"/>
              </a:rPr>
              <a:t></a:t>
            </a:r>
            <a:r>
              <a:rPr lang="en-US" dirty="0" smtClean="0">
                <a:sym typeface="Wingdings" pitchFamily="2" charset="2"/>
              </a:rPr>
              <a:t> down_s2 </a:t>
            </a:r>
            <a:r>
              <a:rPr lang="en-US" b="1" dirty="0" smtClean="0">
                <a:sym typeface="Symbol"/>
              </a:rPr>
              <a:t> </a:t>
            </a:r>
            <a:r>
              <a:rPr lang="en-US" dirty="0" smtClean="0">
                <a:sym typeface="Symbol"/>
              </a:rPr>
              <a:t>ok_s2</a:t>
            </a:r>
          </a:p>
          <a:p>
            <a:r>
              <a:rPr lang="en-US" dirty="0" smtClean="0">
                <a:sym typeface="Wingdings" pitchFamily="2" charset="2"/>
              </a:rPr>
              <a:t>live_w1 </a:t>
            </a:r>
            <a:r>
              <a:rPr lang="en-US" dirty="0" smtClean="0">
                <a:latin typeface="Cambria Math"/>
                <a:ea typeface="Cambria Math"/>
                <a:sym typeface="Wingdings" pitchFamily="2" charset="2"/>
              </a:rPr>
              <a:t>→</a:t>
            </a:r>
            <a:r>
              <a:rPr lang="en-US" dirty="0" smtClean="0">
                <a:sym typeface="Wingdings" pitchFamily="2" charset="2"/>
              </a:rPr>
              <a:t> live_w3 </a:t>
            </a:r>
            <a:r>
              <a:rPr lang="en-US" b="1" dirty="0" smtClean="0">
                <a:sym typeface="Symbol"/>
              </a:rPr>
              <a:t></a:t>
            </a:r>
            <a:r>
              <a:rPr lang="en-US" dirty="0" smtClean="0">
                <a:sym typeface="Wingdings" pitchFamily="2" charset="2"/>
              </a:rPr>
              <a:t> up_s1 </a:t>
            </a:r>
            <a:r>
              <a:rPr lang="en-US" b="1" dirty="0" smtClean="0">
                <a:sym typeface="Symbol"/>
              </a:rPr>
              <a:t> </a:t>
            </a:r>
            <a:r>
              <a:rPr lang="en-US" dirty="0" smtClean="0">
                <a:sym typeface="Symbol"/>
              </a:rPr>
              <a:t>ok_s1</a:t>
            </a:r>
          </a:p>
          <a:p>
            <a:r>
              <a:rPr lang="en-US" dirty="0" smtClean="0">
                <a:sym typeface="Symbol"/>
              </a:rPr>
              <a:t>live_w2 </a:t>
            </a:r>
            <a:r>
              <a:rPr lang="en-US" dirty="0" smtClean="0">
                <a:latin typeface="Cambria Math"/>
                <a:ea typeface="Cambria Math"/>
                <a:sym typeface="Wingdings" pitchFamily="2" charset="2"/>
              </a:rPr>
              <a:t>→ </a:t>
            </a:r>
            <a:r>
              <a:rPr lang="en-US" dirty="0" smtClean="0">
                <a:sym typeface="Wingdings" pitchFamily="2" charset="2"/>
              </a:rPr>
              <a:t>live_w3 </a:t>
            </a:r>
            <a:r>
              <a:rPr lang="en-US" b="1" dirty="0" smtClean="0">
                <a:sym typeface="Symbol"/>
              </a:rPr>
              <a:t></a:t>
            </a:r>
            <a:r>
              <a:rPr lang="en-US" dirty="0" smtClean="0">
                <a:sym typeface="Wingdings" pitchFamily="2" charset="2"/>
              </a:rPr>
              <a:t> down_s1 </a:t>
            </a:r>
            <a:r>
              <a:rPr lang="en-US" b="1" dirty="0" smtClean="0">
                <a:sym typeface="Symbol"/>
              </a:rPr>
              <a:t> </a:t>
            </a:r>
            <a:r>
              <a:rPr lang="en-US" dirty="0" smtClean="0">
                <a:sym typeface="Symbol"/>
              </a:rPr>
              <a:t>ok_s1</a:t>
            </a:r>
          </a:p>
          <a:p>
            <a:r>
              <a:rPr lang="en-US" dirty="0" smtClean="0"/>
              <a:t>live_l2 </a:t>
            </a:r>
            <a:r>
              <a:rPr lang="en-US" dirty="0" smtClean="0">
                <a:latin typeface="Cambria Math"/>
                <a:ea typeface="Cambria Math"/>
                <a:sym typeface="Wingdings" pitchFamily="2" charset="2"/>
              </a:rPr>
              <a:t>→</a:t>
            </a:r>
            <a:r>
              <a:rPr lang="en-US" dirty="0" smtClean="0">
                <a:sym typeface="Wingdings" pitchFamily="2" charset="2"/>
              </a:rPr>
              <a:t> live_w4</a:t>
            </a:r>
          </a:p>
          <a:p>
            <a:r>
              <a:rPr lang="en-US" dirty="0" smtClean="0">
                <a:sym typeface="Wingdings" pitchFamily="2" charset="2"/>
              </a:rPr>
              <a:t>live_w4 </a:t>
            </a:r>
            <a:r>
              <a:rPr lang="en-US" dirty="0" smtClean="0">
                <a:latin typeface="Cambria Math"/>
                <a:ea typeface="Cambria Math"/>
                <a:sym typeface="Wingdings" pitchFamily="2" charset="2"/>
              </a:rPr>
              <a:t>→</a:t>
            </a:r>
            <a:r>
              <a:rPr lang="en-US" dirty="0" smtClean="0">
                <a:sym typeface="Wingdings" pitchFamily="2" charset="2"/>
              </a:rPr>
              <a:t> live_w3 </a:t>
            </a:r>
            <a:r>
              <a:rPr lang="en-US" b="1" dirty="0" smtClean="0">
                <a:sym typeface="Symbol"/>
              </a:rPr>
              <a:t></a:t>
            </a:r>
            <a:r>
              <a:rPr lang="en-US" dirty="0" smtClean="0">
                <a:sym typeface="Wingdings" pitchFamily="2" charset="2"/>
              </a:rPr>
              <a:t> up_s3 </a:t>
            </a:r>
            <a:r>
              <a:rPr lang="en-US" b="1" dirty="0" smtClean="0">
                <a:sym typeface="Symbol"/>
              </a:rPr>
              <a:t> </a:t>
            </a:r>
            <a:r>
              <a:rPr lang="en-US" dirty="0" smtClean="0">
                <a:sym typeface="Symbol"/>
              </a:rPr>
              <a:t>ok_s3</a:t>
            </a:r>
          </a:p>
          <a:p>
            <a:r>
              <a:rPr lang="en-US" dirty="0" smtClean="0">
                <a:sym typeface="Wingdings" pitchFamily="2" charset="2"/>
              </a:rPr>
              <a:t>live_w3 </a:t>
            </a:r>
            <a:r>
              <a:rPr lang="en-US" dirty="0" smtClean="0">
                <a:latin typeface="Cambria Math"/>
                <a:ea typeface="Cambria Math"/>
                <a:sym typeface="Wingdings" pitchFamily="2" charset="2"/>
              </a:rPr>
              <a:t>→</a:t>
            </a:r>
            <a:r>
              <a:rPr lang="en-US" dirty="0" smtClean="0">
                <a:sym typeface="Wingdings" pitchFamily="2" charset="2"/>
              </a:rPr>
              <a:t> </a:t>
            </a:r>
            <a:r>
              <a:rPr lang="en-US" dirty="0" err="1" smtClean="0">
                <a:sym typeface="Wingdings" pitchFamily="2" charset="2"/>
              </a:rPr>
              <a:t>live_outside</a:t>
            </a:r>
            <a:r>
              <a:rPr lang="en-US" dirty="0" smtClean="0">
                <a:sym typeface="Wingdings" pitchFamily="2" charset="2"/>
              </a:rPr>
              <a:t> </a:t>
            </a:r>
            <a:r>
              <a:rPr lang="en-US" b="1" dirty="0" smtClean="0">
                <a:sym typeface="Symbol"/>
              </a:rPr>
              <a:t> </a:t>
            </a:r>
            <a:r>
              <a:rPr lang="en-US" dirty="0" smtClean="0">
                <a:sym typeface="Symbol"/>
              </a:rPr>
              <a:t>ok_cb1</a:t>
            </a:r>
          </a:p>
          <a:p>
            <a:r>
              <a:rPr lang="en-US" dirty="0" smtClean="0">
                <a:sym typeface="Wingdings" pitchFamily="2" charset="2"/>
              </a:rPr>
              <a:t>lit_l1 </a:t>
            </a:r>
            <a:r>
              <a:rPr lang="en-US" dirty="0" smtClean="0">
                <a:latin typeface="Cambria Math"/>
                <a:ea typeface="Cambria Math"/>
                <a:sym typeface="Wingdings" pitchFamily="2" charset="2"/>
              </a:rPr>
              <a:t>→</a:t>
            </a:r>
            <a:r>
              <a:rPr lang="en-US" dirty="0" smtClean="0">
                <a:sym typeface="Wingdings" pitchFamily="2" charset="2"/>
              </a:rPr>
              <a:t> light_l1 </a:t>
            </a:r>
            <a:r>
              <a:rPr lang="en-US" b="1" dirty="0" smtClean="0">
                <a:sym typeface="Symbol"/>
              </a:rPr>
              <a:t> </a:t>
            </a:r>
            <a:r>
              <a:rPr lang="en-US" dirty="0" smtClean="0">
                <a:sym typeface="Symbol"/>
              </a:rPr>
              <a:t>live_l1</a:t>
            </a:r>
            <a:r>
              <a:rPr lang="en-US" b="1" dirty="0" smtClean="0">
                <a:sym typeface="Symbol"/>
              </a:rPr>
              <a:t>  </a:t>
            </a:r>
            <a:r>
              <a:rPr lang="en-US" dirty="0" smtClean="0">
                <a:sym typeface="Symbol"/>
              </a:rPr>
              <a:t>ok_l1</a:t>
            </a:r>
          </a:p>
          <a:p>
            <a:r>
              <a:rPr lang="en-US" dirty="0" smtClean="0">
                <a:sym typeface="Wingdings" pitchFamily="2" charset="2"/>
              </a:rPr>
              <a:t>lit_l2 </a:t>
            </a:r>
            <a:r>
              <a:rPr lang="en-US" dirty="0" smtClean="0">
                <a:latin typeface="Cambria Math"/>
                <a:ea typeface="Cambria Math"/>
                <a:sym typeface="Wingdings" pitchFamily="2" charset="2"/>
              </a:rPr>
              <a:t>→</a:t>
            </a:r>
            <a:r>
              <a:rPr lang="en-US" dirty="0" smtClean="0">
                <a:sym typeface="Wingdings" pitchFamily="2" charset="2"/>
              </a:rPr>
              <a:t> light_l2 </a:t>
            </a:r>
            <a:r>
              <a:rPr lang="en-US" b="1" dirty="0" smtClean="0">
                <a:sym typeface="Symbol"/>
              </a:rPr>
              <a:t> </a:t>
            </a:r>
            <a:r>
              <a:rPr lang="en-US" dirty="0" smtClean="0">
                <a:sym typeface="Symbol"/>
              </a:rPr>
              <a:t>live_l2</a:t>
            </a:r>
            <a:r>
              <a:rPr lang="en-US" b="1" dirty="0" smtClean="0">
                <a:sym typeface="Symbol"/>
              </a:rPr>
              <a:t>  </a:t>
            </a:r>
            <a:r>
              <a:rPr lang="en-US" dirty="0" smtClean="0">
                <a:sym typeface="Symbol"/>
              </a:rPr>
              <a:t>ok_l2</a:t>
            </a:r>
          </a:p>
          <a:p>
            <a:endParaRPr lang="en-US" dirty="0" smtClean="0">
              <a:sym typeface="Symbol"/>
            </a:endParaRPr>
          </a:p>
          <a:p>
            <a:endParaRPr lang="en-US" dirty="0" smtClean="0">
              <a:sym typeface="Symbol"/>
            </a:endParaRPr>
          </a:p>
          <a:p>
            <a:endParaRPr lang="en-US" dirty="0" smtClean="0">
              <a:sym typeface="Symbol"/>
            </a:endParaRPr>
          </a:p>
          <a:p>
            <a:endParaRPr lang="en-US" dirty="0" smtClean="0">
              <a:sym typeface="Symbol"/>
            </a:endParaRPr>
          </a:p>
          <a:p>
            <a:endParaRPr lang="en-US" dirty="0" smtClean="0">
              <a:sym typeface="Wingdings" pitchFamily="2" charset="2"/>
            </a:endParaRPr>
          </a:p>
          <a:p>
            <a:endParaRPr lang="en-US" dirty="0" smtClean="0"/>
          </a:p>
          <a:p>
            <a:endParaRPr lang="en-US" dirty="0"/>
          </a:p>
        </p:txBody>
      </p:sp>
      <p:sp>
        <p:nvSpPr>
          <p:cNvPr id="4" name="TextBox 3"/>
          <p:cNvSpPr txBox="1"/>
          <p:nvPr/>
        </p:nvSpPr>
        <p:spPr>
          <a:xfrm>
            <a:off x="3657600" y="1981200"/>
            <a:ext cx="3048000" cy="369332"/>
          </a:xfrm>
          <a:prstGeom prst="rect">
            <a:avLst/>
          </a:prstGeom>
          <a:noFill/>
        </p:spPr>
        <p:txBody>
          <a:bodyPr wrap="square" rtlCol="0">
            <a:spAutoFit/>
          </a:bodyPr>
          <a:lstStyle/>
          <a:p>
            <a:r>
              <a:rPr lang="en-US" dirty="0" smtClean="0"/>
              <a:t>We have outside power.</a:t>
            </a:r>
            <a:endParaRPr lang="en-US" dirty="0"/>
          </a:p>
        </p:txBody>
      </p:sp>
      <p:sp>
        <p:nvSpPr>
          <p:cNvPr id="5" name="TextBox 4"/>
          <p:cNvSpPr txBox="1"/>
          <p:nvPr/>
        </p:nvSpPr>
        <p:spPr>
          <a:xfrm>
            <a:off x="3810000" y="2362200"/>
            <a:ext cx="2582374" cy="369332"/>
          </a:xfrm>
          <a:prstGeom prst="rect">
            <a:avLst/>
          </a:prstGeom>
          <a:noFill/>
        </p:spPr>
        <p:txBody>
          <a:bodyPr wrap="none" rtlCol="0">
            <a:spAutoFit/>
          </a:bodyPr>
          <a:lstStyle/>
          <a:p>
            <a:r>
              <a:rPr lang="en-US" dirty="0" smtClean="0"/>
              <a:t>Both l</a:t>
            </a:r>
            <a:r>
              <a:rPr lang="en-US" dirty="0" smtClean="0">
                <a:latin typeface="Cambria Math" pitchFamily="18" charset="0"/>
                <a:ea typeface="Cambria Math" pitchFamily="18" charset="0"/>
              </a:rPr>
              <a:t>1 and l2 are lights.</a:t>
            </a:r>
            <a:endParaRPr lang="en-US" dirty="0">
              <a:latin typeface="Cambria Math" pitchFamily="18" charset="0"/>
              <a:ea typeface="Cambria Math" pitchFamily="18" charset="0"/>
            </a:endParaRPr>
          </a:p>
        </p:txBody>
      </p:sp>
      <p:sp>
        <p:nvSpPr>
          <p:cNvPr id="7" name="TextBox 6"/>
          <p:cNvSpPr txBox="1"/>
          <p:nvPr/>
        </p:nvSpPr>
        <p:spPr>
          <a:xfrm rot="10800000" flipH="1" flipV="1">
            <a:off x="5867400" y="3304407"/>
            <a:ext cx="3048000" cy="923330"/>
          </a:xfrm>
          <a:prstGeom prst="rect">
            <a:avLst/>
          </a:prstGeom>
          <a:noFill/>
        </p:spPr>
        <p:txBody>
          <a:bodyPr wrap="square" rtlCol="0">
            <a:spAutoFit/>
          </a:bodyPr>
          <a:lstStyle/>
          <a:p>
            <a:r>
              <a:rPr lang="en-US" dirty="0" smtClean="0"/>
              <a:t>If s2 is ok and s2 is in a down position and w2 has current, then w0 has current.</a:t>
            </a:r>
            <a:endParaRPr lang="en-US" dirty="0"/>
          </a:p>
        </p:txBody>
      </p:sp>
      <p:cxnSp>
        <p:nvCxnSpPr>
          <p:cNvPr id="9" name="Straight Arrow Connector 8"/>
          <p:cNvCxnSpPr/>
          <p:nvPr/>
        </p:nvCxnSpPr>
        <p:spPr>
          <a:xfrm rot="10800000">
            <a:off x="5486400" y="3810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Observations need to be added to the KB</a:t>
            </a:r>
          </a:p>
          <a:p>
            <a:pPr lvl="1"/>
            <a:r>
              <a:rPr lang="en-US" dirty="0" smtClean="0"/>
              <a:t>Both Switches up</a:t>
            </a:r>
          </a:p>
          <a:p>
            <a:pPr lvl="2"/>
            <a:r>
              <a:rPr lang="en-US" dirty="0" smtClean="0"/>
              <a:t>up_s1</a:t>
            </a:r>
          </a:p>
          <a:p>
            <a:pPr lvl="2"/>
            <a:r>
              <a:rPr lang="en-US" dirty="0" smtClean="0"/>
              <a:t>up_s2</a:t>
            </a:r>
          </a:p>
          <a:p>
            <a:pPr lvl="1"/>
            <a:r>
              <a:rPr lang="en-US" dirty="0" smtClean="0"/>
              <a:t>Both lights are dark</a:t>
            </a:r>
          </a:p>
          <a:p>
            <a:pPr lvl="2"/>
            <a:r>
              <a:rPr lang="en-US" b="1" dirty="0" smtClean="0">
                <a:sym typeface="Symbol"/>
              </a:rPr>
              <a:t></a:t>
            </a:r>
            <a:r>
              <a:rPr lang="en-US" dirty="0" smtClean="0"/>
              <a:t>lit_l1</a:t>
            </a:r>
          </a:p>
          <a:p>
            <a:pPr lvl="2"/>
            <a:r>
              <a:rPr lang="en-US" b="1" dirty="0" smtClean="0">
                <a:sym typeface="Symbol"/>
              </a:rPr>
              <a:t> </a:t>
            </a:r>
            <a:r>
              <a:rPr lang="en-US" dirty="0" smtClean="0"/>
              <a:t>lit_l2</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assume that the components are working  ok,  unless we are forced to assume otherwise. These atoms are called </a:t>
            </a:r>
            <a:r>
              <a:rPr lang="en-US" i="1" dirty="0" err="1" smtClean="0"/>
              <a:t>assumables</a:t>
            </a:r>
            <a:r>
              <a:rPr lang="en-US" dirty="0" smtClean="0"/>
              <a:t>.</a:t>
            </a:r>
          </a:p>
          <a:p>
            <a:r>
              <a:rPr lang="en-US" dirty="0" smtClean="0"/>
              <a:t>The </a:t>
            </a:r>
            <a:r>
              <a:rPr lang="en-US" dirty="0" err="1" smtClean="0"/>
              <a:t>assumables</a:t>
            </a:r>
            <a:r>
              <a:rPr lang="en-US" dirty="0" smtClean="0"/>
              <a:t> (ok_cb1, ok_s1, ok_s2, ok_s3, ok_l1, ok_l2) represent the assumption that we assume that the switches, lights, and circuit breakers are ok.</a:t>
            </a:r>
          </a:p>
          <a:p>
            <a:r>
              <a:rPr lang="en-US" dirty="0" smtClean="0"/>
              <a:t>If the system is working correctly (all </a:t>
            </a:r>
            <a:r>
              <a:rPr lang="en-US" dirty="0" err="1" smtClean="0"/>
              <a:t>assumables</a:t>
            </a:r>
            <a:r>
              <a:rPr lang="en-US" dirty="0" smtClean="0"/>
              <a:t> are true), the observations and the knowledge base are consistent (i.e., </a:t>
            </a:r>
            <a:r>
              <a:rPr lang="en-US" dirty="0" err="1" smtClean="0"/>
              <a:t>satisfiable</a:t>
            </a:r>
            <a:r>
              <a:rPr lang="en-US" dirty="0" smtClean="0"/>
              <a:t>).</a:t>
            </a:r>
          </a:p>
          <a:p>
            <a:r>
              <a:rPr lang="en-US" dirty="0" smtClean="0"/>
              <a:t>The augmented knowledge base is clearly not consistent if the </a:t>
            </a:r>
            <a:r>
              <a:rPr lang="en-US" dirty="0" err="1" smtClean="0"/>
              <a:t>assumables</a:t>
            </a:r>
            <a:r>
              <a:rPr lang="en-US" dirty="0" smtClean="0"/>
              <a:t> are all true.  The switches are both up, but the lights are not lit. Some of the </a:t>
            </a:r>
            <a:r>
              <a:rPr lang="en-US" dirty="0" err="1" smtClean="0"/>
              <a:t>assumables</a:t>
            </a:r>
            <a:r>
              <a:rPr lang="en-US" dirty="0" smtClean="0"/>
              <a:t> must then be false. This is the basis for the method to diagnose possible faults in the system.</a:t>
            </a:r>
          </a:p>
          <a:p>
            <a:r>
              <a:rPr lang="en-US" dirty="0" smtClean="0"/>
              <a:t>A diagnosis is a minimal set of </a:t>
            </a:r>
            <a:r>
              <a:rPr lang="en-US" dirty="0" err="1" smtClean="0"/>
              <a:t>assumables</a:t>
            </a:r>
            <a:r>
              <a:rPr lang="en-US" dirty="0" smtClean="0"/>
              <a:t> which must be false to explain the observations of the system.</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Results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a:bodyPr>
          <a:lstStyle/>
          <a:p>
            <a:r>
              <a:rPr lang="en-US" sz="1900" dirty="0" smtClean="0"/>
              <a:t>See </a:t>
            </a:r>
            <a:r>
              <a:rPr lang="en-US" sz="1900" i="1" dirty="0" smtClean="0"/>
              <a:t>Artificial Intelligence: Foundations of Computational Agents (</a:t>
            </a:r>
            <a:r>
              <a:rPr lang="en-US" sz="1900" dirty="0" smtClean="0"/>
              <a:t>by David Poole and Alan </a:t>
            </a:r>
            <a:r>
              <a:rPr lang="en-US" sz="1900" dirty="0" err="1" smtClean="0"/>
              <a:t>Mackworth</a:t>
            </a:r>
            <a:r>
              <a:rPr lang="en-US" sz="1900" dirty="0" smtClean="0"/>
              <a:t>, 2010) for details on this problem and how the  method of consistency based diagnosis can determine possible diagnoses for the electrical system. </a:t>
            </a:r>
          </a:p>
          <a:p>
            <a:r>
              <a:rPr lang="en-US" sz="1900" dirty="0" smtClean="0"/>
              <a:t>The approach yields 7 possible faults in the system. At least one of these must hold:</a:t>
            </a:r>
          </a:p>
          <a:p>
            <a:pPr lvl="1"/>
            <a:r>
              <a:rPr lang="en-US" sz="1900" dirty="0" smtClean="0"/>
              <a:t>Circuit Breaker </a:t>
            </a:r>
            <a:r>
              <a:rPr lang="en-US" sz="1900" dirty="0" smtClean="0">
                <a:latin typeface="Cambria Math" pitchFamily="18" charset="0"/>
                <a:ea typeface="Cambria Math" pitchFamily="18" charset="0"/>
              </a:rPr>
              <a:t>1</a:t>
            </a:r>
            <a:r>
              <a:rPr lang="en-US" sz="1900" dirty="0" smtClean="0"/>
              <a:t> is not ok.</a:t>
            </a:r>
          </a:p>
          <a:p>
            <a:pPr lvl="1"/>
            <a:r>
              <a:rPr lang="en-US" sz="1900" dirty="0" smtClean="0"/>
              <a:t>Both Switch </a:t>
            </a:r>
            <a:r>
              <a:rPr lang="en-US" sz="1900" dirty="0" smtClean="0">
                <a:latin typeface="Cambria Math" pitchFamily="18" charset="0"/>
                <a:ea typeface="Cambria Math" pitchFamily="18" charset="0"/>
              </a:rPr>
              <a:t>1 </a:t>
            </a:r>
            <a:r>
              <a:rPr lang="en-US" sz="1900" dirty="0" smtClean="0"/>
              <a:t>and Switch </a:t>
            </a:r>
            <a:r>
              <a:rPr lang="en-US" sz="1900" dirty="0" smtClean="0">
                <a:latin typeface="Cambria Math" pitchFamily="18" charset="0"/>
                <a:ea typeface="Cambria Math" pitchFamily="18" charset="0"/>
              </a:rPr>
              <a:t>2</a:t>
            </a:r>
            <a:r>
              <a:rPr lang="en-US" sz="1900" dirty="0" smtClean="0"/>
              <a:t> are not ok.</a:t>
            </a:r>
          </a:p>
          <a:p>
            <a:pPr lvl="1"/>
            <a:r>
              <a:rPr lang="en-US" sz="1900" dirty="0" smtClean="0"/>
              <a:t>Both Switch </a:t>
            </a:r>
            <a:r>
              <a:rPr lang="en-US" sz="1900" dirty="0" smtClean="0">
                <a:latin typeface="Cambria Math" pitchFamily="18" charset="0"/>
                <a:ea typeface="Cambria Math" pitchFamily="18" charset="0"/>
              </a:rPr>
              <a:t>1 </a:t>
            </a:r>
            <a:r>
              <a:rPr lang="en-US" sz="1900" dirty="0" smtClean="0"/>
              <a:t>and Light </a:t>
            </a:r>
            <a:r>
              <a:rPr lang="en-US" sz="1900" dirty="0" smtClean="0">
                <a:latin typeface="Cambria Math" pitchFamily="18" charset="0"/>
                <a:ea typeface="Cambria Math" pitchFamily="18" charset="0"/>
              </a:rPr>
              <a:t>2</a:t>
            </a:r>
            <a:r>
              <a:rPr lang="en-US" sz="1900" dirty="0" smtClean="0"/>
              <a:t> are not ok.</a:t>
            </a:r>
          </a:p>
          <a:p>
            <a:pPr lvl="1"/>
            <a:r>
              <a:rPr lang="en-US" sz="1900" dirty="0" smtClean="0"/>
              <a:t>Both Switch </a:t>
            </a:r>
            <a:r>
              <a:rPr lang="en-US" sz="1900" dirty="0" smtClean="0">
                <a:latin typeface="Cambria Math" pitchFamily="18" charset="0"/>
                <a:ea typeface="Cambria Math" pitchFamily="18" charset="0"/>
              </a:rPr>
              <a:t>2 </a:t>
            </a:r>
            <a:r>
              <a:rPr lang="en-US" sz="1900" dirty="0" smtClean="0"/>
              <a:t>and Switch </a:t>
            </a:r>
            <a:r>
              <a:rPr lang="en-US" sz="1900" dirty="0" smtClean="0">
                <a:latin typeface="Cambria Math" pitchFamily="18" charset="0"/>
                <a:ea typeface="Cambria Math" pitchFamily="18" charset="0"/>
              </a:rPr>
              <a:t>3</a:t>
            </a:r>
            <a:r>
              <a:rPr lang="en-US" sz="1900" dirty="0" smtClean="0"/>
              <a:t> are not ok.</a:t>
            </a:r>
          </a:p>
          <a:p>
            <a:pPr lvl="1"/>
            <a:r>
              <a:rPr lang="en-US" sz="1900" dirty="0" smtClean="0"/>
              <a:t>Both Switch </a:t>
            </a:r>
            <a:r>
              <a:rPr lang="en-US" sz="1900" dirty="0" smtClean="0">
                <a:latin typeface="Cambria Math" pitchFamily="18" charset="0"/>
                <a:ea typeface="Cambria Math" pitchFamily="18" charset="0"/>
              </a:rPr>
              <a:t>2 </a:t>
            </a:r>
            <a:r>
              <a:rPr lang="en-US" sz="1900" dirty="0" smtClean="0"/>
              <a:t>and Light </a:t>
            </a:r>
            <a:r>
              <a:rPr lang="en-US" sz="1900" dirty="0" smtClean="0">
                <a:latin typeface="Cambria Math" pitchFamily="18" charset="0"/>
                <a:ea typeface="Cambria Math" pitchFamily="18" charset="0"/>
              </a:rPr>
              <a:t>2</a:t>
            </a:r>
            <a:r>
              <a:rPr lang="en-US" sz="1900" dirty="0" smtClean="0"/>
              <a:t> are not ok.</a:t>
            </a:r>
          </a:p>
          <a:p>
            <a:pPr lvl="1"/>
            <a:r>
              <a:rPr lang="en-US" sz="1900" dirty="0" smtClean="0"/>
              <a:t>Both Light </a:t>
            </a:r>
            <a:r>
              <a:rPr lang="en-US" sz="1900" dirty="0" smtClean="0">
                <a:latin typeface="Cambria Math" pitchFamily="18" charset="0"/>
                <a:ea typeface="Cambria Math" pitchFamily="18" charset="0"/>
              </a:rPr>
              <a:t>1 </a:t>
            </a:r>
            <a:r>
              <a:rPr lang="en-US" sz="1900" dirty="0" smtClean="0"/>
              <a:t>and Switch 3 are not ok.</a:t>
            </a:r>
          </a:p>
          <a:p>
            <a:pPr lvl="1"/>
            <a:r>
              <a:rPr lang="en-US" sz="1900" dirty="0" smtClean="0"/>
              <a:t>Both Light </a:t>
            </a:r>
            <a:r>
              <a:rPr lang="en-US" sz="1900" dirty="0" smtClean="0">
                <a:latin typeface="Cambria Math" pitchFamily="18" charset="0"/>
                <a:ea typeface="Cambria Math" pitchFamily="18" charset="0"/>
              </a:rPr>
              <a:t>1 </a:t>
            </a:r>
            <a:r>
              <a:rPr lang="en-US" sz="1900" dirty="0" smtClean="0"/>
              <a:t>and Light </a:t>
            </a:r>
            <a:r>
              <a:rPr lang="en-US" sz="1900" dirty="0" smtClean="0">
                <a:latin typeface="Cambria Math" pitchFamily="18" charset="0"/>
                <a:ea typeface="Cambria Math" pitchFamily="18" charset="0"/>
              </a:rPr>
              <a:t>2</a:t>
            </a:r>
            <a:r>
              <a:rPr lang="en-US" sz="1900" dirty="0" smtClean="0"/>
              <a:t> are not ok.</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Propositional Logic</a:t>
            </a:r>
            <a:endParaRPr lang="en-US" dirty="0"/>
          </a:p>
        </p:txBody>
      </p:sp>
      <p:sp>
        <p:nvSpPr>
          <p:cNvPr id="3" name="Subtitle 2"/>
          <p:cNvSpPr>
            <a:spLocks noGrp="1"/>
          </p:cNvSpPr>
          <p:nvPr>
            <p:ph type="subTitle" idx="1"/>
          </p:nvPr>
        </p:nvSpPr>
        <p:spPr/>
        <p:txBody>
          <a:bodyPr/>
          <a:lstStyle/>
          <a:p>
            <a:r>
              <a:rPr lang="en-US" dirty="0" smtClean="0"/>
              <a:t>Section 1.1</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Propositional Equivalences</a:t>
            </a:r>
            <a:endParaRPr lang="en-US" dirty="0"/>
          </a:p>
        </p:txBody>
      </p:sp>
      <p:sp>
        <p:nvSpPr>
          <p:cNvPr id="3" name="Subtitle 2"/>
          <p:cNvSpPr>
            <a:spLocks noGrp="1"/>
          </p:cNvSpPr>
          <p:nvPr>
            <p:ph type="subTitle" idx="1"/>
          </p:nvPr>
        </p:nvSpPr>
        <p:spPr/>
        <p:txBody>
          <a:bodyPr/>
          <a:lstStyle/>
          <a:p>
            <a:r>
              <a:rPr lang="en-US" dirty="0" smtClean="0"/>
              <a:t>Section 1.3</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Tautologies, Contradictions, and Contingencies. </a:t>
            </a:r>
          </a:p>
          <a:p>
            <a:r>
              <a:rPr lang="en-US" dirty="0" smtClean="0"/>
              <a:t>Logical Equivalence</a:t>
            </a:r>
          </a:p>
          <a:p>
            <a:pPr lvl="1"/>
            <a:r>
              <a:rPr lang="en-US" dirty="0" smtClean="0"/>
              <a:t>Important Logical Equivalences</a:t>
            </a:r>
          </a:p>
          <a:p>
            <a:pPr lvl="1"/>
            <a:r>
              <a:rPr lang="en-US" dirty="0" smtClean="0"/>
              <a:t>Showing Logical Equivalence</a:t>
            </a:r>
          </a:p>
          <a:p>
            <a:r>
              <a:rPr lang="en-US" dirty="0" smtClean="0"/>
              <a:t>Normal Forms (</a:t>
            </a:r>
            <a:r>
              <a:rPr lang="en-US" i="1" dirty="0" smtClean="0"/>
              <a:t>optional, covered in exercises in text</a:t>
            </a:r>
            <a:r>
              <a:rPr lang="en-US" dirty="0" smtClean="0"/>
              <a:t>)</a:t>
            </a:r>
          </a:p>
          <a:p>
            <a:pPr lvl="1"/>
            <a:r>
              <a:rPr lang="en-US" dirty="0" smtClean="0"/>
              <a:t>Disjunctive Normal Form</a:t>
            </a:r>
          </a:p>
          <a:p>
            <a:pPr lvl="1"/>
            <a:r>
              <a:rPr lang="en-US" dirty="0" smtClean="0"/>
              <a:t>Conjunctive Normal Form</a:t>
            </a:r>
          </a:p>
          <a:p>
            <a:r>
              <a:rPr lang="en-US" dirty="0" smtClean="0"/>
              <a:t>Propositional </a:t>
            </a:r>
            <a:r>
              <a:rPr lang="en-US" dirty="0" err="1" smtClean="0"/>
              <a:t>Satisfiability</a:t>
            </a:r>
            <a:endParaRPr lang="en-US" dirty="0" smtClean="0"/>
          </a:p>
          <a:p>
            <a:pPr lvl="1"/>
            <a:r>
              <a:rPr lang="en-US" dirty="0" smtClean="0"/>
              <a:t>Sudoku Example</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Tautologies, Contradictions, and Contingencies</a:t>
            </a:r>
            <a:endParaRPr lang="en-US" dirty="0"/>
          </a:p>
        </p:txBody>
      </p:sp>
      <p:sp>
        <p:nvSpPr>
          <p:cNvPr id="3" name="Content Placeholder 2"/>
          <p:cNvSpPr>
            <a:spLocks noGrp="1"/>
          </p:cNvSpPr>
          <p:nvPr>
            <p:ph idx="1"/>
          </p:nvPr>
        </p:nvSpPr>
        <p:spPr/>
        <p:txBody>
          <a:bodyPr/>
          <a:lstStyle/>
          <a:p>
            <a:r>
              <a:rPr lang="en-US" dirty="0" smtClean="0"/>
              <a:t>A  tautology is a proposition which is always true.</a:t>
            </a:r>
          </a:p>
          <a:p>
            <a:pPr lvl="1"/>
            <a:r>
              <a:rPr lang="en-US" dirty="0" smtClean="0"/>
              <a:t>Example: </a:t>
            </a: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p>
            <a:r>
              <a:rPr lang="en-US" dirty="0" smtClean="0"/>
              <a:t>A  </a:t>
            </a:r>
            <a:r>
              <a:rPr lang="en-US" i="1" dirty="0" smtClean="0"/>
              <a:t>contradiction</a:t>
            </a:r>
            <a:r>
              <a:rPr lang="en-US" dirty="0" smtClean="0"/>
              <a:t> is a proposition which is always false.</a:t>
            </a:r>
          </a:p>
          <a:p>
            <a:pPr lvl="1"/>
            <a:r>
              <a:rPr lang="en-US" dirty="0" smtClean="0"/>
              <a:t>Example: </a:t>
            </a: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p>
            <a:r>
              <a:rPr lang="en-US" dirty="0" smtClean="0"/>
              <a:t>A  </a:t>
            </a:r>
            <a:r>
              <a:rPr lang="en-US" i="1" dirty="0" smtClean="0"/>
              <a:t>contingency</a:t>
            </a:r>
            <a:r>
              <a:rPr lang="en-US" dirty="0" smtClean="0"/>
              <a:t> is a proposition which is neither a tautology nor a contradiction, such as  </a:t>
            </a:r>
            <a:r>
              <a:rPr lang="en-US" i="1" dirty="0" smtClean="0"/>
              <a:t>p</a:t>
            </a:r>
          </a:p>
          <a:p>
            <a:pPr>
              <a:buNone/>
            </a:pPr>
            <a:r>
              <a:rPr lang="en-US" dirty="0" smtClean="0"/>
              <a:t>                   </a:t>
            </a:r>
          </a:p>
        </p:txBody>
      </p:sp>
      <p:sp>
        <p:nvSpPr>
          <p:cNvPr id="4" name="TextBox 3"/>
          <p:cNvSpPr txBox="1"/>
          <p:nvPr/>
        </p:nvSpPr>
        <p:spPr>
          <a:xfrm>
            <a:off x="5997889" y="954882"/>
            <a:ext cx="184666" cy="369332"/>
          </a:xfrm>
          <a:prstGeom prst="rect">
            <a:avLst/>
          </a:prstGeom>
          <a:noFill/>
        </p:spPr>
        <p:txBody>
          <a:bodyPr wrap="none" rtlCol="0">
            <a:spAutoFit/>
          </a:bodyPr>
          <a:lstStyle/>
          <a:p>
            <a:endParaRPr lang="en-US" dirty="0"/>
          </a:p>
        </p:txBody>
      </p:sp>
      <p:graphicFrame>
        <p:nvGraphicFramePr>
          <p:cNvPr id="7" name="Table 6"/>
          <p:cNvGraphicFramePr>
            <a:graphicFrameLocks noGrp="1"/>
          </p:cNvGraphicFramePr>
          <p:nvPr/>
        </p:nvGraphicFramePr>
        <p:xfrm>
          <a:off x="1676400" y="4953000"/>
          <a:ext cx="6096000" cy="1097280"/>
        </p:xfrm>
        <a:graphic>
          <a:graphicData uri="http://schemas.openxmlformats.org/drawingml/2006/table">
            <a:tbl>
              <a:tblPr firstRow="1" bandRow="1">
                <a:tableStyleId>{5C22544A-7EE6-4342-B048-85BDC9FD1C3A}</a:tableStyleId>
              </a:tblPr>
              <a:tblGrid>
                <a:gridCol w="1543050"/>
                <a:gridCol w="1504950"/>
                <a:gridCol w="1524000"/>
                <a:gridCol w="1524000"/>
              </a:tblGrid>
              <a:tr h="137160">
                <a:tc>
                  <a:txBody>
                    <a:bodyPr/>
                    <a:lstStyle/>
                    <a:p>
                      <a:r>
                        <a:rPr lang="en-US" i="1" dirty="0" smtClean="0">
                          <a:latin typeface="Cambria Math" pitchFamily="18" charset="0"/>
                          <a:ea typeface="Cambria Math" pitchFamily="18" charset="0"/>
                        </a:rPr>
                        <a:t>P</a:t>
                      </a:r>
                      <a:endParaRPr lang="en-US" b="0" i="1" dirty="0">
                        <a:solidFill>
                          <a:schemeClr val="tx1"/>
                        </a:solidFill>
                      </a:endParaRPr>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p</a:t>
                      </a:r>
                      <a:endParaRPr lang="en-US" dirty="0"/>
                    </a:p>
                  </a:txBody>
                  <a:tcPr/>
                </a:tc>
                <a:tc>
                  <a:txBody>
                    <a:bodyPr/>
                    <a:lstStyle/>
                    <a:p>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txBody>
                  <a:tcPr/>
                </a:tc>
              </a:tr>
              <a:tr h="268612">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213137">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Logically Equivalent</a:t>
            </a:r>
            <a:endParaRPr lang="en-US" dirty="0"/>
          </a:p>
        </p:txBody>
      </p:sp>
      <p:sp>
        <p:nvSpPr>
          <p:cNvPr id="3" name="Content Placeholder 2"/>
          <p:cNvSpPr>
            <a:spLocks noGrp="1"/>
          </p:cNvSpPr>
          <p:nvPr>
            <p:ph idx="1"/>
          </p:nvPr>
        </p:nvSpPr>
        <p:spPr/>
        <p:txBody>
          <a:bodyPr>
            <a:normAutofit/>
          </a:bodyPr>
          <a:lstStyle/>
          <a:p>
            <a:pPr marL="514350" indent="-514350"/>
            <a:r>
              <a:rPr lang="en-US" sz="2000" dirty="0" smtClean="0"/>
              <a:t>Two compound propositions p and q are logically equivalent if  </a:t>
            </a:r>
            <a:r>
              <a:rPr lang="en-US" sz="2000" i="1" dirty="0" err="1" smtClean="0">
                <a:latin typeface="Cambria Math" pitchFamily="18" charset="0"/>
                <a:ea typeface="Cambria Math" pitchFamily="18" charset="0"/>
              </a:rPr>
              <a:t>p↔q</a:t>
            </a:r>
            <a:r>
              <a:rPr lang="en-US" sz="2000" dirty="0" smtClean="0"/>
              <a:t>  is a tautology.</a:t>
            </a:r>
          </a:p>
          <a:p>
            <a:pPr marL="514350" indent="-514350"/>
            <a:r>
              <a:rPr lang="en-US" sz="2000" dirty="0" smtClean="0"/>
              <a:t>We write this as </a:t>
            </a:r>
            <a:r>
              <a:rPr lang="en-US" sz="2000" i="1" dirty="0" err="1" smtClean="0">
                <a:latin typeface="Cambria Math" pitchFamily="18" charset="0"/>
                <a:ea typeface="Cambria Math" pitchFamily="18" charset="0"/>
              </a:rPr>
              <a:t>p</a:t>
            </a:r>
            <a:r>
              <a:rPr lang="en-US" sz="2000" i="1" dirty="0" err="1" smtClean="0">
                <a:latin typeface="Cambria Math"/>
                <a:ea typeface="Cambria Math"/>
              </a:rPr>
              <a:t>⇔</a:t>
            </a:r>
            <a:r>
              <a:rPr lang="en-US" sz="2000" i="1" dirty="0" err="1" smtClean="0">
                <a:latin typeface="Cambria Math" pitchFamily="18" charset="0"/>
                <a:ea typeface="Cambria Math" pitchFamily="18" charset="0"/>
              </a:rPr>
              <a:t>q</a:t>
            </a:r>
            <a:r>
              <a:rPr lang="en-US" sz="2000" dirty="0" smtClean="0"/>
              <a:t>   or as </a:t>
            </a:r>
            <a:r>
              <a:rPr lang="en-US" sz="2000" i="1" dirty="0" err="1" smtClean="0">
                <a:latin typeface="Cambria Math" pitchFamily="18" charset="0"/>
                <a:ea typeface="Cambria Math" pitchFamily="18" charset="0"/>
              </a:rPr>
              <a:t>p</a:t>
            </a:r>
            <a:r>
              <a:rPr lang="en-US" sz="2000" i="1" dirty="0" err="1" smtClean="0">
                <a:latin typeface="Cambria Math"/>
                <a:ea typeface="Cambria Math"/>
              </a:rPr>
              <a:t>≡</a:t>
            </a:r>
            <a:r>
              <a:rPr lang="en-US" sz="2000" i="1" dirty="0" err="1" smtClean="0">
                <a:latin typeface="Cambria Math" pitchFamily="18" charset="0"/>
                <a:ea typeface="Cambria Math" pitchFamily="18" charset="0"/>
              </a:rPr>
              <a:t>q</a:t>
            </a:r>
            <a:r>
              <a:rPr lang="en-US" sz="2000" dirty="0" smtClean="0"/>
              <a:t> where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compound propositions.</a:t>
            </a:r>
          </a:p>
          <a:p>
            <a:pPr marL="514350" indent="-514350"/>
            <a:r>
              <a:rPr lang="en-US" sz="2000" dirty="0" smtClean="0"/>
              <a:t>Two compound propositions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equivalent if and only if the columns in a truth table giving their truth values agree.</a:t>
            </a:r>
          </a:p>
          <a:p>
            <a:pPr marL="514350" indent="-514350"/>
            <a:r>
              <a:rPr lang="en-US" sz="2000" dirty="0" smtClean="0"/>
              <a:t>This truth table show </a:t>
            </a:r>
            <a:r>
              <a:rPr lang="en-US" sz="2000" dirty="0" smtClean="0">
                <a:latin typeface="Cambria Math"/>
                <a:ea typeface="Cambria Math"/>
              </a:rPr>
              <a:t>¬</a:t>
            </a:r>
            <a:r>
              <a:rPr lang="en-US" sz="2000" i="1" dirty="0" smtClean="0">
                <a:latin typeface="Cambria Math" pitchFamily="18" charset="0"/>
                <a:ea typeface="Cambria Math" pitchFamily="18" charset="0"/>
              </a:rPr>
              <a:t>p </a:t>
            </a:r>
            <a:r>
              <a:rPr lang="en-US" sz="2000" dirty="0" smtClean="0">
                <a:latin typeface="Cambria Math"/>
                <a:ea typeface="Cambria Math"/>
              </a:rPr>
              <a:t>∨ </a:t>
            </a:r>
            <a:r>
              <a:rPr lang="en-US" sz="2000" i="1" dirty="0" smtClean="0">
                <a:latin typeface="Cambria Math" pitchFamily="18" charset="0"/>
                <a:ea typeface="Cambria Math" pitchFamily="18" charset="0"/>
              </a:rPr>
              <a:t>q  </a:t>
            </a:r>
            <a:r>
              <a:rPr lang="en-US" sz="2000" dirty="0" smtClean="0">
                <a:ea typeface="Cambria Math" pitchFamily="18" charset="0"/>
              </a:rPr>
              <a:t>is equivalent to </a:t>
            </a:r>
            <a:r>
              <a:rPr lang="en-US" sz="2000" i="1" dirty="0" smtClean="0">
                <a:latin typeface="Cambria Math" pitchFamily="18" charset="0"/>
                <a:ea typeface="Cambria Math" pitchFamily="18" charset="0"/>
              </a:rPr>
              <a:t>p </a:t>
            </a:r>
            <a:r>
              <a:rPr lang="en-US" sz="2000" i="1" dirty="0" smtClean="0">
                <a:latin typeface="Cambria Math"/>
                <a:ea typeface="Cambria Math"/>
              </a:rPr>
              <a:t>→ </a:t>
            </a:r>
            <a:r>
              <a:rPr lang="en-US" sz="2000" i="1" dirty="0" smtClean="0">
                <a:latin typeface="Cambria Math" pitchFamily="18" charset="0"/>
                <a:ea typeface="Cambria Math" pitchFamily="18" charset="0"/>
              </a:rPr>
              <a:t>q.</a:t>
            </a:r>
            <a:endParaRPr lang="en-US" sz="2000" dirty="0" smtClean="0"/>
          </a:p>
          <a:p>
            <a:pPr marL="514350" indent="-514350"/>
            <a:endParaRPr lang="en-US" sz="2000" dirty="0" smtClean="0"/>
          </a:p>
          <a:p>
            <a:pPr marL="514350" indent="-514350"/>
            <a:endParaRPr lang="en-US" sz="2000" dirty="0" smtClean="0"/>
          </a:p>
        </p:txBody>
      </p:sp>
      <p:graphicFrame>
        <p:nvGraphicFramePr>
          <p:cNvPr id="9" name="Content Placeholder 3"/>
          <p:cNvGraphicFramePr>
            <a:graphicFrameLocks/>
          </p:cNvGraphicFramePr>
          <p:nvPr/>
        </p:nvGraphicFramePr>
        <p:xfrm>
          <a:off x="1447800" y="4495800"/>
          <a:ext cx="6248401" cy="1854200"/>
        </p:xfrm>
        <a:graphic>
          <a:graphicData uri="http://schemas.openxmlformats.org/drawingml/2006/table">
            <a:tbl>
              <a:tblPr firstRow="1" bandRow="1">
                <a:tableStyleId>{5C22544A-7EE6-4342-B048-85BDC9FD1C3A}</a:tableStyleId>
              </a:tblPr>
              <a:tblGrid>
                <a:gridCol w="914400"/>
                <a:gridCol w="914400"/>
                <a:gridCol w="1219200"/>
                <a:gridCol w="1447800"/>
                <a:gridCol w="1752601"/>
              </a:tblGrid>
              <a:tr h="370840">
                <a:tc>
                  <a:txBody>
                    <a:bodyPr/>
                    <a:lstStyle/>
                    <a:p>
                      <a:r>
                        <a:rPr lang="en-US" sz="1800" i="1" dirty="0" smtClean="0">
                          <a:latin typeface="Cambria Math" pitchFamily="18" charset="0"/>
                          <a:ea typeface="Cambria Math" pitchFamily="18" charset="0"/>
                        </a:rPr>
                        <a:t>p</a:t>
                      </a:r>
                      <a:endParaRPr lang="en-US" dirty="0"/>
                    </a:p>
                  </a:txBody>
                  <a:tcPr/>
                </a:tc>
                <a:tc>
                  <a:txBody>
                    <a:bodyPr/>
                    <a:lstStyle/>
                    <a:p>
                      <a:r>
                        <a:rPr lang="en-US" sz="1800" i="1" dirty="0" smtClean="0">
                          <a:latin typeface="Cambria Math" pitchFamily="18" charset="0"/>
                          <a:ea typeface="Cambria Math" pitchFamily="18" charset="0"/>
                        </a:rPr>
                        <a:t>q</a:t>
                      </a:r>
                      <a:r>
                        <a:rPr lang="en-US" sz="1800"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sz="1800" i="1" dirty="0" smtClean="0">
                          <a:latin typeface="Cambria Math" pitchFamily="18" charset="0"/>
                          <a:ea typeface="Cambria Math" pitchFamily="18" charset="0"/>
                        </a:rPr>
                        <a:t>p </a:t>
                      </a:r>
                      <a:r>
                        <a:rPr lang="en-US" sz="1800" i="0" dirty="0" smtClean="0">
                          <a:latin typeface="Cambria Math"/>
                          <a:ea typeface="Cambria Math"/>
                        </a:rPr>
                        <a:t>∨ </a:t>
                      </a:r>
                      <a:r>
                        <a:rPr lang="en-US" sz="1800" i="1" dirty="0" smtClean="0">
                          <a:latin typeface="Cambria Math" pitchFamily="18" charset="0"/>
                          <a:ea typeface="Cambria Math" pitchFamily="18" charset="0"/>
                        </a:rPr>
                        <a:t>q</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r>
                        <a:rPr lang="en-US" sz="1800" i="1" dirty="0" smtClean="0">
                          <a:latin typeface="Cambria Math"/>
                          <a:ea typeface="Cambria Math"/>
                        </a:rPr>
                        <a:t>→ </a:t>
                      </a:r>
                      <a:r>
                        <a:rPr lang="en-US" sz="1800" i="1" dirty="0" smtClean="0">
                          <a:latin typeface="Cambria Math" pitchFamily="18" charset="0"/>
                          <a:ea typeface="Cambria Math" pitchFamily="18" charset="0"/>
                        </a:rPr>
                        <a:t>q</a:t>
                      </a:r>
                      <a:endParaRPr lang="en-US" dirty="0" smtClean="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 Morgan’s Laws</a:t>
            </a:r>
            <a:endParaRPr lang="en-US" dirty="0"/>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2286000" y="1905000"/>
            <a:ext cx="3123248" cy="382905"/>
          </a:xfr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2590800"/>
            <a:ext cx="3123248" cy="382905"/>
          </a:xfrm>
          <a:prstGeom prst="rect">
            <a:avLst/>
          </a:prstGeom>
        </p:spPr>
      </p:pic>
      <p:graphicFrame>
        <p:nvGraphicFramePr>
          <p:cNvPr id="9" name="Content Placeholder 3"/>
          <p:cNvGraphicFramePr>
            <a:graphicFrameLocks/>
          </p:cNvGraphicFramePr>
          <p:nvPr/>
        </p:nvGraphicFramePr>
        <p:xfrm>
          <a:off x="228600" y="4419600"/>
          <a:ext cx="8610601" cy="2006600"/>
        </p:xfrm>
        <a:graphic>
          <a:graphicData uri="http://schemas.openxmlformats.org/drawingml/2006/table">
            <a:tbl>
              <a:tblPr firstRow="1" bandRow="1">
                <a:tableStyleId>{5C22544A-7EE6-4342-B048-85BDC9FD1C3A}</a:tableStyleId>
              </a:tblPr>
              <a:tblGrid>
                <a:gridCol w="914400"/>
                <a:gridCol w="914400"/>
                <a:gridCol w="1219200"/>
                <a:gridCol w="990600"/>
                <a:gridCol w="1371600"/>
                <a:gridCol w="1447800"/>
                <a:gridCol w="1752601"/>
              </a:tblGrid>
              <a:tr h="401320">
                <a:tc>
                  <a:txBody>
                    <a:bodyPr/>
                    <a:lstStyle/>
                    <a:p>
                      <a:r>
                        <a:rPr lang="en-US" b="0" i="1" dirty="0" smtClean="0">
                          <a:latin typeface="Cambria Math" pitchFamily="18" charset="0"/>
                          <a:ea typeface="Cambria Math" pitchFamily="18" charset="0"/>
                        </a:rPr>
                        <a:t>p</a:t>
                      </a:r>
                      <a:endParaRPr lang="en-US" b="0" i="1" dirty="0">
                        <a:latin typeface="Cambria Math" pitchFamily="18" charset="0"/>
                        <a:ea typeface="Cambria Math" pitchFamily="18" charset="0"/>
                      </a:endParaRPr>
                    </a:p>
                  </a:txBody>
                  <a:tcPr/>
                </a:tc>
                <a:tc>
                  <a:txBody>
                    <a:bodyPr/>
                    <a:lstStyle/>
                    <a:p>
                      <a:r>
                        <a:rPr lang="en-US" b="0" i="1" dirty="0" smtClean="0">
                          <a:latin typeface="Cambria Math" pitchFamily="18" charset="0"/>
                          <a:ea typeface="Cambria Math" pitchFamily="18" charset="0"/>
                        </a:rPr>
                        <a:t>q</a:t>
                      </a:r>
                      <a:endParaRPr lang="en-US" b="0" i="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Cambria Math" pitchFamily="18" charset="0"/>
                          <a:ea typeface="Cambria Math" pitchFamily="18" charset="0"/>
                        </a:rPr>
                        <a:t>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0" i="1" dirty="0" err="1" smtClean="0">
                          <a:latin typeface="Cambria Math" pitchFamily="18" charset="0"/>
                          <a:ea typeface="Cambria Math" pitchFamily="18" charset="0"/>
                        </a:rPr>
                        <a:t>p</a:t>
                      </a:r>
                      <a:r>
                        <a:rPr lang="en-US" b="0" i="1" dirty="0" err="1" smtClean="0">
                          <a:latin typeface="Cambria Math"/>
                          <a:ea typeface="Cambria Math"/>
                        </a:rPr>
                        <a:t>∨q</a:t>
                      </a:r>
                      <a:r>
                        <a:rPr lang="en-US" b="0" i="1" dirty="0" smtClean="0">
                          <a:latin typeface="Cambria Math"/>
                          <a:ea typeface="Cambria Math"/>
                        </a:rPr>
                        <a:t>)</a:t>
                      </a:r>
                      <a:endParaRPr lang="en-US" b="0" i="1" dirty="0" smtClean="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dirty="0" smtClean="0"/>
                        <a:t>(</a:t>
                      </a:r>
                      <a:r>
                        <a:rPr lang="en-US" b="0" i="1" dirty="0" err="1" smtClean="0">
                          <a:latin typeface="Cambria Math" pitchFamily="18" charset="0"/>
                          <a:ea typeface="Cambria Math" pitchFamily="18" charset="0"/>
                        </a:rPr>
                        <a:t>p</a:t>
                      </a:r>
                      <a:r>
                        <a:rPr lang="en-US" b="0" i="1" dirty="0" err="1" smtClean="0">
                          <a:latin typeface="Cambria Math"/>
                          <a:ea typeface="Cambria Math"/>
                        </a:rPr>
                        <a:t>∨q</a:t>
                      </a:r>
                      <a:r>
                        <a:rPr lang="en-US" b="0" i="1" dirty="0" smtClean="0">
                          <a:latin typeface="Cambria Math"/>
                          <a:ea typeface="Cambria Math"/>
                        </a:rPr>
                        <a:t>)</a:t>
                      </a:r>
                      <a:endParaRPr lang="en-US" b="0" i="1" dirty="0" smtClean="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Cambria Math" pitchFamily="18" charset="0"/>
                          <a:ea typeface="Cambria Math" pitchFamily="18" charset="0"/>
                        </a:rPr>
                        <a:t>p</a:t>
                      </a:r>
                      <a:r>
                        <a:rPr lang="en-US" b="0" i="1" dirty="0" smtClean="0">
                          <a:latin typeface="Cambria Math"/>
                          <a:ea typeface="Cambria Math"/>
                        </a:rPr>
                        <a:t>∧¬</a:t>
                      </a:r>
                      <a:r>
                        <a:rPr lang="en-US" b="0" i="1" dirty="0" smtClean="0">
                          <a:latin typeface="Cambria Math" pitchFamily="18" charset="0"/>
                          <a:ea typeface="Cambria Math" pitchFamily="18" charset="0"/>
                        </a:rPr>
                        <a:t>q</a:t>
                      </a:r>
                    </a:p>
                  </a:txBody>
                  <a:tcPr/>
                </a:tc>
              </a:tr>
              <a:tr h="40132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p>
                  </a:txBody>
                  <a:tcPr/>
                </a:tc>
                <a:tc>
                  <a:txBody>
                    <a:bodyPr/>
                    <a:lstStyle/>
                    <a:p>
                      <a:r>
                        <a:rPr lang="en-US" dirty="0" smtClean="0"/>
                        <a:t>T</a:t>
                      </a:r>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10" name="TextBox 9"/>
          <p:cNvSpPr txBox="1"/>
          <p:nvPr/>
        </p:nvSpPr>
        <p:spPr>
          <a:xfrm>
            <a:off x="457200" y="3581400"/>
            <a:ext cx="7239000" cy="369332"/>
          </a:xfrm>
          <a:prstGeom prst="rect">
            <a:avLst/>
          </a:prstGeom>
          <a:noFill/>
        </p:spPr>
        <p:txBody>
          <a:bodyPr wrap="square" rtlCol="0">
            <a:spAutoFit/>
          </a:bodyPr>
          <a:lstStyle/>
          <a:p>
            <a:r>
              <a:rPr lang="en-US" dirty="0" smtClean="0"/>
              <a:t>This truth table shows that De Morgan’s Second Law holds.</a:t>
            </a:r>
            <a:endParaRPr lang="en-US" dirty="0"/>
          </a:p>
        </p:txBody>
      </p:sp>
      <p:pic>
        <p:nvPicPr>
          <p:cNvPr id="11" name="Picture 10" descr="0106.jpg"/>
          <p:cNvPicPr>
            <a:picLocks noChangeAspect="1"/>
          </p:cNvPicPr>
          <p:nvPr/>
        </p:nvPicPr>
        <p:blipFill>
          <a:blip r:embed="rId6" cstate="print"/>
          <a:stretch>
            <a:fillRect/>
          </a:stretch>
        </p:blipFill>
        <p:spPr>
          <a:xfrm>
            <a:off x="6934200" y="914400"/>
            <a:ext cx="874014" cy="1021080"/>
          </a:xfrm>
          <a:prstGeom prst="rect">
            <a:avLst/>
          </a:prstGeom>
        </p:spPr>
      </p:pic>
      <p:sp>
        <p:nvSpPr>
          <p:cNvPr id="12" name="TextBox 11"/>
          <p:cNvSpPr txBox="1"/>
          <p:nvPr/>
        </p:nvSpPr>
        <p:spPr>
          <a:xfrm>
            <a:off x="6324600" y="2209800"/>
            <a:ext cx="2438400" cy="369332"/>
          </a:xfrm>
          <a:prstGeom prst="rect">
            <a:avLst/>
          </a:prstGeom>
          <a:noFill/>
        </p:spPr>
        <p:txBody>
          <a:bodyPr wrap="square" rtlCol="0">
            <a:spAutoFit/>
          </a:bodyPr>
          <a:lstStyle/>
          <a:p>
            <a:r>
              <a:rPr lang="en-US" dirty="0" smtClean="0"/>
              <a:t>Augustus De Morgan</a:t>
            </a:r>
            <a:endParaRPr lang="en-US" dirty="0"/>
          </a:p>
        </p:txBody>
      </p:sp>
      <p:sp>
        <p:nvSpPr>
          <p:cNvPr id="13" name="TextBox 12"/>
          <p:cNvSpPr txBox="1"/>
          <p:nvPr/>
        </p:nvSpPr>
        <p:spPr>
          <a:xfrm>
            <a:off x="6934200" y="2667000"/>
            <a:ext cx="1371600" cy="369332"/>
          </a:xfrm>
          <a:prstGeom prst="rect">
            <a:avLst/>
          </a:prstGeom>
          <a:noFill/>
        </p:spPr>
        <p:txBody>
          <a:bodyPr wrap="square" rtlCol="0">
            <a:spAutoFit/>
          </a:bodyPr>
          <a:lstStyle/>
          <a:p>
            <a:r>
              <a:rPr lang="en-US" dirty="0" smtClean="0"/>
              <a:t>1806-1871</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Logical Equivalences</a:t>
            </a:r>
            <a:endParaRPr lang="en-US" dirty="0"/>
          </a:p>
        </p:txBody>
      </p:sp>
      <p:sp>
        <p:nvSpPr>
          <p:cNvPr id="3" name="Content Placeholder 2"/>
          <p:cNvSpPr>
            <a:spLocks noGrp="1"/>
          </p:cNvSpPr>
          <p:nvPr>
            <p:ph idx="1"/>
          </p:nvPr>
        </p:nvSpPr>
        <p:spPr/>
        <p:txBody>
          <a:bodyPr/>
          <a:lstStyle/>
          <a:p>
            <a:r>
              <a:rPr lang="en-US" dirty="0" smtClean="0"/>
              <a:t>Identity Laws:                                  ,</a:t>
            </a:r>
          </a:p>
          <a:p>
            <a:endParaRPr lang="en-US" dirty="0" smtClean="0"/>
          </a:p>
          <a:p>
            <a:r>
              <a:rPr lang="en-US" dirty="0" smtClean="0"/>
              <a:t>Domination Laws:                           ,</a:t>
            </a:r>
          </a:p>
          <a:p>
            <a:endParaRPr lang="en-US" dirty="0" smtClean="0"/>
          </a:p>
          <a:p>
            <a:r>
              <a:rPr lang="en-US" dirty="0" smtClean="0"/>
              <a:t>Idempotent laws:                              ,  </a:t>
            </a:r>
          </a:p>
          <a:p>
            <a:pPr>
              <a:buNone/>
            </a:pPr>
            <a:endParaRPr lang="en-US" dirty="0" smtClean="0"/>
          </a:p>
          <a:p>
            <a:r>
              <a:rPr lang="en-US" dirty="0" smtClean="0"/>
              <a:t>Double Negation Law:</a:t>
            </a:r>
          </a:p>
          <a:p>
            <a:pPr>
              <a:buNone/>
            </a:pPr>
            <a:endParaRPr lang="en-US" dirty="0" smtClean="0"/>
          </a:p>
          <a:p>
            <a:r>
              <a:rPr lang="en-US" dirty="0" smtClean="0"/>
              <a:t>Negation Laws:                                   ,</a:t>
            </a:r>
          </a:p>
          <a:p>
            <a:endParaRPr lang="en-US" dirty="0" smtClean="0"/>
          </a:p>
          <a:p>
            <a:pPr>
              <a:buNone/>
            </a:pPr>
            <a:endParaRPr lang="en-US" dirty="0" smtClean="0"/>
          </a:p>
          <a:p>
            <a:endParaRPr lang="en-US" dirty="0" smtClean="0"/>
          </a:p>
          <a:p>
            <a:pPr>
              <a:buNone/>
            </a:pPr>
            <a:endParaRPr lang="en-US" dirty="0"/>
          </a:p>
        </p:txBody>
      </p:sp>
      <p:pic>
        <p:nvPicPr>
          <p:cNvPr id="4" name="Picture 3" descr="addin_tmp.png"/>
          <p:cNvPicPr>
            <a:picLocks noChangeAspect="1"/>
          </p:cNvPicPr>
          <p:nvPr>
            <p:custDataLst>
              <p:tags r:id="rId1"/>
            </p:custDataLst>
          </p:nvPr>
        </p:nvPicPr>
        <p:blipFill>
          <a:blip r:embed="rId11" cstate="print"/>
          <a:stretch>
            <a:fillRect/>
          </a:stretch>
        </p:blipFill>
        <p:spPr>
          <a:xfrm>
            <a:off x="3886200" y="2057400"/>
            <a:ext cx="1591628" cy="331470"/>
          </a:xfrm>
          <a:prstGeom prst="rect">
            <a:avLst/>
          </a:prstGeom>
        </p:spPr>
      </p:pic>
      <p:pic>
        <p:nvPicPr>
          <p:cNvPr id="6" name="Picture 5" descr="addin_tmp.png"/>
          <p:cNvPicPr>
            <a:picLocks noChangeAspect="1"/>
          </p:cNvPicPr>
          <p:nvPr>
            <p:custDataLst>
              <p:tags r:id="rId2"/>
            </p:custDataLst>
          </p:nvPr>
        </p:nvPicPr>
        <p:blipFill>
          <a:blip r:embed="rId12" cstate="print"/>
          <a:stretch>
            <a:fillRect/>
          </a:stretch>
        </p:blipFill>
        <p:spPr>
          <a:xfrm>
            <a:off x="6172200" y="2057400"/>
            <a:ext cx="1614488" cy="334328"/>
          </a:xfrm>
          <a:prstGeom prst="rect">
            <a:avLst/>
          </a:prstGeom>
        </p:spPr>
      </p:pic>
      <p:pic>
        <p:nvPicPr>
          <p:cNvPr id="8" name="Picture 7" descr="addin_tmp.png"/>
          <p:cNvPicPr>
            <a:picLocks noChangeAspect="1"/>
          </p:cNvPicPr>
          <p:nvPr>
            <p:custDataLst>
              <p:tags r:id="rId3"/>
            </p:custDataLst>
          </p:nvPr>
        </p:nvPicPr>
        <p:blipFill>
          <a:blip r:embed="rId13" cstate="print"/>
          <a:stretch>
            <a:fillRect/>
          </a:stretch>
        </p:blipFill>
        <p:spPr>
          <a:xfrm>
            <a:off x="3810000" y="2971800"/>
            <a:ext cx="1674495" cy="331470"/>
          </a:xfrm>
          <a:prstGeom prst="rect">
            <a:avLst/>
          </a:prstGeom>
        </p:spPr>
      </p:pic>
      <p:pic>
        <p:nvPicPr>
          <p:cNvPr id="9" name="Picture 8" descr="addin_tmp.png"/>
          <p:cNvPicPr>
            <a:picLocks noChangeAspect="1"/>
          </p:cNvPicPr>
          <p:nvPr>
            <p:custDataLst>
              <p:tags r:id="rId4"/>
            </p:custDataLst>
          </p:nvPr>
        </p:nvPicPr>
        <p:blipFill>
          <a:blip r:embed="rId14" cstate="print"/>
          <a:stretch>
            <a:fillRect/>
          </a:stretch>
        </p:blipFill>
        <p:spPr>
          <a:xfrm>
            <a:off x="6172200" y="2895600"/>
            <a:ext cx="1714500" cy="334328"/>
          </a:xfrm>
          <a:prstGeom prst="rect">
            <a:avLst/>
          </a:prstGeom>
        </p:spPr>
      </p:pic>
      <p:pic>
        <p:nvPicPr>
          <p:cNvPr id="10" name="Picture 9" descr="addin_tmp.png"/>
          <p:cNvPicPr>
            <a:picLocks noChangeAspect="1"/>
          </p:cNvPicPr>
          <p:nvPr>
            <p:custDataLst>
              <p:tags r:id="rId5"/>
            </p:custDataLst>
          </p:nvPr>
        </p:nvPicPr>
        <p:blipFill>
          <a:blip r:embed="rId15" cstate="print"/>
          <a:stretch>
            <a:fillRect/>
          </a:stretch>
        </p:blipFill>
        <p:spPr>
          <a:xfrm>
            <a:off x="3962400" y="3886200"/>
            <a:ext cx="1508760" cy="300038"/>
          </a:xfrm>
          <a:prstGeom prst="rect">
            <a:avLst/>
          </a:prstGeom>
        </p:spPr>
      </p:pic>
      <p:pic>
        <p:nvPicPr>
          <p:cNvPr id="11" name="Picture 10" descr="addin_tmp.png"/>
          <p:cNvPicPr>
            <a:picLocks noChangeAspect="1"/>
          </p:cNvPicPr>
          <p:nvPr>
            <p:custDataLst>
              <p:tags r:id="rId6"/>
            </p:custDataLst>
          </p:nvPr>
        </p:nvPicPr>
        <p:blipFill>
          <a:blip r:embed="rId16" cstate="print"/>
          <a:stretch>
            <a:fillRect/>
          </a:stretch>
        </p:blipFill>
        <p:spPr>
          <a:xfrm>
            <a:off x="6248400" y="3886200"/>
            <a:ext cx="1508760" cy="300038"/>
          </a:xfrm>
          <a:prstGeom prst="rect">
            <a:avLst/>
          </a:prstGeom>
        </p:spPr>
      </p:pic>
      <p:pic>
        <p:nvPicPr>
          <p:cNvPr id="12" name="Picture 11" descr="addin_tmp.png"/>
          <p:cNvPicPr>
            <a:picLocks noChangeAspect="1"/>
          </p:cNvPicPr>
          <p:nvPr>
            <p:custDataLst>
              <p:tags r:id="rId7"/>
            </p:custDataLst>
          </p:nvPr>
        </p:nvPicPr>
        <p:blipFill>
          <a:blip r:embed="rId17" cstate="print"/>
          <a:stretch>
            <a:fillRect/>
          </a:stretch>
        </p:blipFill>
        <p:spPr>
          <a:xfrm>
            <a:off x="5029200" y="4724400"/>
            <a:ext cx="1665923" cy="382905"/>
          </a:xfrm>
          <a:prstGeom prst="rect">
            <a:avLst/>
          </a:prstGeom>
        </p:spPr>
      </p:pic>
      <p:pic>
        <p:nvPicPr>
          <p:cNvPr id="13" name="Picture 12" descr="addin_tmp.png"/>
          <p:cNvPicPr>
            <a:picLocks noChangeAspect="1"/>
          </p:cNvPicPr>
          <p:nvPr>
            <p:custDataLst>
              <p:tags r:id="rId8"/>
            </p:custDataLst>
          </p:nvPr>
        </p:nvPicPr>
        <p:blipFill>
          <a:blip r:embed="rId18" cstate="print"/>
          <a:stretch>
            <a:fillRect/>
          </a:stretch>
        </p:blipFill>
        <p:spPr>
          <a:xfrm>
            <a:off x="3962400" y="5791200"/>
            <a:ext cx="1843088" cy="331470"/>
          </a:xfrm>
          <a:prstGeom prst="rect">
            <a:avLst/>
          </a:prstGeom>
        </p:spPr>
      </p:pic>
      <p:pic>
        <p:nvPicPr>
          <p:cNvPr id="14" name="Picture 13" descr="addin_tmp.png"/>
          <p:cNvPicPr>
            <a:picLocks noChangeAspect="1"/>
          </p:cNvPicPr>
          <p:nvPr>
            <p:custDataLst>
              <p:tags r:id="rId9"/>
            </p:custDataLst>
          </p:nvPr>
        </p:nvPicPr>
        <p:blipFill>
          <a:blip r:embed="rId19" cstate="print"/>
          <a:stretch>
            <a:fillRect/>
          </a:stretch>
        </p:blipFill>
        <p:spPr>
          <a:xfrm>
            <a:off x="6553200" y="5791200"/>
            <a:ext cx="1860233" cy="334328"/>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Logical Equivalences (</a:t>
            </a:r>
            <a:r>
              <a:rPr lang="en-US" i="1" dirty="0"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Commutative Laws:                              ,</a:t>
            </a:r>
          </a:p>
          <a:p>
            <a:pPr>
              <a:buNone/>
            </a:pPr>
            <a:endParaRPr lang="en-US" dirty="0" smtClean="0"/>
          </a:p>
          <a:p>
            <a:r>
              <a:rPr lang="en-US" dirty="0" smtClean="0"/>
              <a:t>Associative Laws:</a:t>
            </a:r>
          </a:p>
          <a:p>
            <a:pPr>
              <a:buNone/>
            </a:pPr>
            <a:endParaRPr lang="en-US" dirty="0" smtClean="0"/>
          </a:p>
          <a:p>
            <a:r>
              <a:rPr lang="en-US" dirty="0" smtClean="0"/>
              <a:t>Distributive Laws:</a:t>
            </a:r>
          </a:p>
          <a:p>
            <a:endParaRPr lang="en-US" dirty="0" smtClean="0"/>
          </a:p>
          <a:p>
            <a:endParaRPr lang="en-US" dirty="0" smtClean="0"/>
          </a:p>
          <a:p>
            <a:r>
              <a:rPr lang="en-US" dirty="0" smtClean="0"/>
              <a:t>Absorption Laws:</a:t>
            </a:r>
          </a:p>
          <a:p>
            <a:endParaRPr lang="en-US" dirty="0" smtClean="0"/>
          </a:p>
          <a:p>
            <a:endParaRPr lang="en-US" dirty="0" smtClean="0"/>
          </a:p>
          <a:p>
            <a:endParaRPr lang="en-US" dirty="0" smtClean="0"/>
          </a:p>
          <a:p>
            <a:pPr>
              <a:buNone/>
            </a:pPr>
            <a:endParaRPr lang="en-US" dirty="0"/>
          </a:p>
        </p:txBody>
      </p:sp>
      <p:pic>
        <p:nvPicPr>
          <p:cNvPr id="8" name="Picture 7" descr="addin_tmp.png"/>
          <p:cNvPicPr>
            <a:picLocks noChangeAspect="1"/>
          </p:cNvPicPr>
          <p:nvPr>
            <p:custDataLst>
              <p:tags r:id="rId1"/>
            </p:custDataLst>
          </p:nvPr>
        </p:nvPicPr>
        <p:blipFill>
          <a:blip r:embed="rId10" cstate="print"/>
          <a:stretch>
            <a:fillRect/>
          </a:stretch>
        </p:blipFill>
        <p:spPr>
          <a:xfrm>
            <a:off x="3886200" y="2057400"/>
            <a:ext cx="2105978" cy="300038"/>
          </a:xfrm>
          <a:prstGeom prst="rect">
            <a:avLst/>
          </a:prstGeom>
        </p:spPr>
      </p:pic>
      <p:pic>
        <p:nvPicPr>
          <p:cNvPr id="12" name="Picture 11" descr="addin_tmp.png"/>
          <p:cNvPicPr>
            <a:picLocks noChangeAspect="1"/>
          </p:cNvPicPr>
          <p:nvPr>
            <p:custDataLst>
              <p:tags r:id="rId2"/>
            </p:custDataLst>
          </p:nvPr>
        </p:nvPicPr>
        <p:blipFill>
          <a:blip r:embed="rId11" cstate="print"/>
          <a:stretch>
            <a:fillRect/>
          </a:stretch>
        </p:blipFill>
        <p:spPr>
          <a:xfrm>
            <a:off x="6477000" y="2057400"/>
            <a:ext cx="2105978" cy="300038"/>
          </a:xfrm>
          <a:prstGeom prst="rect">
            <a:avLst/>
          </a:prstGeom>
        </p:spPr>
      </p:pic>
      <p:pic>
        <p:nvPicPr>
          <p:cNvPr id="9" name="Picture 8" descr="addin_tmp.png"/>
          <p:cNvPicPr>
            <a:picLocks noChangeAspect="1"/>
          </p:cNvPicPr>
          <p:nvPr>
            <p:custDataLst>
              <p:tags r:id="rId3"/>
            </p:custDataLst>
          </p:nvPr>
        </p:nvPicPr>
        <p:blipFill>
          <a:blip r:embed="rId12" cstate="print"/>
          <a:stretch>
            <a:fillRect/>
          </a:stretch>
        </p:blipFill>
        <p:spPr>
          <a:xfrm>
            <a:off x="3810000" y="3352800"/>
            <a:ext cx="3823335" cy="382905"/>
          </a:xfrm>
          <a:prstGeom prst="rect">
            <a:avLst/>
          </a:prstGeom>
        </p:spPr>
      </p:pic>
      <p:pic>
        <p:nvPicPr>
          <p:cNvPr id="10" name="Picture 9" descr="addin_tmp.png"/>
          <p:cNvPicPr>
            <a:picLocks noChangeAspect="1"/>
          </p:cNvPicPr>
          <p:nvPr>
            <p:custDataLst>
              <p:tags r:id="rId4"/>
            </p:custDataLst>
          </p:nvPr>
        </p:nvPicPr>
        <p:blipFill>
          <a:blip r:embed="rId13" cstate="print"/>
          <a:stretch>
            <a:fillRect/>
          </a:stretch>
        </p:blipFill>
        <p:spPr>
          <a:xfrm>
            <a:off x="3810000" y="2895600"/>
            <a:ext cx="3823335" cy="382905"/>
          </a:xfrm>
          <a:prstGeom prst="rect">
            <a:avLst/>
          </a:prstGeom>
        </p:spPr>
      </p:pic>
      <p:pic>
        <p:nvPicPr>
          <p:cNvPr id="13" name="Picture 12" descr="addin_tmp.png"/>
          <p:cNvPicPr>
            <a:picLocks noChangeAspect="1"/>
          </p:cNvPicPr>
          <p:nvPr>
            <p:custDataLst>
              <p:tags r:id="rId5"/>
            </p:custDataLst>
          </p:nvPr>
        </p:nvPicPr>
        <p:blipFill>
          <a:blip r:embed="rId14" cstate="print"/>
          <a:stretch>
            <a:fillRect/>
          </a:stretch>
        </p:blipFill>
        <p:spPr>
          <a:xfrm>
            <a:off x="3733800" y="4038600"/>
            <a:ext cx="5026343" cy="382905"/>
          </a:xfrm>
          <a:prstGeom prst="rect">
            <a:avLst/>
          </a:prstGeom>
        </p:spPr>
      </p:pic>
      <p:pic>
        <p:nvPicPr>
          <p:cNvPr id="14" name="Picture 13" descr="addin_tmp.png"/>
          <p:cNvPicPr>
            <a:picLocks noChangeAspect="1"/>
          </p:cNvPicPr>
          <p:nvPr>
            <p:custDataLst>
              <p:tags r:id="rId6"/>
            </p:custDataLst>
          </p:nvPr>
        </p:nvPicPr>
        <p:blipFill>
          <a:blip r:embed="rId15" cstate="print"/>
          <a:stretch>
            <a:fillRect/>
          </a:stretch>
        </p:blipFill>
        <p:spPr>
          <a:xfrm>
            <a:off x="3733800" y="4648200"/>
            <a:ext cx="5026343" cy="382905"/>
          </a:xfrm>
          <a:prstGeom prst="rect">
            <a:avLst/>
          </a:prstGeom>
        </p:spPr>
      </p:pic>
      <p:pic>
        <p:nvPicPr>
          <p:cNvPr id="15" name="Picture 14" descr="addin_tmp.png"/>
          <p:cNvPicPr>
            <a:picLocks noChangeAspect="1"/>
          </p:cNvPicPr>
          <p:nvPr>
            <p:custDataLst>
              <p:tags r:id="rId7"/>
            </p:custDataLst>
          </p:nvPr>
        </p:nvPicPr>
        <p:blipFill>
          <a:blip r:embed="rId16" cstate="print"/>
          <a:stretch>
            <a:fillRect/>
          </a:stretch>
        </p:blipFill>
        <p:spPr>
          <a:xfrm>
            <a:off x="3733800" y="5334000"/>
            <a:ext cx="2408873" cy="382905"/>
          </a:xfrm>
          <a:prstGeom prst="rect">
            <a:avLst/>
          </a:prstGeom>
        </p:spPr>
      </p:pic>
      <p:pic>
        <p:nvPicPr>
          <p:cNvPr id="16" name="Picture 15" descr="addin_tmp.png"/>
          <p:cNvPicPr>
            <a:picLocks noChangeAspect="1"/>
          </p:cNvPicPr>
          <p:nvPr>
            <p:custDataLst>
              <p:tags r:id="rId8"/>
            </p:custDataLst>
          </p:nvPr>
        </p:nvPicPr>
        <p:blipFill>
          <a:blip r:embed="rId17" cstate="print"/>
          <a:stretch>
            <a:fillRect/>
          </a:stretch>
        </p:blipFill>
        <p:spPr>
          <a:xfrm>
            <a:off x="6400800" y="5334000"/>
            <a:ext cx="2408873" cy="382905"/>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Logical Equivalences</a:t>
            </a:r>
            <a:endParaRPr lang="en-US" dirty="0"/>
          </a:p>
        </p:txBody>
      </p:sp>
      <p:pic>
        <p:nvPicPr>
          <p:cNvPr id="4" name="Content Placeholder 3" descr="table17.jpg"/>
          <p:cNvPicPr>
            <a:picLocks noGrp="1" noChangeAspect="1"/>
          </p:cNvPicPr>
          <p:nvPr>
            <p:ph idx="1"/>
          </p:nvPr>
        </p:nvPicPr>
        <p:blipFill>
          <a:blip r:embed="rId2" cstate="print"/>
          <a:stretch>
            <a:fillRect/>
          </a:stretch>
        </p:blipFill>
        <p:spPr>
          <a:xfrm>
            <a:off x="1600200" y="2590800"/>
            <a:ext cx="3429000" cy="3657600"/>
          </a:xfrm>
        </p:spPr>
      </p:pic>
      <p:pic>
        <p:nvPicPr>
          <p:cNvPr id="5" name="Picture 4" descr="table18.jpg"/>
          <p:cNvPicPr>
            <a:picLocks noChangeAspect="1"/>
          </p:cNvPicPr>
          <p:nvPr/>
        </p:nvPicPr>
        <p:blipFill>
          <a:blip r:embed="rId3" cstate="print"/>
          <a:stretch>
            <a:fillRect/>
          </a:stretch>
        </p:blipFill>
        <p:spPr>
          <a:xfrm>
            <a:off x="5562600" y="2895600"/>
            <a:ext cx="2971800" cy="251460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Constructing New Logical Equivalences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can show that two expressions are logically equivalent by developing a series of logically equivalent statements.</a:t>
            </a:r>
          </a:p>
          <a:p>
            <a:r>
              <a:rPr lang="en-US" dirty="0" smtClean="0"/>
              <a:t>To prove that                 we produce a series of equivalences beginning with A and ending with B.</a:t>
            </a:r>
          </a:p>
          <a:p>
            <a:endParaRPr lang="en-US" dirty="0" smtClean="0"/>
          </a:p>
          <a:p>
            <a:endParaRPr lang="en-US" dirty="0" smtClean="0"/>
          </a:p>
          <a:p>
            <a:endParaRPr lang="en-US" dirty="0" smtClean="0"/>
          </a:p>
          <a:p>
            <a:r>
              <a:rPr lang="en-US" dirty="0" smtClean="0"/>
              <a:t>Keep in mind that whenever a proposition (represented by a propositional variable) occurs in the equivalences listed earlier, it may be replaced by an arbitrarily complex compound proposition.</a:t>
            </a:r>
            <a:endParaRPr lang="en-US" dirty="0"/>
          </a:p>
        </p:txBody>
      </p:sp>
      <p:pic>
        <p:nvPicPr>
          <p:cNvPr id="8" name="Picture 7" descr="addin_tmp.png"/>
          <p:cNvPicPr>
            <a:picLocks noChangeAspect="1"/>
          </p:cNvPicPr>
          <p:nvPr>
            <p:custDataLst>
              <p:tags r:id="rId1"/>
            </p:custDataLst>
          </p:nvPr>
        </p:nvPicPr>
        <p:blipFill>
          <a:blip r:embed="rId6" cstate="print"/>
          <a:stretch>
            <a:fillRect/>
          </a:stretch>
        </p:blipFill>
        <p:spPr>
          <a:xfrm>
            <a:off x="2667000" y="2743200"/>
            <a:ext cx="890588" cy="228600"/>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3429000" y="3429001"/>
            <a:ext cx="992981" cy="27622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3429000" y="4114800"/>
            <a:ext cx="1062038" cy="278606"/>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3886200" y="3733800"/>
            <a:ext cx="35719" cy="288131"/>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Proofs</a:t>
            </a:r>
            <a:endParaRPr lang="en-US" dirty="0"/>
          </a:p>
        </p:txBody>
      </p:sp>
      <p:sp>
        <p:nvSpPr>
          <p:cNvPr id="8" name="Content Placeholder 7"/>
          <p:cNvSpPr>
            <a:spLocks noGrp="1"/>
          </p:cNvSpPr>
          <p:nvPr>
            <p:ph idx="1"/>
          </p:nvPr>
        </p:nvSpPr>
        <p:spPr/>
        <p:txBody>
          <a:bodyPr/>
          <a:lstStyle/>
          <a:p>
            <a:pPr>
              <a:buNone/>
            </a:pPr>
            <a:r>
              <a:rPr lang="en-US" b="1" dirty="0" smtClean="0"/>
              <a:t>Example</a:t>
            </a:r>
            <a:r>
              <a:rPr lang="en-US" dirty="0" smtClean="0"/>
              <a:t>: Show that                               </a:t>
            </a:r>
          </a:p>
          <a:p>
            <a:pPr>
              <a:buNone/>
            </a:pPr>
            <a:r>
              <a:rPr lang="en-US" dirty="0" smtClean="0"/>
              <a:t>            is logically equivalent to </a:t>
            </a:r>
          </a:p>
          <a:p>
            <a:pPr>
              <a:buNone/>
            </a:pPr>
            <a:r>
              <a:rPr lang="en-US" b="1" dirty="0" smtClean="0"/>
              <a:t>Solution</a:t>
            </a:r>
            <a:r>
              <a:rPr lang="en-US" dirty="0" smtClean="0"/>
              <a:t>:</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533401" y="3429000"/>
            <a:ext cx="8338185" cy="2381250"/>
          </a:xfrm>
          <a:prstGeom prst="rect">
            <a:avLst/>
          </a:prstGeom>
        </p:spPr>
      </p:pic>
      <p:pic>
        <p:nvPicPr>
          <p:cNvPr id="12" name="Picture 11" descr="addin_tmp.png"/>
          <p:cNvPicPr>
            <a:picLocks noChangeAspect="1"/>
          </p:cNvPicPr>
          <p:nvPr>
            <p:custDataLst>
              <p:tags r:id="rId2"/>
            </p:custDataLst>
          </p:nvPr>
        </p:nvPicPr>
        <p:blipFill>
          <a:blip r:embed="rId6" cstate="print"/>
          <a:stretch>
            <a:fillRect/>
          </a:stretch>
        </p:blipFill>
        <p:spPr>
          <a:xfrm>
            <a:off x="3657600" y="1981200"/>
            <a:ext cx="2451735" cy="382905"/>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5257800" y="2514600"/>
            <a:ext cx="1271588" cy="30289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Propositions</a:t>
            </a:r>
          </a:p>
          <a:p>
            <a:r>
              <a:rPr lang="en-US" dirty="0" smtClean="0"/>
              <a:t>Connectives</a:t>
            </a:r>
          </a:p>
          <a:p>
            <a:pPr lvl="1"/>
            <a:r>
              <a:rPr lang="en-US" dirty="0" smtClean="0"/>
              <a:t>Negation</a:t>
            </a:r>
          </a:p>
          <a:p>
            <a:pPr lvl="1"/>
            <a:r>
              <a:rPr lang="en-US" dirty="0" smtClean="0"/>
              <a:t>Conjunction</a:t>
            </a:r>
          </a:p>
          <a:p>
            <a:pPr lvl="1"/>
            <a:r>
              <a:rPr lang="en-US" dirty="0" smtClean="0"/>
              <a:t>Disjunction</a:t>
            </a:r>
          </a:p>
          <a:p>
            <a:pPr lvl="1"/>
            <a:r>
              <a:rPr lang="en-US" dirty="0" smtClean="0"/>
              <a:t>Implication; </a:t>
            </a:r>
            <a:r>
              <a:rPr lang="en-US" dirty="0" err="1" smtClean="0"/>
              <a:t>contrapositive</a:t>
            </a:r>
            <a:r>
              <a:rPr lang="en-US" dirty="0" smtClean="0"/>
              <a:t>, inverse, converse</a:t>
            </a:r>
          </a:p>
          <a:p>
            <a:pPr lvl="1"/>
            <a:r>
              <a:rPr lang="en-US" dirty="0" err="1" smtClean="0"/>
              <a:t>Biconditional</a:t>
            </a:r>
            <a:endParaRPr lang="en-US" dirty="0" smtClean="0"/>
          </a:p>
          <a:p>
            <a:r>
              <a:rPr lang="en-US" dirty="0" smtClean="0"/>
              <a:t>Truth Tables</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Equivalence Proofs</a:t>
            </a:r>
            <a:endParaRPr lang="en-US" dirty="0"/>
          </a:p>
        </p:txBody>
      </p:sp>
      <p:sp>
        <p:nvSpPr>
          <p:cNvPr id="8" name="Content Placeholder 7"/>
          <p:cNvSpPr>
            <a:spLocks noGrp="1"/>
          </p:cNvSpPr>
          <p:nvPr>
            <p:ph idx="1"/>
          </p:nvPr>
        </p:nvSpPr>
        <p:spPr/>
        <p:txBody>
          <a:bodyPr/>
          <a:lstStyle/>
          <a:p>
            <a:pPr>
              <a:buNone/>
            </a:pPr>
            <a:r>
              <a:rPr lang="en-US" b="1" dirty="0" smtClean="0"/>
              <a:t>Example</a:t>
            </a:r>
            <a:r>
              <a:rPr lang="en-US" dirty="0" smtClean="0"/>
              <a:t>: Show that                               </a:t>
            </a:r>
          </a:p>
          <a:p>
            <a:pPr>
              <a:buNone/>
            </a:pPr>
            <a:r>
              <a:rPr lang="en-US" dirty="0" smtClean="0"/>
              <a:t>            is a tautology. </a:t>
            </a:r>
          </a:p>
          <a:p>
            <a:pPr>
              <a:buNone/>
            </a:pPr>
            <a:r>
              <a:rPr lang="en-US" b="1" dirty="0" smtClean="0"/>
              <a:t>Solution</a:t>
            </a:r>
            <a:r>
              <a:rPr lang="en-US" dirty="0" smtClean="0"/>
              <a:t>:</a:t>
            </a:r>
          </a:p>
          <a:p>
            <a:pPr>
              <a:buNone/>
            </a:pPr>
            <a:endParaRPr lang="en-US" dirty="0"/>
          </a:p>
        </p:txBody>
      </p:sp>
      <p:pic>
        <p:nvPicPr>
          <p:cNvPr id="16" name="Picture 15" descr="addin_tmp.png"/>
          <p:cNvPicPr>
            <a:picLocks noChangeAspect="1"/>
          </p:cNvPicPr>
          <p:nvPr>
            <p:custDataLst>
              <p:tags r:id="rId1"/>
            </p:custDataLst>
          </p:nvPr>
        </p:nvPicPr>
        <p:blipFill>
          <a:blip r:embed="rId4" cstate="print"/>
          <a:stretch>
            <a:fillRect/>
          </a:stretch>
        </p:blipFill>
        <p:spPr>
          <a:xfrm>
            <a:off x="533402" y="3428999"/>
            <a:ext cx="8185785" cy="2066925"/>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657600" y="1981200"/>
            <a:ext cx="2700338" cy="382905"/>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Disjunctive Normal Form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lstStyle/>
          <a:p>
            <a:r>
              <a:rPr lang="en-US" dirty="0" smtClean="0"/>
              <a:t>A propositional formula is in </a:t>
            </a:r>
            <a:r>
              <a:rPr lang="en-US" i="1" dirty="0" smtClean="0"/>
              <a:t>disjunctive normal form </a:t>
            </a:r>
            <a:r>
              <a:rPr lang="en-US" dirty="0" smtClean="0"/>
              <a:t>if it consists of a disjunction  of (1, … ,</a:t>
            </a:r>
            <a:r>
              <a:rPr lang="en-US" i="1" dirty="0" smtClean="0"/>
              <a:t>n</a:t>
            </a:r>
            <a:r>
              <a:rPr lang="en-US" dirty="0" smtClean="0"/>
              <a:t>) </a:t>
            </a:r>
            <a:r>
              <a:rPr lang="en-US" dirty="0" err="1" smtClean="0"/>
              <a:t>disjuncts</a:t>
            </a:r>
            <a:r>
              <a:rPr lang="en-US" dirty="0" smtClean="0"/>
              <a:t> where each </a:t>
            </a:r>
            <a:r>
              <a:rPr lang="en-US" dirty="0" err="1" smtClean="0"/>
              <a:t>disjunct</a:t>
            </a:r>
            <a:r>
              <a:rPr lang="en-US" dirty="0" smtClean="0"/>
              <a:t> consists of a conjunction of (1, …, </a:t>
            </a:r>
            <a:r>
              <a:rPr lang="en-US" i="1" dirty="0" smtClean="0"/>
              <a:t>m</a:t>
            </a:r>
            <a:r>
              <a:rPr lang="en-US" dirty="0" smtClean="0"/>
              <a:t>) atomic formulas or the negation of an atomic formula.</a:t>
            </a:r>
          </a:p>
          <a:p>
            <a:pPr lvl="1"/>
            <a:r>
              <a:rPr lang="en-US" dirty="0" smtClean="0"/>
              <a:t>Yes</a:t>
            </a:r>
          </a:p>
          <a:p>
            <a:pPr lvl="1"/>
            <a:endParaRPr lang="en-US" dirty="0" smtClean="0"/>
          </a:p>
          <a:p>
            <a:pPr lvl="1"/>
            <a:r>
              <a:rPr lang="en-US" dirty="0" smtClean="0"/>
              <a:t>No</a:t>
            </a:r>
          </a:p>
          <a:p>
            <a:r>
              <a:rPr lang="en-US" dirty="0" smtClean="0"/>
              <a:t>Disjunctive Normal Form is important for the circuit design methods discussed in Chapter 12.</a:t>
            </a:r>
          </a:p>
          <a:p>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2133600" y="4038600"/>
            <a:ext cx="3037523" cy="38290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4876800"/>
            <a:ext cx="1680210" cy="382905"/>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Disjunctive Normal Form (optional)</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Example</a:t>
            </a:r>
            <a:r>
              <a:rPr lang="en-US" dirty="0" smtClean="0"/>
              <a:t>: Show that every compound proposition can be put in disjunctive normal form. </a:t>
            </a:r>
          </a:p>
          <a:p>
            <a:pPr>
              <a:buNone/>
            </a:pPr>
            <a:r>
              <a:rPr lang="en-US" b="1" dirty="0" smtClean="0"/>
              <a:t>   Solution</a:t>
            </a:r>
            <a:r>
              <a:rPr lang="en-US" dirty="0" smtClean="0"/>
              <a:t>: Construct the truth table for the proposition. Then an equivalent proposition is the disjunction with </a:t>
            </a:r>
            <a:r>
              <a:rPr lang="en-US" i="1" dirty="0" smtClean="0"/>
              <a:t>n</a:t>
            </a:r>
            <a:r>
              <a:rPr lang="en-US" dirty="0" smtClean="0"/>
              <a:t> </a:t>
            </a:r>
            <a:r>
              <a:rPr lang="en-US" dirty="0" err="1" smtClean="0"/>
              <a:t>disjuncts</a:t>
            </a:r>
            <a:r>
              <a:rPr lang="en-US" dirty="0" smtClean="0"/>
              <a:t> (where </a:t>
            </a:r>
            <a:r>
              <a:rPr lang="en-US" i="1" dirty="0" smtClean="0"/>
              <a:t>n</a:t>
            </a:r>
            <a:r>
              <a:rPr lang="en-US" dirty="0" smtClean="0"/>
              <a:t> is the number of rows for which the formula evaluates to </a:t>
            </a:r>
            <a:r>
              <a:rPr lang="en-US" b="1" dirty="0" smtClean="0"/>
              <a:t>T)</a:t>
            </a:r>
            <a:r>
              <a:rPr lang="en-US" dirty="0" smtClean="0"/>
              <a:t>. Each </a:t>
            </a:r>
            <a:r>
              <a:rPr lang="en-US" dirty="0" err="1" smtClean="0"/>
              <a:t>disjunct</a:t>
            </a:r>
            <a:r>
              <a:rPr lang="en-US" dirty="0" smtClean="0"/>
              <a:t> has m conjuncts where </a:t>
            </a:r>
            <a:r>
              <a:rPr lang="en-US" i="1" dirty="0" smtClean="0"/>
              <a:t>m</a:t>
            </a:r>
            <a:r>
              <a:rPr lang="en-US" dirty="0" smtClean="0"/>
              <a:t> is the number of distinct propositional variables. Each conjunct includes the positive form of the propositional variable if the variable is assigned </a:t>
            </a:r>
            <a:r>
              <a:rPr lang="en-US" b="1" dirty="0" smtClean="0"/>
              <a:t>T </a:t>
            </a:r>
            <a:r>
              <a:rPr lang="en-US" dirty="0" smtClean="0"/>
              <a:t>in that row and the negated form if the variable is assigned </a:t>
            </a:r>
            <a:r>
              <a:rPr lang="en-US" b="1" dirty="0" smtClean="0"/>
              <a:t>F</a:t>
            </a:r>
            <a:r>
              <a:rPr lang="en-US" dirty="0" smtClean="0"/>
              <a:t> in that row.  This proposition is in  disjunctive normal from.</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Disjunctive Normal Form (optional)</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Find the Disjunctive Normal Form (DNF) of </a:t>
            </a:r>
          </a:p>
          <a:p>
            <a:pPr>
              <a:buNone/>
            </a:pPr>
            <a:r>
              <a:rPr lang="en-US" dirty="0" smtClean="0"/>
              <a:t>                        (</a:t>
            </a:r>
            <a:r>
              <a:rPr lang="en-US" i="1" dirty="0" err="1" smtClean="0"/>
              <a:t>p</a:t>
            </a:r>
            <a:r>
              <a:rPr lang="en-US" dirty="0" err="1" smtClean="0">
                <a:latin typeface="Cambria Math"/>
                <a:ea typeface="Cambria Math"/>
              </a:rPr>
              <a:t>∨</a:t>
            </a:r>
            <a:r>
              <a:rPr lang="en-US" i="1" dirty="0" err="1" smtClean="0">
                <a:latin typeface="Cambria Math"/>
                <a:ea typeface="Cambria Math"/>
              </a:rPr>
              <a:t>q</a:t>
            </a:r>
            <a:r>
              <a:rPr lang="en-US" dirty="0" smtClean="0">
                <a:latin typeface="Cambria Math"/>
                <a:ea typeface="Cambria Math"/>
              </a:rPr>
              <a:t>)→¬</a:t>
            </a:r>
            <a:r>
              <a:rPr lang="en-US" i="1" dirty="0" smtClean="0">
                <a:latin typeface="Cambria Math"/>
                <a:ea typeface="Cambria Math"/>
              </a:rPr>
              <a:t>r</a:t>
            </a:r>
          </a:p>
          <a:p>
            <a:pPr>
              <a:buNone/>
            </a:pPr>
            <a:endParaRPr lang="en-US" i="1" dirty="0" smtClean="0"/>
          </a:p>
          <a:p>
            <a:pPr>
              <a:buNone/>
            </a:pPr>
            <a:r>
              <a:rPr lang="en-US" dirty="0" smtClean="0"/>
              <a:t>  </a:t>
            </a:r>
            <a:r>
              <a:rPr lang="en-US" b="1" dirty="0" smtClean="0"/>
              <a:t>Solution</a:t>
            </a:r>
            <a:r>
              <a:rPr lang="en-US" dirty="0" smtClean="0"/>
              <a:t>: This proposition is true when </a:t>
            </a:r>
            <a:r>
              <a:rPr lang="en-US" i="1" dirty="0" smtClean="0"/>
              <a:t>r</a:t>
            </a:r>
            <a:r>
              <a:rPr lang="en-US" dirty="0" smtClean="0"/>
              <a:t> is false or when both </a:t>
            </a:r>
            <a:r>
              <a:rPr lang="en-US" i="1" dirty="0" smtClean="0"/>
              <a:t>p</a:t>
            </a:r>
            <a:r>
              <a:rPr lang="en-US" dirty="0" smtClean="0"/>
              <a:t> and </a:t>
            </a:r>
            <a:r>
              <a:rPr lang="en-US" i="1" dirty="0" smtClean="0"/>
              <a:t>q</a:t>
            </a:r>
            <a:r>
              <a:rPr lang="en-US" dirty="0" smtClean="0"/>
              <a:t> are false.</a:t>
            </a:r>
          </a:p>
          <a:p>
            <a:pPr>
              <a:buNone/>
            </a:pPr>
            <a:r>
              <a:rPr lang="en-US" dirty="0" smtClean="0"/>
              <a:t>                   (</a:t>
            </a:r>
            <a:r>
              <a:rPr lang="en-US" dirty="0" smtClean="0">
                <a:latin typeface="Cambria Math"/>
                <a:ea typeface="Cambria Math"/>
              </a:rPr>
              <a:t>¬ </a:t>
            </a:r>
            <a:r>
              <a:rPr lang="en-US" i="1" dirty="0" smtClean="0"/>
              <a:t>p</a:t>
            </a:r>
            <a:r>
              <a:rPr lang="en-US" dirty="0" smtClean="0">
                <a:latin typeface="Cambria Math"/>
                <a:ea typeface="Cambria Math"/>
              </a:rPr>
              <a:t>∧ ¬ </a:t>
            </a:r>
            <a:r>
              <a:rPr lang="en-US" i="1" dirty="0" smtClean="0">
                <a:latin typeface="Cambria Math"/>
                <a:ea typeface="Cambria Math"/>
              </a:rPr>
              <a:t>q</a:t>
            </a:r>
            <a:r>
              <a:rPr lang="en-US" dirty="0" smtClean="0">
                <a:latin typeface="Cambria Math"/>
                <a:ea typeface="Cambria Math"/>
              </a:rPr>
              <a:t>) ∨ ¬</a:t>
            </a:r>
            <a:r>
              <a:rPr lang="en-US" i="1" dirty="0" smtClean="0">
                <a:latin typeface="Cambria Math"/>
                <a:ea typeface="Cambria Math"/>
              </a:rPr>
              <a:t>r</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Conjunctive Normal Form (optional)</a:t>
            </a:r>
            <a:endParaRPr lang="en-US" dirty="0"/>
          </a:p>
        </p:txBody>
      </p:sp>
      <p:sp>
        <p:nvSpPr>
          <p:cNvPr id="3" name="Content Placeholder 2"/>
          <p:cNvSpPr>
            <a:spLocks noGrp="1"/>
          </p:cNvSpPr>
          <p:nvPr>
            <p:ph idx="1"/>
          </p:nvPr>
        </p:nvSpPr>
        <p:spPr/>
        <p:txBody>
          <a:bodyPr>
            <a:normAutofit lnSpcReduction="10000"/>
          </a:bodyPr>
          <a:lstStyle/>
          <a:p>
            <a:r>
              <a:rPr lang="en-US" dirty="0" smtClean="0"/>
              <a:t>A compound proposition is in </a:t>
            </a:r>
            <a:r>
              <a:rPr lang="en-US" i="1" dirty="0" smtClean="0"/>
              <a:t>Conjunctive Normal Form </a:t>
            </a:r>
            <a:r>
              <a:rPr lang="en-US" dirty="0" smtClean="0"/>
              <a:t>(CNF) if it is a conjunction of disjunctions.</a:t>
            </a:r>
          </a:p>
          <a:p>
            <a:r>
              <a:rPr lang="en-US" dirty="0" smtClean="0"/>
              <a:t>Every proposition can be put in an equivalent CNF.</a:t>
            </a:r>
          </a:p>
          <a:p>
            <a:r>
              <a:rPr lang="en-US" dirty="0" smtClean="0"/>
              <a:t>Conjunctive Normal Form (CNF) can be obtained by eliminating implications, moving negation inwards and using the distributive  and associative laws.</a:t>
            </a:r>
          </a:p>
          <a:p>
            <a:r>
              <a:rPr lang="en-US" dirty="0" smtClean="0"/>
              <a:t>Important in resolution theorem proving used in artificial Intelligence (AI).</a:t>
            </a:r>
          </a:p>
          <a:p>
            <a:r>
              <a:rPr lang="en-US" dirty="0" smtClean="0"/>
              <a:t>A  compound proposition can be put in conjunctive normal form through repeated application of the logical equivalences covered earlier.</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Conjunctive Normal Form (optional)</a:t>
            </a:r>
            <a:endParaRPr lang="en-US" sz="4000" dirty="0"/>
          </a:p>
        </p:txBody>
      </p:sp>
      <p:sp>
        <p:nvSpPr>
          <p:cNvPr id="5" name="Content Placeholder 4"/>
          <p:cNvSpPr>
            <a:spLocks noGrp="1"/>
          </p:cNvSpPr>
          <p:nvPr>
            <p:ph idx="1"/>
          </p:nvPr>
        </p:nvSpPr>
        <p:spPr/>
        <p:txBody>
          <a:bodyPr>
            <a:normAutofit/>
          </a:bodyPr>
          <a:lstStyle/>
          <a:p>
            <a:pPr>
              <a:buNone/>
            </a:pPr>
            <a:r>
              <a:rPr lang="en-US" b="1" dirty="0" smtClean="0"/>
              <a:t>  Example</a:t>
            </a:r>
            <a:r>
              <a:rPr lang="en-US" dirty="0" smtClean="0"/>
              <a:t>:    Put the following into CNF: </a:t>
            </a:r>
          </a:p>
          <a:p>
            <a:pPr>
              <a:buNone/>
            </a:pPr>
            <a:endParaRPr lang="en-US" dirty="0" smtClean="0"/>
          </a:p>
          <a:p>
            <a:pPr>
              <a:buNone/>
            </a:pPr>
            <a:r>
              <a:rPr lang="en-US" b="1" dirty="0" smtClean="0"/>
              <a:t>   Solution:</a:t>
            </a:r>
          </a:p>
          <a:p>
            <a:pPr marL="880110" lvl="1" indent="-514350">
              <a:buFont typeface="+mj-lt"/>
              <a:buAutoNum type="arabicPeriod"/>
            </a:pPr>
            <a:r>
              <a:rPr lang="en-US" dirty="0" smtClean="0"/>
              <a:t>Eliminate implication signs:</a:t>
            </a:r>
          </a:p>
          <a:p>
            <a:pPr marL="880110" lvl="1" indent="-514350">
              <a:buNone/>
            </a:pPr>
            <a:endParaRPr lang="en-US" dirty="0" smtClean="0"/>
          </a:p>
          <a:p>
            <a:pPr marL="880110" lvl="1" indent="-514350">
              <a:buFont typeface="+mj-lt"/>
              <a:buAutoNum type="arabicPeriod" startAt="2"/>
            </a:pPr>
            <a:r>
              <a:rPr lang="en-US" dirty="0" smtClean="0"/>
              <a:t>Move negation inwards; eliminate double negation:</a:t>
            </a:r>
          </a:p>
          <a:p>
            <a:pPr marL="880110" lvl="1" indent="-514350">
              <a:buNone/>
            </a:pPr>
            <a:endParaRPr lang="en-US" dirty="0" smtClean="0"/>
          </a:p>
          <a:p>
            <a:pPr marL="880110" lvl="1" indent="-514350">
              <a:buFont typeface="+mj-lt"/>
              <a:buAutoNum type="arabicPeriod" startAt="3"/>
            </a:pPr>
            <a:r>
              <a:rPr lang="en-US" dirty="0" smtClean="0"/>
              <a:t>Convert to CNF using associative/distributive laws</a:t>
            </a:r>
          </a:p>
          <a:p>
            <a:pPr marL="514350" indent="-514350">
              <a:buNone/>
            </a:pPr>
            <a:endParaRPr lang="en-US" dirty="0" smtClean="0"/>
          </a:p>
        </p:txBody>
      </p:sp>
      <p:pic>
        <p:nvPicPr>
          <p:cNvPr id="6" name="Content Placeholder 3" descr="addin_tmp.png"/>
          <p:cNvPicPr>
            <a:picLocks noChangeAspect="1"/>
          </p:cNvPicPr>
          <p:nvPr>
            <p:custDataLst>
              <p:tags r:id="rId1"/>
            </p:custDataLst>
          </p:nvPr>
        </p:nvPicPr>
        <p:blipFill>
          <a:blip r:embed="rId6" cstate="print"/>
          <a:stretch>
            <a:fillRect/>
          </a:stretch>
        </p:blipFill>
        <p:spPr>
          <a:xfrm>
            <a:off x="4114800" y="2362200"/>
            <a:ext cx="3137535" cy="382905"/>
          </a:xfrm>
          <a:prstGeom prst="rect">
            <a:avLst/>
          </a:prstGeom>
        </p:spPr>
      </p:pic>
      <p:pic>
        <p:nvPicPr>
          <p:cNvPr id="7" name="Picture 6" descr="addin_tmp.png"/>
          <p:cNvPicPr>
            <a:picLocks noChangeAspect="1"/>
          </p:cNvPicPr>
          <p:nvPr>
            <p:custDataLst>
              <p:tags r:id="rId2"/>
            </p:custDataLst>
          </p:nvPr>
        </p:nvPicPr>
        <p:blipFill>
          <a:blip r:embed="rId7" cstate="print"/>
          <a:stretch>
            <a:fillRect/>
          </a:stretch>
        </p:blipFill>
        <p:spPr>
          <a:xfrm>
            <a:off x="2590800" y="3810000"/>
            <a:ext cx="3306128" cy="382905"/>
          </a:xfrm>
          <a:prstGeom prst="rect">
            <a:avLst/>
          </a:prstGeom>
        </p:spPr>
      </p:pic>
      <p:pic>
        <p:nvPicPr>
          <p:cNvPr id="8" name="Picture 7" descr="addin_tmp.png"/>
          <p:cNvPicPr>
            <a:picLocks noChangeAspect="1"/>
          </p:cNvPicPr>
          <p:nvPr>
            <p:custDataLst>
              <p:tags r:id="rId3"/>
            </p:custDataLst>
          </p:nvPr>
        </p:nvPicPr>
        <p:blipFill>
          <a:blip r:embed="rId8" cstate="print"/>
          <a:stretch>
            <a:fillRect/>
          </a:stretch>
        </p:blipFill>
        <p:spPr>
          <a:xfrm>
            <a:off x="2362200" y="4724400"/>
            <a:ext cx="3037523" cy="382905"/>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2362200" y="5715000"/>
            <a:ext cx="4506278" cy="382905"/>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a:t>
            </a:r>
            <a:r>
              <a:rPr lang="en-US" dirty="0" err="1" smtClean="0"/>
              <a:t>Satisfiability</a:t>
            </a:r>
            <a:endParaRPr lang="en-US" dirty="0"/>
          </a:p>
        </p:txBody>
      </p:sp>
      <p:sp>
        <p:nvSpPr>
          <p:cNvPr id="3" name="Content Placeholder 2"/>
          <p:cNvSpPr>
            <a:spLocks noGrp="1"/>
          </p:cNvSpPr>
          <p:nvPr>
            <p:ph idx="1"/>
          </p:nvPr>
        </p:nvSpPr>
        <p:spPr/>
        <p:txBody>
          <a:bodyPr/>
          <a:lstStyle/>
          <a:p>
            <a:r>
              <a:rPr lang="en-US" dirty="0" smtClean="0"/>
              <a:t>A compound proposition is </a:t>
            </a:r>
            <a:r>
              <a:rPr lang="en-US" i="1" dirty="0" err="1" smtClean="0"/>
              <a:t>satisfiable</a:t>
            </a:r>
            <a:r>
              <a:rPr lang="en-US" b="1" dirty="0" smtClean="0"/>
              <a:t> </a:t>
            </a:r>
            <a:r>
              <a:rPr lang="en-US" dirty="0" smtClean="0"/>
              <a:t>if there is an assignment of truth values to its variables that make it true. When no such assignments exist, the compound proposition is </a:t>
            </a:r>
            <a:r>
              <a:rPr lang="en-US" i="1" dirty="0" err="1" smtClean="0"/>
              <a:t>unsatisfiable</a:t>
            </a:r>
            <a:r>
              <a:rPr lang="en-US" dirty="0" smtClean="0"/>
              <a:t>.</a:t>
            </a:r>
          </a:p>
          <a:p>
            <a:r>
              <a:rPr lang="en-US" dirty="0" smtClean="0"/>
              <a:t>A compound proposition is </a:t>
            </a:r>
            <a:r>
              <a:rPr lang="en-US" dirty="0" err="1" smtClean="0"/>
              <a:t>unsatisfiable</a:t>
            </a:r>
            <a:r>
              <a:rPr lang="en-US" dirty="0" smtClean="0"/>
              <a:t> if and only if its negation is a tautology.</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on Propositional </a:t>
            </a:r>
            <a:r>
              <a:rPr lang="en-US" dirty="0" err="1" smtClean="0"/>
              <a:t>Satisfiability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Determine the </a:t>
            </a:r>
            <a:r>
              <a:rPr lang="en-US" dirty="0" err="1" smtClean="0"/>
              <a:t>satisfiability</a:t>
            </a:r>
            <a:r>
              <a:rPr lang="en-US" dirty="0" smtClean="0"/>
              <a:t> of the following compound propositions:</a:t>
            </a:r>
          </a:p>
          <a:p>
            <a:endParaRPr lang="en-US" dirty="0" smtClean="0"/>
          </a:p>
          <a:p>
            <a:pPr>
              <a:buNone/>
            </a:pPr>
            <a:r>
              <a:rPr lang="en-US" b="1" dirty="0" smtClean="0"/>
              <a:t>   Solution</a:t>
            </a:r>
            <a:r>
              <a:rPr lang="en-US" dirty="0" smtClean="0"/>
              <a:t>: </a:t>
            </a:r>
            <a:r>
              <a:rPr lang="en-US" dirty="0" err="1" smtClean="0"/>
              <a:t>Satisfiable</a:t>
            </a:r>
            <a:r>
              <a:rPr lang="en-US" dirty="0" smtClean="0"/>
              <a:t>. Assign </a:t>
            </a:r>
            <a:r>
              <a:rPr lang="en-US" b="1" dirty="0" smtClean="0"/>
              <a:t>T</a:t>
            </a:r>
            <a:r>
              <a:rPr lang="en-US" dirty="0" smtClean="0"/>
              <a:t> to </a:t>
            </a:r>
            <a:r>
              <a:rPr lang="en-US" i="1" dirty="0" smtClean="0">
                <a:latin typeface="Cambria Math" pitchFamily="18" charset="0"/>
                <a:ea typeface="Cambria Math" pitchFamily="18" charset="0"/>
              </a:rPr>
              <a:t>p, q, </a:t>
            </a:r>
            <a:r>
              <a:rPr lang="en-US" dirty="0" smtClean="0"/>
              <a:t>and </a:t>
            </a:r>
            <a:r>
              <a:rPr lang="en-US" i="1" dirty="0" smtClean="0">
                <a:latin typeface="Cambria Math" pitchFamily="18" charset="0"/>
                <a:ea typeface="Cambria Math" pitchFamily="18" charset="0"/>
              </a:rPr>
              <a:t>r</a:t>
            </a:r>
            <a:r>
              <a:rPr lang="en-US" dirty="0" smtClean="0"/>
              <a:t>.</a:t>
            </a:r>
          </a:p>
          <a:p>
            <a:endParaRPr lang="en-US" dirty="0" smtClean="0"/>
          </a:p>
          <a:p>
            <a:pPr>
              <a:buNone/>
            </a:pPr>
            <a:endParaRPr lang="en-US" dirty="0" smtClean="0"/>
          </a:p>
          <a:p>
            <a:pPr>
              <a:buNone/>
            </a:pPr>
            <a:r>
              <a:rPr lang="en-US" b="1" dirty="0" smtClean="0"/>
              <a:t>   Solution:</a:t>
            </a:r>
            <a:r>
              <a:rPr lang="en-US" dirty="0" smtClean="0"/>
              <a:t> </a:t>
            </a:r>
            <a:r>
              <a:rPr lang="en-US" dirty="0" err="1" smtClean="0"/>
              <a:t>Satisfiable</a:t>
            </a:r>
            <a:r>
              <a:rPr lang="en-US" dirty="0" smtClean="0"/>
              <a:t>. Assign </a:t>
            </a:r>
            <a:r>
              <a:rPr lang="en-US" b="1" dirty="0" smtClean="0"/>
              <a:t>T</a:t>
            </a:r>
            <a:r>
              <a:rPr lang="en-US" dirty="0" smtClean="0"/>
              <a:t> to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and</a:t>
            </a:r>
            <a:r>
              <a:rPr lang="en-US" i="1" dirty="0" smtClean="0">
                <a:latin typeface="Cambria Math" pitchFamily="18" charset="0"/>
                <a:ea typeface="Cambria Math" pitchFamily="18" charset="0"/>
              </a:rPr>
              <a:t> </a:t>
            </a:r>
            <a:r>
              <a:rPr lang="en-US" b="1" i="1" dirty="0" smtClean="0">
                <a:latin typeface="Cambria Math" pitchFamily="18" charset="0"/>
                <a:ea typeface="Cambria Math" pitchFamily="18" charset="0"/>
              </a:rPr>
              <a:t>F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to</a:t>
            </a:r>
            <a:r>
              <a:rPr lang="en-US" i="1" dirty="0" smtClean="0">
                <a:latin typeface="Cambria Math" pitchFamily="18" charset="0"/>
                <a:ea typeface="Cambria Math" pitchFamily="18" charset="0"/>
              </a:rPr>
              <a:t> q</a:t>
            </a:r>
            <a:r>
              <a:rPr lang="en-US" dirty="0" smtClean="0"/>
              <a:t>.</a:t>
            </a:r>
          </a:p>
          <a:p>
            <a:endParaRPr lang="en-US" b="1" dirty="0" smtClean="0"/>
          </a:p>
          <a:p>
            <a:pPr>
              <a:buNone/>
            </a:pPr>
            <a:endParaRPr lang="en-US" b="1" dirty="0" smtClean="0"/>
          </a:p>
          <a:p>
            <a:pPr>
              <a:buNone/>
            </a:pPr>
            <a:r>
              <a:rPr lang="en-US" b="1" smtClean="0"/>
              <a:t>   Solution</a:t>
            </a:r>
            <a:r>
              <a:rPr lang="en-US" b="1" dirty="0" smtClean="0"/>
              <a:t>:  </a:t>
            </a:r>
            <a:r>
              <a:rPr lang="en-US" dirty="0" smtClean="0"/>
              <a:t>Not </a:t>
            </a:r>
            <a:r>
              <a:rPr lang="en-US" dirty="0" err="1" smtClean="0"/>
              <a:t>satisfiable</a:t>
            </a:r>
            <a:r>
              <a:rPr lang="en-US" dirty="0" smtClean="0"/>
              <a:t>. Check each possible assignment of truth values to the propositional variables and none will make the proposition true.</a:t>
            </a:r>
            <a:endParaRPr lang="en-US" b="1" dirty="0" smtClean="0"/>
          </a:p>
          <a:p>
            <a:pPr algn="ctr">
              <a:buNone/>
            </a:pPr>
            <a:endParaRPr lang="en-US" dirty="0" smtClean="0"/>
          </a:p>
          <a:p>
            <a:pPr algn="ctr">
              <a:buNone/>
            </a:pPr>
            <a:endParaRPr lang="en-US" b="1" dirty="0" smtClean="0"/>
          </a:p>
          <a:p>
            <a:pPr>
              <a:buNone/>
            </a:pP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1905000" y="2590800"/>
            <a:ext cx="4794885" cy="382905"/>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1905000" y="3505200"/>
            <a:ext cx="4497705" cy="382905"/>
          </a:xfrm>
          <a:prstGeom prst="rect">
            <a:avLst/>
          </a:prstGeom>
        </p:spPr>
      </p:pic>
      <p:pic>
        <p:nvPicPr>
          <p:cNvPr id="7" name="Picture 6" descr="addin_tmp.png"/>
          <p:cNvPicPr>
            <a:picLocks noChangeAspect="1"/>
          </p:cNvPicPr>
          <p:nvPr>
            <p:custDataLst>
              <p:tags r:id="rId3"/>
            </p:custDataLst>
          </p:nvPr>
        </p:nvPicPr>
        <p:blipFill>
          <a:blip r:embed="rId7" cstate="print"/>
          <a:stretch>
            <a:fillRect/>
          </a:stretch>
        </p:blipFill>
        <p:spPr>
          <a:xfrm>
            <a:off x="609600" y="4648200"/>
            <a:ext cx="8155781" cy="3190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t>
            </a:r>
            <a:endParaRPr lang="en-US" dirty="0"/>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1828800" y="2209800"/>
            <a:ext cx="5969318" cy="477203"/>
          </a:xfrm>
        </p:spPr>
      </p:pic>
      <p:pic>
        <p:nvPicPr>
          <p:cNvPr id="5" name="Picture 4" descr="addin_tmp.png"/>
          <p:cNvPicPr>
            <a:picLocks noChangeAspect="1"/>
          </p:cNvPicPr>
          <p:nvPr>
            <p:custDataLst>
              <p:tags r:id="rId2"/>
            </p:custDataLst>
          </p:nvPr>
        </p:nvPicPr>
        <p:blipFill>
          <a:blip r:embed="rId5" cstate="print"/>
          <a:stretch>
            <a:fillRect/>
          </a:stretch>
        </p:blipFill>
        <p:spPr>
          <a:xfrm>
            <a:off x="1905000" y="3276600"/>
            <a:ext cx="5969318" cy="477203"/>
          </a:xfrm>
          <a:prstGeom prst="rect">
            <a:avLst/>
          </a:prstGeom>
        </p:spPr>
      </p:pic>
      <p:sp>
        <p:nvSpPr>
          <p:cNvPr id="6" name="TextBox 5"/>
          <p:cNvSpPr txBox="1"/>
          <p:nvPr/>
        </p:nvSpPr>
        <p:spPr>
          <a:xfrm>
            <a:off x="2209800" y="4495800"/>
            <a:ext cx="3505200" cy="369332"/>
          </a:xfrm>
          <a:prstGeom prst="rect">
            <a:avLst/>
          </a:prstGeom>
          <a:noFill/>
        </p:spPr>
        <p:txBody>
          <a:bodyPr wrap="square" rtlCol="0">
            <a:spAutoFit/>
          </a:bodyPr>
          <a:lstStyle/>
          <a:p>
            <a:r>
              <a:rPr lang="en-US" dirty="0" smtClean="0"/>
              <a:t>Needed for the next example.</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Sudoku</a:t>
            </a:r>
            <a:endParaRPr lang="en-US" dirty="0"/>
          </a:p>
        </p:txBody>
      </p:sp>
      <p:sp>
        <p:nvSpPr>
          <p:cNvPr id="3" name="Content Placeholder 2"/>
          <p:cNvSpPr>
            <a:spLocks noGrp="1"/>
          </p:cNvSpPr>
          <p:nvPr>
            <p:ph idx="1"/>
          </p:nvPr>
        </p:nvSpPr>
        <p:spPr/>
        <p:txBody>
          <a:bodyPr/>
          <a:lstStyle/>
          <a:p>
            <a:r>
              <a:rPr lang="en-US" dirty="0" smtClean="0"/>
              <a:t>A </a:t>
            </a:r>
            <a:r>
              <a:rPr lang="en-US" b="1" dirty="0" smtClean="0"/>
              <a:t> Sudoku puzzle </a:t>
            </a:r>
            <a:r>
              <a:rPr lang="en-US" dirty="0" smtClean="0"/>
              <a:t>is represented by a 9</a:t>
            </a:r>
            <a:r>
              <a:rPr lang="en-US" dirty="0" smtClean="0">
                <a:sym typeface="Symbol"/>
              </a:rPr>
              <a:t>9 grid made up of nine 33</a:t>
            </a:r>
            <a:r>
              <a:rPr lang="en-US" dirty="0" smtClean="0"/>
              <a:t> </a:t>
            </a:r>
            <a:r>
              <a:rPr lang="en-US" dirty="0" err="1" smtClean="0"/>
              <a:t>subgrids</a:t>
            </a:r>
            <a:r>
              <a:rPr lang="en-US" dirty="0" smtClean="0"/>
              <a:t>, known as </a:t>
            </a:r>
            <a:r>
              <a:rPr lang="en-US" b="1" dirty="0" smtClean="0"/>
              <a:t>blocks</a:t>
            </a:r>
            <a:r>
              <a:rPr lang="en-US" dirty="0" smtClean="0"/>
              <a:t>. Some of the 81 cells of the puzzle are assigned one of the numbers 1,2, …, 9.</a:t>
            </a:r>
          </a:p>
          <a:p>
            <a:r>
              <a:rPr lang="en-US" dirty="0" smtClean="0"/>
              <a:t>The puzzle is solved by assigning numbers to each blank cell so that every row, column and block contains each of the nine possible numbers.</a:t>
            </a:r>
          </a:p>
          <a:p>
            <a:r>
              <a:rPr lang="en-US" dirty="0" smtClean="0"/>
              <a:t>Example</a:t>
            </a:r>
            <a:endParaRPr lang="en-US" dirty="0"/>
          </a:p>
        </p:txBody>
      </p:sp>
      <p:pic>
        <p:nvPicPr>
          <p:cNvPr id="4" name="Picture 3" descr="new_figure_3_1.jpg"/>
          <p:cNvPicPr>
            <a:picLocks noChangeAspect="1"/>
          </p:cNvPicPr>
          <p:nvPr/>
        </p:nvPicPr>
        <p:blipFill>
          <a:blip r:embed="rId2" cstate="print"/>
          <a:stretch>
            <a:fillRect/>
          </a:stretch>
        </p:blipFill>
        <p:spPr>
          <a:xfrm>
            <a:off x="6248400" y="4953000"/>
            <a:ext cx="1491234" cy="149123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a:t>
            </a:r>
            <a:r>
              <a:rPr lang="en-US" i="1" dirty="0" smtClean="0"/>
              <a:t>proposition</a:t>
            </a:r>
            <a:r>
              <a:rPr lang="en-US" dirty="0" smtClean="0"/>
              <a:t> is a declarative sentence that is either true or false.</a:t>
            </a:r>
          </a:p>
          <a:p>
            <a:r>
              <a:rPr lang="en-US" dirty="0" smtClean="0"/>
              <a:t>Examples of propositions:</a:t>
            </a:r>
          </a:p>
          <a:p>
            <a:pPr marL="880110" lvl="1" indent="-514350">
              <a:buFont typeface="+mj-lt"/>
              <a:buAutoNum type="alphaLcParenR"/>
            </a:pPr>
            <a:r>
              <a:rPr lang="en-US" dirty="0" smtClean="0"/>
              <a:t>The Moon is made of green cheese.</a:t>
            </a:r>
          </a:p>
          <a:p>
            <a:pPr marL="880110" lvl="1" indent="-514350">
              <a:buFont typeface="+mj-lt"/>
              <a:buAutoNum type="alphaLcParenR"/>
            </a:pPr>
            <a:r>
              <a:rPr lang="en-US" dirty="0" smtClean="0"/>
              <a:t>Trenton is the capital of New Jersey.</a:t>
            </a:r>
          </a:p>
          <a:p>
            <a:pPr marL="880110" lvl="1" indent="-514350">
              <a:buFont typeface="+mj-lt"/>
              <a:buAutoNum type="alphaLcParenR"/>
            </a:pPr>
            <a:r>
              <a:rPr lang="en-US" dirty="0" smtClean="0"/>
              <a:t>Toronto is the capital of Canada.</a:t>
            </a:r>
          </a:p>
          <a:p>
            <a:pPr marL="880110" lvl="1" indent="-514350">
              <a:buFont typeface="+mj-lt"/>
              <a:buAutoNum type="alphaLcParenR"/>
            </a:pP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p>
          <a:p>
            <a:pPr marL="880110" lvl="1" indent="-514350">
              <a:buFont typeface="+mj-lt"/>
              <a:buAutoNum type="alphaLcParenR"/>
            </a:pP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2</a:t>
            </a:r>
          </a:p>
          <a:p>
            <a:r>
              <a:rPr lang="en-US" dirty="0" smtClean="0"/>
              <a:t>Examples that are not propositions.</a:t>
            </a:r>
          </a:p>
          <a:p>
            <a:pPr marL="880110" lvl="1" indent="-514350">
              <a:buFont typeface="+mj-lt"/>
              <a:buAutoNum type="alphaLcParenR"/>
            </a:pPr>
            <a:r>
              <a:rPr lang="en-US" dirty="0" smtClean="0"/>
              <a:t>Sit down!</a:t>
            </a:r>
          </a:p>
          <a:p>
            <a:pPr marL="880110" lvl="1" indent="-514350">
              <a:buFont typeface="+mj-lt"/>
              <a:buAutoNum type="alphaLcParenR"/>
            </a:pPr>
            <a:r>
              <a:rPr lang="en-US" dirty="0" smtClean="0"/>
              <a:t>What time is it?</a:t>
            </a:r>
          </a:p>
          <a:p>
            <a:pPr marL="880110" lvl="1" indent="-514350">
              <a:buFont typeface="+mj-lt"/>
              <a:buAutoNum type="alphaLcParenR"/>
            </a:pPr>
            <a:r>
              <a:rPr lang="en-US" i="1" dirty="0" smtClean="0"/>
              <a:t>x</a:t>
            </a:r>
            <a:r>
              <a:rPr lang="en-US" dirty="0" smtClean="0"/>
              <a:t> + 1 = 2</a:t>
            </a:r>
          </a:p>
          <a:p>
            <a:pPr marL="880110" lvl="1" indent="-514350">
              <a:buFont typeface="+mj-lt"/>
              <a:buAutoNum type="alphaLcParenR"/>
            </a:pPr>
            <a:r>
              <a:rPr lang="en-US" i="1" dirty="0" smtClean="0"/>
              <a:t>x</a:t>
            </a:r>
            <a:r>
              <a:rPr lang="en-US" dirty="0" smtClean="0"/>
              <a:t> + </a:t>
            </a:r>
            <a:r>
              <a:rPr lang="en-US" i="1" dirty="0" smtClean="0"/>
              <a:t>y </a:t>
            </a:r>
            <a:r>
              <a:rPr lang="en-US" dirty="0" smtClean="0"/>
              <a:t>= </a:t>
            </a:r>
            <a:r>
              <a:rPr lang="en-US" i="1" dirty="0" smtClean="0"/>
              <a:t>z</a:t>
            </a:r>
          </a:p>
          <a:p>
            <a:endParaRPr 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Encoding as a </a:t>
            </a:r>
            <a:r>
              <a:rPr lang="en-US" dirty="0" err="1" smtClean="0"/>
              <a:t>Satisfiability</a:t>
            </a:r>
            <a:r>
              <a:rPr lang="en-US" dirty="0" smtClean="0"/>
              <a:t> Problem</a:t>
            </a:r>
            <a:endParaRPr lang="en-US" dirty="0"/>
          </a:p>
        </p:txBody>
      </p:sp>
      <p:sp>
        <p:nvSpPr>
          <p:cNvPr id="3" name="Content Placeholder 2"/>
          <p:cNvSpPr>
            <a:spLocks noGrp="1"/>
          </p:cNvSpPr>
          <p:nvPr>
            <p:ph idx="1"/>
          </p:nvPr>
        </p:nvSpPr>
        <p:spPr/>
        <p:txBody>
          <a:bodyPr/>
          <a:lstStyle/>
          <a:p>
            <a:r>
              <a:rPr lang="en-US" dirty="0" smtClean="0"/>
              <a:t>Let </a:t>
            </a:r>
            <a:r>
              <a:rPr lang="en-US" i="1" dirty="0" smtClean="0"/>
              <a:t>p</a:t>
            </a:r>
            <a:r>
              <a:rPr lang="en-US" dirty="0" smtClean="0"/>
              <a:t>(</a:t>
            </a:r>
            <a:r>
              <a:rPr lang="en-US" i="1" dirty="0" err="1" smtClean="0"/>
              <a:t>i</a:t>
            </a:r>
            <a:r>
              <a:rPr lang="en-US" dirty="0" err="1" smtClean="0"/>
              <a:t>,</a:t>
            </a:r>
            <a:r>
              <a:rPr lang="en-US" i="1" dirty="0" err="1" smtClean="0"/>
              <a:t>j</a:t>
            </a:r>
            <a:r>
              <a:rPr lang="en-US" dirty="0" err="1" smtClean="0"/>
              <a:t>,</a:t>
            </a:r>
            <a:r>
              <a:rPr lang="en-US" i="1" dirty="0" err="1" smtClean="0"/>
              <a:t>n</a:t>
            </a:r>
            <a:r>
              <a:rPr lang="en-US" dirty="0" smtClean="0"/>
              <a:t>) denote the proposition that is true when the number </a:t>
            </a:r>
            <a:r>
              <a:rPr lang="en-US" i="1" dirty="0" smtClean="0"/>
              <a:t>n</a:t>
            </a:r>
            <a:r>
              <a:rPr lang="en-US" dirty="0" smtClean="0"/>
              <a:t> is in the cell in the </a:t>
            </a:r>
            <a:r>
              <a:rPr lang="en-US" i="1" dirty="0" err="1" smtClean="0"/>
              <a:t>i</a:t>
            </a:r>
            <a:r>
              <a:rPr lang="en-US" dirty="0" err="1" smtClean="0"/>
              <a:t>th</a:t>
            </a:r>
            <a:r>
              <a:rPr lang="en-US" dirty="0" smtClean="0"/>
              <a:t> row and the </a:t>
            </a:r>
            <a:r>
              <a:rPr lang="en-US" i="1" dirty="0" err="1" smtClean="0"/>
              <a:t>j</a:t>
            </a:r>
            <a:r>
              <a:rPr lang="en-US" dirty="0" err="1" smtClean="0"/>
              <a:t>th</a:t>
            </a:r>
            <a:r>
              <a:rPr lang="en-US" dirty="0" smtClean="0"/>
              <a:t> column.</a:t>
            </a:r>
          </a:p>
          <a:p>
            <a:r>
              <a:rPr lang="en-US" dirty="0" smtClean="0"/>
              <a:t>There are 9</a:t>
            </a:r>
            <a:r>
              <a:rPr lang="en-US" dirty="0" smtClean="0">
                <a:sym typeface="Symbol"/>
              </a:rPr>
              <a:t></a:t>
            </a:r>
            <a:r>
              <a:rPr lang="en-US" dirty="0" smtClean="0"/>
              <a:t>9</a:t>
            </a:r>
            <a:r>
              <a:rPr lang="en-US" dirty="0" smtClean="0">
                <a:sym typeface="Symbol"/>
              </a:rPr>
              <a:t>  </a:t>
            </a:r>
            <a:r>
              <a:rPr lang="en-US" dirty="0" smtClean="0"/>
              <a:t>9 = 729 such propositions.</a:t>
            </a:r>
          </a:p>
          <a:p>
            <a:r>
              <a:rPr lang="en-US" dirty="0" smtClean="0"/>
              <a:t>In the sample puzzle </a:t>
            </a:r>
            <a:r>
              <a:rPr lang="en-US" i="1" dirty="0" smtClean="0"/>
              <a:t>p</a:t>
            </a:r>
            <a:r>
              <a:rPr lang="en-US" dirty="0" smtClean="0"/>
              <a:t>(5,1,6) is true, but </a:t>
            </a:r>
            <a:r>
              <a:rPr lang="en-US" i="1" dirty="0" smtClean="0"/>
              <a:t>p</a:t>
            </a:r>
            <a:r>
              <a:rPr lang="en-US" dirty="0" smtClean="0"/>
              <a:t>(5,</a:t>
            </a:r>
            <a:r>
              <a:rPr lang="en-US" i="1" dirty="0" smtClean="0"/>
              <a:t>j</a:t>
            </a:r>
            <a:r>
              <a:rPr lang="en-US" dirty="0" smtClean="0"/>
              <a:t>,6) is false for </a:t>
            </a:r>
            <a:r>
              <a:rPr lang="en-US" i="1" dirty="0" smtClean="0"/>
              <a:t>j </a:t>
            </a:r>
            <a:r>
              <a:rPr lang="en-US" dirty="0" smtClean="0"/>
              <a:t>= 2,3,…9</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(cont)</a:t>
            </a:r>
            <a:endParaRPr lang="en-US" dirty="0"/>
          </a:p>
        </p:txBody>
      </p:sp>
      <p:sp>
        <p:nvSpPr>
          <p:cNvPr id="3" name="Content Placeholder 2"/>
          <p:cNvSpPr>
            <a:spLocks noGrp="1"/>
          </p:cNvSpPr>
          <p:nvPr>
            <p:ph idx="1"/>
          </p:nvPr>
        </p:nvSpPr>
        <p:spPr/>
        <p:txBody>
          <a:bodyPr/>
          <a:lstStyle/>
          <a:p>
            <a:r>
              <a:rPr lang="en-US" dirty="0" smtClean="0"/>
              <a:t>For each cell with a given value, assert </a:t>
            </a:r>
            <a:r>
              <a:rPr lang="en-US" i="1" dirty="0" smtClean="0"/>
              <a:t>p</a:t>
            </a:r>
            <a:r>
              <a:rPr lang="en-US" dirty="0" smtClean="0"/>
              <a:t>(</a:t>
            </a:r>
            <a:r>
              <a:rPr lang="en-US" i="1" dirty="0" err="1" smtClean="0"/>
              <a:t>d</a:t>
            </a:r>
            <a:r>
              <a:rPr lang="en-US" dirty="0" err="1" smtClean="0"/>
              <a:t>,</a:t>
            </a:r>
            <a:r>
              <a:rPr lang="en-US" i="1" dirty="0" err="1" smtClean="0"/>
              <a:t>j</a:t>
            </a:r>
            <a:r>
              <a:rPr lang="en-US" dirty="0" err="1" smtClean="0"/>
              <a:t>,</a:t>
            </a:r>
            <a:r>
              <a:rPr lang="en-US" i="1" dirty="0" err="1" smtClean="0"/>
              <a:t>n</a:t>
            </a:r>
            <a:r>
              <a:rPr lang="en-US" dirty="0" smtClean="0"/>
              <a:t>), when the cell in row </a:t>
            </a:r>
            <a:r>
              <a:rPr lang="en-US" i="1" dirty="0" err="1" smtClean="0"/>
              <a:t>i</a:t>
            </a:r>
            <a:r>
              <a:rPr lang="en-US" dirty="0" smtClean="0"/>
              <a:t> and column </a:t>
            </a:r>
            <a:r>
              <a:rPr lang="en-US" i="1" dirty="0" smtClean="0"/>
              <a:t>j</a:t>
            </a:r>
            <a:r>
              <a:rPr lang="en-US" dirty="0" smtClean="0"/>
              <a:t> has the given value.</a:t>
            </a:r>
          </a:p>
          <a:p>
            <a:r>
              <a:rPr lang="en-US" dirty="0" smtClean="0"/>
              <a:t>Assert that every row contains every number.</a:t>
            </a:r>
          </a:p>
          <a:p>
            <a:endParaRPr lang="en-US" dirty="0" smtClean="0"/>
          </a:p>
          <a:p>
            <a:pPr>
              <a:buNone/>
            </a:pPr>
            <a:endParaRPr lang="en-US" dirty="0" smtClean="0"/>
          </a:p>
          <a:p>
            <a:r>
              <a:rPr lang="en-US" dirty="0" smtClean="0"/>
              <a:t>Assert that every column contains every number.</a:t>
            </a:r>
          </a:p>
          <a:p>
            <a:pPr>
              <a:buNone/>
            </a:pPr>
            <a:endParaRPr lang="en-US" dirty="0"/>
          </a:p>
        </p:txBody>
      </p:sp>
      <p:pic>
        <p:nvPicPr>
          <p:cNvPr id="5" name="Picture 4" descr="addin_tmp.png"/>
          <p:cNvPicPr>
            <a:picLocks noChangeAspect="1"/>
          </p:cNvPicPr>
          <p:nvPr>
            <p:custDataLst>
              <p:tags r:id="rId1"/>
            </p:custDataLst>
          </p:nvPr>
        </p:nvPicPr>
        <p:blipFill>
          <a:blip r:embed="rId4" cstate="print"/>
          <a:stretch>
            <a:fillRect/>
          </a:stretch>
        </p:blipFill>
        <p:spPr>
          <a:xfrm>
            <a:off x="3276600" y="3352800"/>
            <a:ext cx="2047875" cy="77152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3048000" y="4876800"/>
            <a:ext cx="2055495" cy="771525"/>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(cont)</a:t>
            </a:r>
            <a:endParaRPr lang="en-US" dirty="0"/>
          </a:p>
        </p:txBody>
      </p:sp>
      <p:sp>
        <p:nvSpPr>
          <p:cNvPr id="3" name="Content Placeholder 2"/>
          <p:cNvSpPr>
            <a:spLocks noGrp="1"/>
          </p:cNvSpPr>
          <p:nvPr>
            <p:ph idx="1"/>
          </p:nvPr>
        </p:nvSpPr>
        <p:spPr/>
        <p:txBody>
          <a:bodyPr/>
          <a:lstStyle/>
          <a:p>
            <a:r>
              <a:rPr lang="en-US" dirty="0" smtClean="0"/>
              <a:t>Assert that each of the 3 x 3 blocks contain every number.</a:t>
            </a:r>
          </a:p>
          <a:p>
            <a:endParaRPr lang="en-US" dirty="0" smtClean="0"/>
          </a:p>
          <a:p>
            <a:pPr>
              <a:buNone/>
            </a:pPr>
            <a:r>
              <a:rPr lang="en-US" dirty="0" smtClean="0"/>
              <a:t>     (this is tricky - ideas from chapter </a:t>
            </a:r>
            <a:r>
              <a:rPr lang="en-US" dirty="0" smtClean="0">
                <a:latin typeface="Cambria Math" pitchFamily="18" charset="0"/>
                <a:ea typeface="Cambria Math" pitchFamily="18" charset="0"/>
              </a:rPr>
              <a:t>4</a:t>
            </a:r>
            <a:r>
              <a:rPr lang="en-US" dirty="0" smtClean="0"/>
              <a:t> help)</a:t>
            </a:r>
          </a:p>
          <a:p>
            <a:r>
              <a:rPr lang="en-US" dirty="0" smtClean="0"/>
              <a:t>Assert that no cell contains more than one  number. Take the conjunction over all values of </a:t>
            </a:r>
            <a:r>
              <a:rPr lang="en-US" i="1" dirty="0" smtClean="0">
                <a:ea typeface="Cambria Math" pitchFamily="18" charset="0"/>
              </a:rPr>
              <a:t>n</a:t>
            </a:r>
            <a:r>
              <a:rPr lang="en-US" dirty="0" smtClean="0"/>
              <a:t>, </a:t>
            </a:r>
            <a:r>
              <a:rPr lang="en-US" i="1" dirty="0" smtClean="0"/>
              <a:t>n’</a:t>
            </a:r>
            <a:r>
              <a:rPr lang="en-US" dirty="0" smtClean="0"/>
              <a:t>, </a:t>
            </a:r>
            <a:r>
              <a:rPr lang="en-US" i="1" dirty="0" err="1" smtClean="0"/>
              <a:t>i</a:t>
            </a:r>
            <a:r>
              <a:rPr lang="en-US" dirty="0" smtClean="0"/>
              <a:t>, and j, where each variable ranges from 1 to 9 and             ,</a:t>
            </a:r>
          </a:p>
          <a:p>
            <a:pPr>
              <a:buNone/>
            </a:pPr>
            <a:r>
              <a:rPr lang="en-US" dirty="0" smtClean="0"/>
              <a:t>    of</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3657600" y="2514600"/>
            <a:ext cx="3950970" cy="771525"/>
          </a:xfrm>
          <a:prstGeom prst="rect">
            <a:avLst/>
          </a:prstGeom>
        </p:spPr>
      </p:pic>
      <p:pic>
        <p:nvPicPr>
          <p:cNvPr id="9" name="Picture 8" descr="addin_tmp.png"/>
          <p:cNvPicPr>
            <a:picLocks noChangeAspect="1"/>
          </p:cNvPicPr>
          <p:nvPr>
            <p:custDataLst>
              <p:tags r:id="rId2"/>
            </p:custDataLst>
          </p:nvPr>
        </p:nvPicPr>
        <p:blipFill>
          <a:blip r:embed="rId6" cstate="print"/>
          <a:stretch>
            <a:fillRect/>
          </a:stretch>
        </p:blipFill>
        <p:spPr>
          <a:xfrm>
            <a:off x="6858000" y="4572000"/>
            <a:ext cx="1034415" cy="368618"/>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743200" y="5181600"/>
            <a:ext cx="3609023" cy="382905"/>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a:t>
            </a:r>
            <a:r>
              <a:rPr lang="en-US" dirty="0" err="1" smtClean="0"/>
              <a:t>Satisfiability</a:t>
            </a:r>
            <a:r>
              <a:rPr lang="en-US" dirty="0" smtClean="0"/>
              <a:t> Problems</a:t>
            </a:r>
            <a:endParaRPr lang="en-US" dirty="0"/>
          </a:p>
        </p:txBody>
      </p:sp>
      <p:sp>
        <p:nvSpPr>
          <p:cNvPr id="3" name="Content Placeholder 2"/>
          <p:cNvSpPr>
            <a:spLocks noGrp="1"/>
          </p:cNvSpPr>
          <p:nvPr>
            <p:ph idx="1"/>
          </p:nvPr>
        </p:nvSpPr>
        <p:spPr/>
        <p:txBody>
          <a:bodyPr>
            <a:normAutofit fontScale="92500"/>
          </a:bodyPr>
          <a:lstStyle/>
          <a:p>
            <a:r>
              <a:rPr lang="en-US" dirty="0" smtClean="0"/>
              <a:t>To solve a  Sudoku puzzle, we need to find an assignment of truth values to the 729 variables of the form  </a:t>
            </a:r>
            <a:r>
              <a:rPr lang="en-US" i="1" dirty="0" smtClean="0"/>
              <a:t>p(</a:t>
            </a:r>
            <a:r>
              <a:rPr lang="en-US" i="1" dirty="0" err="1" smtClean="0"/>
              <a:t>i,j,n</a:t>
            </a:r>
            <a:r>
              <a:rPr lang="en-US" i="1" dirty="0" smtClean="0"/>
              <a:t>) </a:t>
            </a:r>
            <a:r>
              <a:rPr lang="en-US" dirty="0" smtClean="0"/>
              <a:t>that makes the conjunction of the assertions true. Those variables that are assigned T yield a solution to the puzzle.</a:t>
            </a:r>
          </a:p>
          <a:p>
            <a:r>
              <a:rPr lang="en-US" dirty="0" smtClean="0"/>
              <a:t>A truth table can always be used to determine the </a:t>
            </a:r>
            <a:r>
              <a:rPr lang="en-US" dirty="0" err="1" smtClean="0"/>
              <a:t>satisfiability</a:t>
            </a:r>
            <a:r>
              <a:rPr lang="en-US" dirty="0" smtClean="0"/>
              <a:t> of a compound proposition. But this is too complex even for modern computers for large problems. </a:t>
            </a:r>
          </a:p>
          <a:p>
            <a:r>
              <a:rPr lang="en-US" dirty="0" smtClean="0"/>
              <a:t>There has been much work on developing efficient methods for solving </a:t>
            </a:r>
            <a:r>
              <a:rPr lang="en-US" dirty="0" err="1" smtClean="0"/>
              <a:t>satisfiability</a:t>
            </a:r>
            <a:r>
              <a:rPr lang="en-US" dirty="0" smtClean="0"/>
              <a:t> problems as many practical problems can be translated into </a:t>
            </a:r>
            <a:r>
              <a:rPr lang="en-US" dirty="0" err="1" smtClean="0"/>
              <a:t>satisfiability</a:t>
            </a:r>
            <a:r>
              <a:rPr lang="en-US" dirty="0" smtClean="0"/>
              <a:t> problems.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Propositional Logic</a:t>
            </a:r>
            <a:endParaRPr lang="en-US" dirty="0"/>
          </a:p>
        </p:txBody>
      </p:sp>
      <p:sp>
        <p:nvSpPr>
          <p:cNvPr id="3" name="Content Placeholder 2"/>
          <p:cNvSpPr>
            <a:spLocks noGrp="1"/>
          </p:cNvSpPr>
          <p:nvPr>
            <p:ph idx="1"/>
          </p:nvPr>
        </p:nvSpPr>
        <p:spPr/>
        <p:txBody>
          <a:bodyPr>
            <a:normAutofit lnSpcReduction="10000"/>
          </a:bodyPr>
          <a:lstStyle/>
          <a:p>
            <a:r>
              <a:rPr lang="en-US" dirty="0" smtClean="0"/>
              <a:t>Constructing Propositions</a:t>
            </a:r>
          </a:p>
          <a:p>
            <a:pPr lvl="1"/>
            <a:r>
              <a:rPr lang="en-US" dirty="0" smtClean="0"/>
              <a:t>Propositional Variables: </a:t>
            </a:r>
            <a:r>
              <a:rPr lang="en-US" i="1" dirty="0" smtClean="0"/>
              <a:t>p</a:t>
            </a:r>
            <a:r>
              <a:rPr lang="en-US" dirty="0" smtClean="0"/>
              <a:t>, </a:t>
            </a:r>
            <a:r>
              <a:rPr lang="en-US" i="1" dirty="0" smtClean="0"/>
              <a:t>q, r</a:t>
            </a:r>
            <a:r>
              <a:rPr lang="en-US" dirty="0" smtClean="0"/>
              <a:t>, </a:t>
            </a:r>
            <a:r>
              <a:rPr lang="en-US" i="1" dirty="0" smtClean="0"/>
              <a:t>s</a:t>
            </a:r>
            <a:r>
              <a:rPr lang="en-US" dirty="0" smtClean="0"/>
              <a:t>, …</a:t>
            </a:r>
          </a:p>
          <a:p>
            <a:pPr lvl="1"/>
            <a:r>
              <a:rPr lang="en-US" dirty="0" smtClean="0"/>
              <a:t>The proposition that is always true is denoted by </a:t>
            </a:r>
            <a:r>
              <a:rPr lang="en-US" b="1" dirty="0" smtClean="0"/>
              <a:t>T</a:t>
            </a:r>
            <a:r>
              <a:rPr lang="en-US" dirty="0" smtClean="0"/>
              <a:t> and the proposition that is always false is denoted by </a:t>
            </a:r>
            <a:r>
              <a:rPr lang="en-US" b="1" dirty="0" smtClean="0"/>
              <a:t>F</a:t>
            </a:r>
            <a:r>
              <a:rPr lang="en-US" dirty="0" smtClean="0"/>
              <a:t>.</a:t>
            </a:r>
          </a:p>
          <a:p>
            <a:pPr lvl="1"/>
            <a:r>
              <a:rPr lang="en-US" dirty="0" smtClean="0"/>
              <a:t>Compound Propositions; constructed from logical connectives and other propositions</a:t>
            </a:r>
          </a:p>
          <a:p>
            <a:pPr lvl="2"/>
            <a:r>
              <a:rPr lang="en-US" dirty="0" smtClean="0"/>
              <a:t>Negation </a:t>
            </a:r>
            <a:r>
              <a:rPr lang="en-US" dirty="0" smtClean="0">
                <a:latin typeface="Cambria Math"/>
                <a:ea typeface="Cambria Math"/>
              </a:rPr>
              <a:t>¬</a:t>
            </a:r>
            <a:endParaRPr lang="en-US" dirty="0" smtClean="0"/>
          </a:p>
          <a:p>
            <a:pPr lvl="2"/>
            <a:r>
              <a:rPr lang="en-US" dirty="0" smtClean="0"/>
              <a:t>Conjunction </a:t>
            </a:r>
            <a:r>
              <a:rPr lang="en-US" dirty="0" smtClean="0">
                <a:latin typeface="Cambria Math" pitchFamily="18" charset="0"/>
                <a:ea typeface="Cambria Math" pitchFamily="18" charset="0"/>
              </a:rPr>
              <a:t>∧</a:t>
            </a:r>
            <a:endParaRPr lang="en-US" dirty="0" smtClean="0"/>
          </a:p>
          <a:p>
            <a:pPr lvl="2"/>
            <a:r>
              <a:rPr lang="en-US" dirty="0" smtClean="0"/>
              <a:t>Disjunction </a:t>
            </a:r>
            <a:r>
              <a:rPr lang="en-US" dirty="0" smtClean="0">
                <a:latin typeface="Cambria Math" pitchFamily="18" charset="0"/>
                <a:ea typeface="Cambria Math" pitchFamily="18" charset="0"/>
              </a:rPr>
              <a:t>∨</a:t>
            </a:r>
            <a:endParaRPr lang="en-US" dirty="0" smtClean="0"/>
          </a:p>
          <a:p>
            <a:pPr lvl="2"/>
            <a:r>
              <a:rPr lang="en-US" dirty="0" smtClean="0"/>
              <a:t>Implication </a:t>
            </a:r>
            <a:r>
              <a:rPr lang="en-US" sz="2400" dirty="0" smtClean="0">
                <a:latin typeface="Cambria Math"/>
                <a:ea typeface="Cambria Math"/>
              </a:rPr>
              <a:t>→</a:t>
            </a:r>
            <a:endParaRPr lang="en-US" dirty="0" smtClean="0"/>
          </a:p>
          <a:p>
            <a:pPr lvl="2"/>
            <a:r>
              <a:rPr lang="en-US" dirty="0" err="1" smtClean="0"/>
              <a:t>Biconditional</a:t>
            </a:r>
            <a:r>
              <a:rPr lang="en-US" dirty="0" smtClean="0"/>
              <a:t> </a:t>
            </a:r>
            <a:r>
              <a:rPr lang="en-US" sz="2400" dirty="0" smtClean="0">
                <a:latin typeface="Cambria Math"/>
                <a:ea typeface="Cambria Math"/>
              </a:rPr>
              <a:t>↔</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Compound Propositions: Negation</a:t>
            </a:r>
            <a:endParaRPr lang="en-US" dirty="0"/>
          </a:p>
        </p:txBody>
      </p:sp>
      <p:sp>
        <p:nvSpPr>
          <p:cNvPr id="3" name="Content Placeholder 2"/>
          <p:cNvSpPr>
            <a:spLocks noGrp="1"/>
          </p:cNvSpPr>
          <p:nvPr>
            <p:ph idx="1"/>
          </p:nvPr>
        </p:nvSpPr>
        <p:spPr/>
        <p:txBody>
          <a:bodyPr/>
          <a:lstStyle/>
          <a:p>
            <a:pPr marL="274320" lvl="1" indent="-274320">
              <a:buClr>
                <a:schemeClr val="accent3"/>
              </a:buClr>
              <a:buSzPct val="95000"/>
            </a:pPr>
            <a:r>
              <a:rPr lang="en-US" dirty="0" smtClean="0"/>
              <a:t>The </a:t>
            </a:r>
            <a:r>
              <a:rPr lang="en-US" i="1" dirty="0" smtClean="0"/>
              <a:t>negation</a:t>
            </a:r>
            <a:r>
              <a:rPr lang="en-US" dirty="0" smtClean="0"/>
              <a:t> of a proposition  </a:t>
            </a:r>
            <a:r>
              <a:rPr lang="en-US" i="1" dirty="0" smtClean="0">
                <a:latin typeface="Cambria Math" pitchFamily="18" charset="0"/>
                <a:ea typeface="Cambria Math" pitchFamily="18" charset="0"/>
              </a:rPr>
              <a:t>p</a:t>
            </a:r>
            <a:r>
              <a:rPr lang="en-US" dirty="0" smtClean="0"/>
              <a:t>  is  denoted by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and has this truth table:</a:t>
            </a:r>
          </a:p>
          <a:p>
            <a:pPr marL="274320" lvl="1" indent="-274320">
              <a:buClr>
                <a:schemeClr val="accent3"/>
              </a:buClr>
              <a:buSzPct val="95000"/>
            </a:pPr>
            <a:endParaRPr lang="en-US" dirty="0" smtClean="0"/>
          </a:p>
          <a:p>
            <a:pPr marL="274320" lvl="1" indent="-274320">
              <a:buClr>
                <a:schemeClr val="accent3"/>
              </a:buClr>
              <a:buSzPct val="95000"/>
            </a:pPr>
            <a:endParaRPr lang="en-US" dirty="0" smtClean="0"/>
          </a:p>
          <a:p>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“The earth is round.”, then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denotes “It is not the case that the earth is round,” or more simply “The earth is not round.”  </a:t>
            </a:r>
          </a:p>
        </p:txBody>
      </p:sp>
      <p:graphicFrame>
        <p:nvGraphicFramePr>
          <p:cNvPr id="6" name="Content Placeholder 3"/>
          <p:cNvGraphicFramePr>
            <a:graphicFrameLocks/>
          </p:cNvGraphicFramePr>
          <p:nvPr/>
        </p:nvGraphicFramePr>
        <p:xfrm>
          <a:off x="1828800" y="2971800"/>
          <a:ext cx="5638800" cy="1112520"/>
        </p:xfrm>
        <a:graphic>
          <a:graphicData uri="http://schemas.openxmlformats.org/drawingml/2006/table">
            <a:tbl>
              <a:tblPr firstRow="1" bandRow="1">
                <a:tableStyleId>{5C22544A-7EE6-4342-B048-85BDC9FD1C3A}</a:tableStyleId>
              </a:tblPr>
              <a:tblGrid>
                <a:gridCol w="2819400"/>
                <a:gridCol w="2819400"/>
              </a:tblGrid>
              <a:tr h="370840">
                <a:tc>
                  <a:txBody>
                    <a:bodyPr/>
                    <a:lstStyle/>
                    <a:p>
                      <a:r>
                        <a:rPr lang="en-US" b="0" i="1" dirty="0" smtClean="0">
                          <a:latin typeface="Cambria Math" pitchFamily="18" charset="0"/>
                          <a:ea typeface="Cambria Math" pitchFamily="18" charset="0"/>
                        </a:rPr>
                        <a:t>p</a:t>
                      </a:r>
                      <a:endParaRPr lang="en-US" b="0" i="1" dirty="0">
                        <a:latin typeface="Cambria Math" pitchFamily="18" charset="0"/>
                        <a:ea typeface="Cambria Math" pitchFamily="18" charset="0"/>
                      </a:endParaRPr>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Conjunction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i="1" dirty="0" smtClean="0"/>
              <a:t>conjunction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r>
              <a:rPr lang="en-US" dirty="0" smtClean="0"/>
              <a:t>and has this truth table:</a:t>
            </a:r>
          </a:p>
          <a:p>
            <a:endParaRPr lang="en-US" dirty="0" smtClean="0"/>
          </a:p>
          <a:p>
            <a:endParaRPr lang="en-US" dirty="0" smtClean="0"/>
          </a:p>
          <a:p>
            <a:endParaRPr lang="en-US" dirty="0" smtClean="0"/>
          </a:p>
          <a:p>
            <a:endParaRPr lang="en-US"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and it is raining.”</a:t>
            </a:r>
          </a:p>
        </p:txBody>
      </p:sp>
      <p:graphicFrame>
        <p:nvGraphicFramePr>
          <p:cNvPr id="10" name="Content Placeholder 3"/>
          <p:cNvGraphicFramePr>
            <a:graphicFrameLocks/>
          </p:cNvGraphicFramePr>
          <p:nvPr/>
        </p:nvGraphicFramePr>
        <p:xfrm>
          <a:off x="1295400" y="2819400"/>
          <a:ext cx="6096000" cy="1828800"/>
        </p:xfrm>
        <a:graphic>
          <a:graphicData uri="http://schemas.openxmlformats.org/drawingml/2006/table">
            <a:tbl>
              <a:tblPr firstRow="1" bandRow="1">
                <a:tableStyleId>{5C22544A-7EE6-4342-B048-85BDC9FD1C3A}</a:tableStyleId>
              </a:tblPr>
              <a:tblGrid>
                <a:gridCol w="2032000"/>
                <a:gridCol w="2032000"/>
                <a:gridCol w="2032000"/>
              </a:tblGrid>
              <a:tr h="30480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endParaRPr lang="en-US" dirty="0"/>
                    </a:p>
                  </a:txBody>
                  <a:tcPr marL="91441" marR="91441"/>
                </a:tc>
                <a:tc>
                  <a:txBody>
                    <a:bodyPr/>
                    <a:lstStyle/>
                    <a:p>
                      <a:r>
                        <a:rPr lang="en-US" i="1" baseline="0"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equiv p$&#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neg p) \equiv p$&#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p  \equiv T$&#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p\equiv F$&#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equiv q \vee p$&#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equiv q \wedge p$&#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vee r \equiv p \vee (q \vee r)$&#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wedge r \equiv p \wedge (q \wedge r)$&#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wedge r) \equiv (p \vee q)) \wedge (p \vee r)$&#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vee r)) \equiv (p \wedge q) \vee (p \wedge r)$&#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wedge q) \equiv p$&#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 \equiv p$&#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B$&#10;&#10;&#10;\end{document}"/>
  <p:tag name="IGUANATEXSIZE" val="2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A_1$&#10;&#10;&#10;\end{document}"/>
  <p:tag name="IGUANATEXSIZE" val="2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equiv B$&#10;&#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vdots&#10;&#10;\end{document}"/>
  <p:tag name="IGUANATEXSIZE" val="2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neg(p \vee(\neg p \wedge q))$ &amp; $\equiv$ &amp; $\neg p \wedge \neg(\neg p \wedge q) $ &amp; by the second De Morgan law \\&#10;&amp; $\equiv$ &amp; $\neg p \wedge [\neg(\neg p) \vee \neg q]$ &amp; by the first De Morgan law\\&#10;&amp; $\equiv$ &amp; $\neg p \wedge (p \vee \neg q)$ &amp;  by the double negation law\\&#10;&amp; $\equiv$ &amp; $(\neg p \wedge p) \vee (\neg p \wedge \neg q)$ &amp; by the second distributive law\\&#10;&amp; $\equiv$ &amp; $F \vee (\neg p \wedge \neg q) $ &amp; because $ \neg p \wedge p \equiv F$\\&#10;&amp; $\equiv$ &amp; $(\neg p \wedge \neg q) \vee F$ &amp; by the commutative law\\&#10;&amp;&amp;&amp; for disjunction\\&#10;&amp; $\equiv$ &amp; $(\neg p \wedge \neg q)$ &amp; by the identity law for {\bf F}&#10;\end{tabular}&#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p \vee (\neg p \wedge q))$&#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 p \wedge \neg q$&#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p \wedge q) \rightarrow (p \vee q)$ &amp; $\equiv$ &amp; $\neg (p \wedge q) \vee (p \vee q) $ &amp; by truth table for $\rightarrow$ \\&#10;&amp; $\equiv$ &amp; $(\neg p \vee \neg q) \vee (p \vee q)$ &amp; by the first De Morgan law\\&#10;&amp; $\equiv$ &amp; $(\neg p \vee p) \vee (\neg p \vee \neg q)$ &amp; by associative and\\&#10;&amp;&amp;&amp; commutative laws\\&#10;&amp;&amp;&amp; laws for disjunction\\&#10;&amp; $\equiv$ &amp; $T \vee T $ &amp; by truth tables\\&#10;&amp; $\equiv$ &amp; $T$ &amp; by the domination law\\&#10;&#10;\end{tabular}&#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wedge q)  \equiv \neg p \vee \neg q$&#10;&#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q)\rightarrow (p \vee q)$&#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q) \vee (\neg p \vee q)$&#10;&#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10;&#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eg (p \rightarrow q) \vee (r \rightarrow p)$&#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eg (\neg p \vee q) \vee (\neg r \vee p)$&#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 \wedge \neg q) \vee (\neg r \vee p)$&#10;&#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 \vee \neg r \vee p) \wedge (\neg q \vee \neg r \vee p)$&#10;&#10;\end{document}"/>
  <p:tag name="IGUANATEXSIZE" val="3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10;&#10;&#10;\end{document}"/>
  <p:tag name="IGUANATEXSIZE" val="3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vee r) \wedge (\neg p \vee \neg q \vee \neg r)$&#10;\end{document}"/>
  <p:tag name="IGUANATEXSIZE" val="3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 \wedge (p \vee q \vee r) \wedge (\neg p \vee \neg q \vee \neg r)$&#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vee q)  \equiv \neg p \wedge \neg q$&#10;&#10;&#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vee_{j = 1}^{n} p_j \; \mbox{is used for}\; p_1 \vee p_2 \vee \ldots \vee p_n$&#10;\end{document}"/>
  <p:tag name="IGUANATEXSIZE" val="3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wedge_{j = 1}^{n} p_j \; \mbox{is used for}\; p_1 \wedge p_2 \wedge \ldots \wedge p_n$&#10;\end{document}"/>
  <p:tag name="IGUANATEXSIZE" val="3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i = 1}^{9}\bigwedge_{n=1}^{9}\bigvee_{j=1}^{9} p(i,j,n)$$&#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j = 1}^{9}\bigwedge_{n=1}^{9}\bigvee_{i=1}^{9} p(i,j,n)$$&#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r = 0}^{2}\bigwedge_{s=0}^{2}\bigwedge_{n = 1}^{9}\bigwedge_{i=1}^{3}\bigvee_{j=1}^{3} p(3r +i,3s +j,n)$$&#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n \not= n'$&#10;\end{document}"/>
  <p:tag name="IGUANATEXSIZE" val="3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p(i,j,n) \rightarrow \neg p(i,j,n')$&#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T \equiv p$&#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F \equiv p$&#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T \equiv T$&#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F \equiv F$&#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equiv p$&#10;&#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6773</TotalTime>
  <Words>4382</Words>
  <Application>Microsoft Office PowerPoint</Application>
  <PresentationFormat>On-screen Show (4:3)</PresentationFormat>
  <Paragraphs>740</Paragraphs>
  <Slides>63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Constantia</vt:lpstr>
      <vt:lpstr>Calibri</vt:lpstr>
      <vt:lpstr>Wingdings 2</vt:lpstr>
      <vt:lpstr>Wingdings</vt:lpstr>
      <vt:lpstr>Cambria Math</vt:lpstr>
      <vt:lpstr>Symbol</vt:lpstr>
      <vt:lpstr>Flow</vt:lpstr>
      <vt:lpstr>The Foundations: Logic and Proofs</vt:lpstr>
      <vt:lpstr>Chapter Summary</vt:lpstr>
      <vt:lpstr>Propositional Logic Summary</vt:lpstr>
      <vt:lpstr>Propositional Logic</vt:lpstr>
      <vt:lpstr>Section Summary</vt:lpstr>
      <vt:lpstr>Propositions</vt:lpstr>
      <vt:lpstr>Propositional Logic</vt:lpstr>
      <vt:lpstr>Compound Propositions: Negation</vt:lpstr>
      <vt:lpstr>Conjunction</vt:lpstr>
      <vt:lpstr>Disjunction</vt:lpstr>
      <vt:lpstr> The Connective Or in English</vt:lpstr>
      <vt:lpstr> Implication</vt:lpstr>
      <vt:lpstr> Understanding Implication</vt:lpstr>
      <vt:lpstr>Understanding Implication (cont)</vt:lpstr>
      <vt:lpstr>Different Ways of Expressing p →q  </vt:lpstr>
      <vt:lpstr>Converse, Contrapositive, and Inverse</vt:lpstr>
      <vt:lpstr>Biconditional</vt:lpstr>
      <vt:lpstr>Expressing the Biconditional</vt:lpstr>
      <vt:lpstr>Truth Tables For Compound Propositions</vt:lpstr>
      <vt:lpstr>Example Truth Table</vt:lpstr>
      <vt:lpstr>Equivalent Propositions</vt:lpstr>
      <vt:lpstr>Using a Truth Table to Show  Non-Equivalence</vt:lpstr>
      <vt:lpstr>Problem</vt:lpstr>
      <vt:lpstr>Precedence of Logical Operators</vt:lpstr>
      <vt:lpstr>Applications of Propositional Logic</vt:lpstr>
      <vt:lpstr>Applications of Propositional Logic: Summary</vt:lpstr>
      <vt:lpstr>Translating English Sentences</vt:lpstr>
      <vt:lpstr>Example</vt:lpstr>
      <vt:lpstr>System Specifications</vt:lpstr>
      <vt:lpstr>Consistent System Specifications</vt:lpstr>
      <vt:lpstr>Logic Puzzles</vt:lpstr>
      <vt:lpstr>Logic Circuits  (Studied in depth in Chapter 12)</vt:lpstr>
      <vt:lpstr>Diagnosis of Faults in an Electrical System (Optional)</vt:lpstr>
      <vt:lpstr>Electrical System Diagram (optional)</vt:lpstr>
      <vt:lpstr>Representing the Electrical System in Propositional Logic</vt:lpstr>
      <vt:lpstr>Knowledge Base (opt)</vt:lpstr>
      <vt:lpstr>Observations (opt)</vt:lpstr>
      <vt:lpstr>Diagnosis (opt)</vt:lpstr>
      <vt:lpstr>Diagnostic Results (opt)</vt:lpstr>
      <vt:lpstr>Propositional Equivalences</vt:lpstr>
      <vt:lpstr>Section Summary</vt:lpstr>
      <vt:lpstr>Tautologies, Contradictions, and Contingencies</vt:lpstr>
      <vt:lpstr>Logically Equivalent</vt:lpstr>
      <vt:lpstr>De Morgan’s Laws</vt:lpstr>
      <vt:lpstr>Key Logical Equivalences</vt:lpstr>
      <vt:lpstr>Key Logical Equivalences (cont)</vt:lpstr>
      <vt:lpstr>More Logical Equivalences</vt:lpstr>
      <vt:lpstr>Constructing New Logical Equivalences</vt:lpstr>
      <vt:lpstr>Equivalence Proofs</vt:lpstr>
      <vt:lpstr> Equivalence Proofs</vt:lpstr>
      <vt:lpstr>Disjunctive Normal Form (optional)</vt:lpstr>
      <vt:lpstr>Disjunctive Normal Form (optional)</vt:lpstr>
      <vt:lpstr>Disjunctive Normal Form (optional)</vt:lpstr>
      <vt:lpstr>Conjunctive Normal Form (optional)</vt:lpstr>
      <vt:lpstr>Conjunctive Normal Form (optional)</vt:lpstr>
      <vt:lpstr>Propositional Satisfiability</vt:lpstr>
      <vt:lpstr>Questions on Propositional Satisfiability</vt:lpstr>
      <vt:lpstr>Notation</vt:lpstr>
      <vt:lpstr>Sudoku</vt:lpstr>
      <vt:lpstr>Encoding as a Satisfiability Problem</vt:lpstr>
      <vt:lpstr>Encoding (cont)</vt:lpstr>
      <vt:lpstr>Encoding (cont)</vt:lpstr>
      <vt:lpstr>Solving Satisfiability Problems</vt:lpstr>
    </vt:vector>
  </TitlesOfParts>
  <Company>Monmouth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Rasif Ajwad</cp:lastModifiedBy>
  <cp:revision>491</cp:revision>
  <dcterms:created xsi:type="dcterms:W3CDTF">2011-03-15T17:55:35Z</dcterms:created>
  <dcterms:modified xsi:type="dcterms:W3CDTF">2018-09-18T06:20:43Z</dcterms:modified>
</cp:coreProperties>
</file>