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8"/>
  </p:notesMasterIdLst>
  <p:handoutMasterIdLst>
    <p:handoutMasterId r:id="rId119"/>
  </p:handoutMasterIdLst>
  <p:sldIdLst>
    <p:sldId id="311" r:id="rId2"/>
    <p:sldId id="332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3" r:id="rId93"/>
    <p:sldId id="424" r:id="rId94"/>
    <p:sldId id="451" r:id="rId95"/>
    <p:sldId id="443" r:id="rId96"/>
    <p:sldId id="444" r:id="rId97"/>
    <p:sldId id="445" r:id="rId98"/>
    <p:sldId id="446" r:id="rId99"/>
    <p:sldId id="447" r:id="rId100"/>
    <p:sldId id="448" r:id="rId101"/>
    <p:sldId id="449" r:id="rId102"/>
    <p:sldId id="432" r:id="rId103"/>
    <p:sldId id="433" r:id="rId104"/>
    <p:sldId id="434" r:id="rId105"/>
    <p:sldId id="435" r:id="rId106"/>
    <p:sldId id="436" r:id="rId107"/>
    <p:sldId id="439" r:id="rId108"/>
    <p:sldId id="452" r:id="rId109"/>
    <p:sldId id="425" r:id="rId110"/>
    <p:sldId id="426" r:id="rId111"/>
    <p:sldId id="431" r:id="rId112"/>
    <p:sldId id="437" r:id="rId113"/>
    <p:sldId id="438" r:id="rId114"/>
    <p:sldId id="441" r:id="rId115"/>
    <p:sldId id="440" r:id="rId116"/>
    <p:sldId id="442" r:id="rId117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CE83BBF-C8D1-4513-B4EA-BB1D376C9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5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0813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48AC110-7E6A-4DFB-A735-5E5ABC7DC4B6}" type="datetime1">
              <a:rPr lang="en-US"/>
              <a:pPr>
                <a:defRPr/>
              </a:pPr>
              <a:t>2/27/2021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EA576-B317-4D55-80E2-42030B74B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589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706438"/>
            <a:ext cx="4641850" cy="34813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0949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0B3D2-1A5C-4883-BFE4-88263E86F813}" type="slidenum">
              <a:rPr lang="en-US"/>
              <a:pPr/>
              <a:t>115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22800" cy="34671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9004"/>
            <a:ext cx="5126990" cy="41769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6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AEDD8-094E-45A0-B2F5-7732E5CC2780}" type="slidenum">
              <a:rPr lang="en-US"/>
              <a:pPr/>
              <a:t>116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1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EA576-B317-4D55-80E2-42030B74BF7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50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13DCC-0D67-4DCA-AC51-2BCC102DBB77}" type="slidenum">
              <a:rPr lang="en-US"/>
              <a:pPr/>
              <a:t>102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7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A2C21-AB67-45F4-B2BC-92B378552F61}" type="slidenum">
              <a:rPr lang="en-US"/>
              <a:pPr/>
              <a:t>107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22800" cy="34671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9004"/>
            <a:ext cx="5126990" cy="41769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17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A2C21-AB67-45F4-B2BC-92B378552F61}" type="slidenum">
              <a:rPr lang="en-US"/>
              <a:pPr/>
              <a:t>108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22800" cy="34671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9004"/>
            <a:ext cx="5126990" cy="41769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3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7DD64-E4E5-4C1C-A40D-536ECFEDC5A7}" type="slidenum">
              <a:rPr lang="en-US"/>
              <a:pPr/>
              <a:t>111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97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81128-58F2-4352-94E4-619C3A007690}" type="slidenum">
              <a:rPr lang="en-US"/>
              <a:pPr/>
              <a:t>112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19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21A8D-7B5C-49F0-81EE-951A0524FA89}" type="slidenum">
              <a:rPr lang="en-US"/>
              <a:pPr/>
              <a:t>113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38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C4C1C-400F-4F8D-8E4D-4FFCF5434A07}" type="slidenum">
              <a:rPr lang="en-US"/>
              <a:pPr/>
              <a:t>114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7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2AEE5-E4FF-4A9E-AB9A-696E0649E8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69616-70EB-452E-A6F6-27D842F42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4E12-482D-4229-A9A3-7CC8C8A6AF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781F3-D705-4F1A-AB4A-3C358F3CBD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72FFD-76A6-4C13-B847-8F40627DD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246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C53457A5-AAE6-4B5B-9649-979EB1CA3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54BF1-9F75-405C-9CD0-F8113FF0B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AF0F9-A341-4157-BE3B-53AA3BBDC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561B1-2EEF-490A-82F4-1C78DCB4FE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2CF39-9509-420B-B517-0FBA799469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EE5BF-703F-4167-95C6-C9E6F722E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EBC88-4B98-4ECF-927B-712FD1467F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2DB90-D70F-4708-9B9B-FC542BD6C4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2D55D9-6808-4E6C-916D-DC45BE8E47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12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66738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14400" indent="-23336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254125" indent="-2254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017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0589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61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33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05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4292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CSC 422</a:t>
            </a:r>
            <a:b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Class #3</a:t>
            </a:r>
            <a:b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b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Problem Solving as Search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DA045B-FDB7-4286-8C33-2F859BAA3AC9}" type="slidenum">
              <a:rPr lang="ar-SA" smtClean="0">
                <a:cs typeface="Arial" pitchFamily="34" charset="0"/>
              </a:rPr>
              <a:pPr/>
              <a:t>10</a:t>
            </a:fld>
            <a:endParaRPr lang="en-GB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351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351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351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351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351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350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350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0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63501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6B314D-4511-4995-82A2-6170A07C3356}" type="slidenum">
              <a:rPr lang="ar-SA" smtClean="0">
                <a:cs typeface="Arial" pitchFamily="34" charset="0"/>
              </a:rPr>
              <a:pPr/>
              <a:t>100</a:t>
            </a:fld>
            <a:endParaRPr lang="en-GB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2209800"/>
            <a:ext cx="7010400" cy="3776663"/>
            <a:chOff x="336" y="1392"/>
            <a:chExt cx="4416" cy="2379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51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53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35886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35884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35882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2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3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4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5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6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7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8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9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[2]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0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1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[3]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2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3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4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8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9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35880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81" name="Text Box 46"/>
            <p:cNvSpPr txBox="1">
              <a:spLocks noChangeArrowheads="1"/>
            </p:cNvSpPr>
            <p:nvPr/>
          </p:nvSpPr>
          <p:spPr bwMode="auto">
            <a:xfrm>
              <a:off x="336" y="2084"/>
              <a:ext cx="96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Goal state path cost g(n)=[6]</a:t>
              </a:r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BA3A997-48D3-47AC-8F26-5EED05FEB0C5}" type="slidenum">
              <a:rPr lang="ar-SA" smtClean="0">
                <a:cs typeface="Arial" pitchFamily="34" charset="0"/>
              </a:rPr>
              <a:pPr/>
              <a:t>101</a:t>
            </a:fld>
            <a:endParaRPr lang="en-GB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89050" y="2209800"/>
            <a:ext cx="6254750" cy="3776663"/>
            <a:chOff x="576" y="1392"/>
            <a:chExt cx="3940" cy="2379"/>
          </a:xfrm>
        </p:grpSpPr>
        <p:sp>
          <p:nvSpPr>
            <p:cNvPr id="36869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3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7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36911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36909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36907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8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87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88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89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0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1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2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[5]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36893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36894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5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[3]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36896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7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8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902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903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36904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905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[6]</a:t>
              </a:r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6906" name="Freeform 47"/>
            <p:cNvSpPr>
              <a:spLocks/>
            </p:cNvSpPr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52"/>
                <a:gd name="T25" fmla="*/ 0 h 920"/>
                <a:gd name="T26" fmla="*/ 1952 w 1952"/>
                <a:gd name="T27" fmla="*/ 920 h 9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3DD23895-0D4C-4116-BBD3-31D55F4DDD4B}" type="slidenum">
              <a:rPr lang="en-US"/>
              <a:pPr/>
              <a:t>102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852488"/>
          </a:xfrm>
        </p:spPr>
        <p:txBody>
          <a:bodyPr/>
          <a:lstStyle/>
          <a:p>
            <a:r>
              <a:rPr lang="en-US"/>
              <a:t>Uniform-cost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2181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Breadth-first is only optimal if step costs is increasing with depth (e.g. constant). Can we guarantee optimality for any step cost?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2102184"/>
            <a:ext cx="7042150" cy="501192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sz="2400">
                <a:ea typeface="ＭＳ Ｐゴシック" pitchFamily="-1" charset="-128"/>
              </a:rPr>
              <a:t>Example for Illustrating Search Strategies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295400" y="2057400"/>
            <a:ext cx="5334000" cy="3429000"/>
            <a:chOff x="816" y="1296"/>
            <a:chExt cx="3360" cy="216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34855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4853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4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4851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849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4847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4845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34843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34827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836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837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4838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34839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34840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4841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842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64358" y="201172"/>
            <a:ext cx="7772400" cy="1143000"/>
          </a:xfrm>
        </p:spPr>
        <p:txBody>
          <a:bodyPr/>
          <a:lstStyle/>
          <a:p>
            <a:r>
              <a:rPr lang="en-US" dirty="0">
                <a:ea typeface="ＭＳ Ｐゴシック" pitchFamily="-1" charset="-128"/>
              </a:rPr>
              <a:t>Depth-First Search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4648200"/>
          </a:xfrm>
        </p:spPr>
        <p:txBody>
          <a:bodyPr/>
          <a:lstStyle/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b="1" dirty="0">
                <a:ea typeface="ＭＳ Ｐゴシック" pitchFamily="-1" charset="-128"/>
              </a:rPr>
              <a:t>		Expanded node  	Nodes list</a:t>
            </a:r>
            <a:endParaRPr lang="en-US" dirty="0">
              <a:ea typeface="ＭＳ Ｐゴシック" pitchFamily="-1" charset="-128"/>
            </a:endParaRP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	{ 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	{ 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	{ 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 </a:t>
            </a:r>
            <a:r>
              <a:rPr lang="en-US" dirty="0">
                <a:ea typeface="ＭＳ Ｐゴシック" pitchFamily="-1" charset="-128"/>
              </a:rPr>
              <a:t>}    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	{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	{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               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	{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 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endParaRPr lang="en-US" dirty="0">
              <a:ea typeface="ＭＳ Ｐゴシック" pitchFamily="-1" charset="-128"/>
            </a:endParaRP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Solution path found is S A G, cost 18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Number of nodes expanded (including goal node) = 5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5638800" y="-65528"/>
            <a:ext cx="3505200" cy="2819400"/>
            <a:chOff x="816" y="1296"/>
            <a:chExt cx="3360" cy="21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-1" charset="-128"/>
              </a:rPr>
              <a:t>Breadth-First Search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953000"/>
          </a:xfrm>
        </p:spPr>
        <p:txBody>
          <a:bodyPr/>
          <a:lstStyle/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b="1" dirty="0">
                <a:ea typeface="ＭＳ Ｐゴシック" pitchFamily="-1" charset="-128"/>
              </a:rPr>
              <a:t>		Expanded node  	Nodes list</a:t>
            </a:r>
            <a:endParaRPr lang="en-US" dirty="0">
              <a:ea typeface="ＭＳ Ｐゴシック" pitchFamily="-1" charset="-128"/>
            </a:endParaRP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	{ 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	{ 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	{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}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	{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21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	{ 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21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 }  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	{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21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 }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	{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21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 }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	{ G</a:t>
            </a:r>
            <a:r>
              <a:rPr lang="en-US" baseline="30000" dirty="0">
                <a:ea typeface="ＭＳ Ｐゴシック" pitchFamily="-1" charset="-128"/>
              </a:rPr>
              <a:t>21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Solution path found is S A G </a:t>
            </a:r>
            <a:r>
              <a:rPr lang="en-US" dirty="0">
                <a:ea typeface="ＭＳ Ｐゴシック" pitchFamily="-1" charset="-128"/>
                <a:cs typeface="Times New Roman" pitchFamily="-1" charset="0"/>
              </a:rPr>
              <a:t>, cost 18</a:t>
            </a:r>
            <a:endParaRPr lang="en-US" dirty="0">
              <a:ea typeface="ＭＳ Ｐゴシック" pitchFamily="-1" charset="-128"/>
            </a:endParaRP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Number of nodes expanded (including goal node) = 7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248400" y="247650"/>
            <a:ext cx="2819400" cy="2400300"/>
            <a:chOff x="816" y="1296"/>
            <a:chExt cx="3360" cy="21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</a:rPr>
              <a:t>Uniform-Cost Search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334000"/>
          </a:xfrm>
        </p:spPr>
        <p:txBody>
          <a:bodyPr/>
          <a:lstStyle/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b="1" dirty="0">
                <a:ea typeface="ＭＳ Ｐゴシック" pitchFamily="-1" charset="-128"/>
              </a:rPr>
              <a:t>		Expanded node  	Nodes list</a:t>
            </a:r>
            <a:endParaRPr lang="en-US" dirty="0">
              <a:ea typeface="ＭＳ Ｐゴシック" pitchFamily="-1" charset="-128"/>
            </a:endParaRP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	{ 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	{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	{ 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21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	{ 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}	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	{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	{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}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	{ 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G</a:t>
            </a:r>
            <a:r>
              <a:rPr lang="en-US" baseline="30000" dirty="0">
                <a:ea typeface="ＭＳ Ｐゴシック" pitchFamily="-1" charset="-128"/>
              </a:rPr>
              <a:t>13</a:t>
            </a:r>
            <a:r>
              <a:rPr lang="en-US" dirty="0">
                <a:ea typeface="ＭＳ Ｐゴシック" pitchFamily="-1" charset="-128"/>
              </a:rPr>
              <a:t>	{}                      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Solution path found is S C G, cost 13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Number of nodes expanded (including goal node) = 7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248400" y="647700"/>
            <a:ext cx="2819400" cy="2400300"/>
            <a:chOff x="816" y="1296"/>
            <a:chExt cx="3360" cy="21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E609EA45-2AAF-4140-8334-7AD311554DB1}" type="slidenum">
              <a:rPr lang="en-US"/>
              <a:pPr/>
              <a:t>107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Bidirectional Search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/>
              <a:t>Idea</a:t>
            </a:r>
          </a:p>
          <a:p>
            <a:pPr lvl="1"/>
            <a:r>
              <a:rPr lang="en-US" sz="2400" dirty="0"/>
              <a:t>simultaneously search forward from S and backwards from G</a:t>
            </a:r>
          </a:p>
          <a:p>
            <a:pPr lvl="1"/>
            <a:r>
              <a:rPr lang="en-US" sz="2400" dirty="0"/>
              <a:t>stop when both “meet in the middle”</a:t>
            </a:r>
          </a:p>
          <a:p>
            <a:pPr lvl="1"/>
            <a:r>
              <a:rPr lang="en-US" sz="2400" dirty="0"/>
              <a:t>need to keep track of the intersection of 2 open sets of nodes</a:t>
            </a:r>
          </a:p>
          <a:p>
            <a:r>
              <a:rPr lang="en-US" sz="2800" dirty="0"/>
              <a:t>What does searching backwards from G mean</a:t>
            </a:r>
          </a:p>
          <a:p>
            <a:pPr lvl="1"/>
            <a:r>
              <a:rPr lang="en-US" sz="2400" dirty="0"/>
              <a:t>need a way to specify the predecessors of G</a:t>
            </a:r>
          </a:p>
          <a:p>
            <a:pPr lvl="2"/>
            <a:r>
              <a:rPr lang="en-US" sz="2000" dirty="0"/>
              <a:t>this can be difficult, </a:t>
            </a:r>
          </a:p>
          <a:p>
            <a:pPr lvl="2"/>
            <a:r>
              <a:rPr lang="en-US" sz="2000" dirty="0"/>
              <a:t>e.g., predecessors of checkmate in chess?</a:t>
            </a:r>
          </a:p>
          <a:p>
            <a:pPr lvl="1"/>
            <a:r>
              <a:rPr lang="en-US" sz="2400" dirty="0"/>
              <a:t>what if there are multiple goal states?</a:t>
            </a:r>
          </a:p>
          <a:p>
            <a:pPr lvl="1"/>
            <a:r>
              <a:rPr lang="en-US" sz="2400" dirty="0"/>
              <a:t>what if there is only a goal test, no explicit list?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E609EA45-2AAF-4140-8334-7AD311554DB1}" type="slidenum">
              <a:rPr lang="en-US"/>
              <a:pPr/>
              <a:t>108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Bidirectional Search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1238439"/>
            <a:ext cx="78390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345515"/>
      </p:ext>
    </p:extLst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288B6AA-E2A2-4F84-8C48-4D96A1175345}" type="slidenum">
              <a:rPr lang="ar-SA" smtClean="0">
                <a:cs typeface="Arial" pitchFamily="34" charset="0"/>
              </a:rPr>
              <a:pPr/>
              <a:t>109</a:t>
            </a:fld>
            <a:endParaRPr lang="en-GB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Criteria are used to Compare different search techniques ?</a:t>
            </a:r>
            <a:endParaRPr lang="en-GB" sz="36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611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As we are going to consider different techniques to search the problem space, we need to consider what criteria we will use to compare them.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Completeness</a:t>
            </a:r>
            <a:r>
              <a:rPr lang="en-US" sz="2000"/>
              <a:t>: Is the technique guaranteed to find an answer (if there is one).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CA" sz="2000" b="1"/>
              <a:t>Optimality/Admissibility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CA" sz="2000"/>
              <a:t>does it always find a least-cost solution?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CA" sz="2000"/>
              <a:t>	- an admissible algorithm will find a solution with minimum cost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/>
              <a:t>Time Complexity</a:t>
            </a:r>
            <a:r>
              <a:rPr lang="en-US" sz="2000"/>
              <a:t>: How long does it take to find a solution.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/>
              <a:t>Space Complexity</a:t>
            </a:r>
            <a:r>
              <a:rPr lang="en-US" sz="2000"/>
              <a:t>: How much memory does it take to find a solution. </a:t>
            </a:r>
            <a:endParaRPr lang="en-GB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EED0286-0A4F-4740-9EE1-9CC18B1A30DC}" type="slidenum">
              <a:rPr lang="ar-SA" smtClean="0">
                <a:cs typeface="Arial" pitchFamily="34" charset="0"/>
              </a:rPr>
              <a:pPr/>
              <a:t>11</a:t>
            </a:fld>
            <a:endParaRPr lang="en-GB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454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454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454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454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453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453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453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453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sp>
          <p:nvSpPr>
            <p:cNvPr id="64526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D2A9E45-7ABC-4623-A259-E70412CB41C9}" type="slidenum">
              <a:rPr lang="ar-SA" smtClean="0">
                <a:cs typeface="Arial" pitchFamily="34" charset="0"/>
              </a:rPr>
              <a:pPr/>
              <a:t>110</a:t>
            </a:fld>
            <a:endParaRPr lang="en-GB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Time and Space Complexity ?</a:t>
            </a:r>
            <a:endParaRPr lang="en-GB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 dirty="0"/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sz="2000" dirty="0"/>
              <a:t>Time and </a:t>
            </a:r>
            <a:r>
              <a:rPr lang="fr-FR" sz="2000" dirty="0" err="1"/>
              <a:t>space</a:t>
            </a:r>
            <a:r>
              <a:rPr lang="fr-FR" sz="2000" dirty="0"/>
              <a:t> </a:t>
            </a:r>
            <a:r>
              <a:rPr lang="fr-FR" sz="2000" dirty="0" err="1"/>
              <a:t>complexity</a:t>
            </a:r>
            <a:r>
              <a:rPr lang="fr-FR" sz="2000" dirty="0"/>
              <a:t> are </a:t>
            </a:r>
            <a:r>
              <a:rPr lang="fr-FR" sz="2000" dirty="0" err="1"/>
              <a:t>measured</a:t>
            </a:r>
            <a:r>
              <a:rPr lang="fr-FR" sz="2000" dirty="0"/>
              <a:t> in </a:t>
            </a:r>
            <a:r>
              <a:rPr lang="fr-FR" sz="2000" dirty="0" err="1"/>
              <a:t>terms</a:t>
            </a:r>
            <a:r>
              <a:rPr lang="fr-FR" sz="2000" dirty="0"/>
              <a:t> of: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 dirty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000" dirty="0"/>
              <a:t>The average number of new nodes we create when expanding a new node is the (effective) branching factor </a:t>
            </a:r>
            <a:r>
              <a:rPr lang="en-US" sz="2000" b="1" dirty="0"/>
              <a:t>b</a:t>
            </a:r>
            <a:r>
              <a:rPr lang="en-US" sz="2000" dirty="0"/>
              <a:t>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sz="2000" dirty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000" dirty="0"/>
              <a:t>The (maximum) branching factor </a:t>
            </a:r>
            <a:r>
              <a:rPr lang="en-US" sz="2000" b="1" dirty="0"/>
              <a:t>b</a:t>
            </a:r>
            <a:r>
              <a:rPr lang="en-US" sz="2000" dirty="0"/>
              <a:t> is defined as the maximum nodes created when a new node is expanded.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sz="2000" dirty="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000" dirty="0"/>
              <a:t>The length of a path to a goal is the depth </a:t>
            </a:r>
            <a:r>
              <a:rPr lang="en-US" sz="2000" b="1" dirty="0"/>
              <a:t>d</a:t>
            </a:r>
            <a:r>
              <a:rPr lang="en-US" sz="2000" dirty="0"/>
              <a:t>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fr-FR" sz="2000" dirty="0"/>
          </a:p>
          <a:p>
            <a:pPr marL="381000" indent="-381000" eaLnBrk="1" hangingPunct="1">
              <a:lnSpc>
                <a:spcPct val="80000"/>
              </a:lnSpc>
            </a:pPr>
            <a:r>
              <a:rPr lang="fr-FR" sz="2000" dirty="0"/>
              <a:t>The maximum </a:t>
            </a:r>
            <a:r>
              <a:rPr lang="fr-FR" sz="2000" dirty="0" err="1"/>
              <a:t>length</a:t>
            </a:r>
            <a:r>
              <a:rPr lang="fr-FR" sz="2000" dirty="0"/>
              <a:t> of </a:t>
            </a:r>
            <a:r>
              <a:rPr lang="fr-FR" sz="2000" dirty="0" err="1"/>
              <a:t>any</a:t>
            </a:r>
            <a:r>
              <a:rPr lang="fr-FR" sz="2000" dirty="0"/>
              <a:t> </a:t>
            </a:r>
            <a:r>
              <a:rPr lang="fr-FR" sz="2000" dirty="0" err="1"/>
              <a:t>path</a:t>
            </a:r>
            <a:r>
              <a:rPr lang="fr-FR" sz="2000" dirty="0"/>
              <a:t> in the state </a:t>
            </a:r>
            <a:r>
              <a:rPr lang="fr-FR" sz="2000" dirty="0" err="1"/>
              <a:t>space</a:t>
            </a:r>
            <a:r>
              <a:rPr lang="fr-FR" sz="2000" dirty="0"/>
              <a:t> </a:t>
            </a:r>
            <a:r>
              <a:rPr lang="fr-FR" sz="2000" b="1" dirty="0"/>
              <a:t>m</a:t>
            </a:r>
            <a:r>
              <a:rPr lang="fr-FR" sz="2000" dirty="0"/>
              <a:t>.</a:t>
            </a:r>
            <a:r>
              <a:rPr lang="fr-FR" sz="2000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GB" sz="20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973B5EE4-FEB3-4737-A768-4424CE0DD8E5}" type="slidenum">
              <a:rPr lang="en-US"/>
              <a:pPr/>
              <a:t>111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Complete?</a:t>
            </a:r>
            <a:r>
              <a:rPr lang="en-US" sz="2800" dirty="0">
                <a:solidFill>
                  <a:srgbClr val="CC0099"/>
                </a:solidFill>
              </a:rPr>
              <a:t> </a:t>
            </a:r>
            <a:r>
              <a:rPr lang="en-US" sz="2800" dirty="0"/>
              <a:t>Yes it always reaches goal (if </a:t>
            </a:r>
            <a:r>
              <a:rPr lang="en-US" sz="2800" i="1" dirty="0"/>
              <a:t>b</a:t>
            </a:r>
            <a:r>
              <a:rPr lang="en-US" sz="2800" dirty="0"/>
              <a:t> is finite)</a:t>
            </a: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Time?</a:t>
            </a:r>
            <a:r>
              <a:rPr lang="en-US" sz="2800" dirty="0"/>
              <a:t> </a:t>
            </a:r>
            <a:r>
              <a:rPr lang="en-US" sz="2800" i="1" dirty="0"/>
              <a:t>1+b+b</a:t>
            </a:r>
            <a:r>
              <a:rPr lang="en-US" sz="2800" i="1" baseline="30000" dirty="0"/>
              <a:t>2</a:t>
            </a:r>
            <a:r>
              <a:rPr lang="en-US" sz="2800" i="1" dirty="0"/>
              <a:t>+b</a:t>
            </a:r>
            <a:r>
              <a:rPr lang="en-US" sz="2800" i="1" baseline="30000" dirty="0"/>
              <a:t>3</a:t>
            </a:r>
            <a:r>
              <a:rPr lang="en-US" sz="2800" dirty="0"/>
              <a:t>+… +</a:t>
            </a:r>
            <a:r>
              <a:rPr lang="en-US" sz="2800" i="1" dirty="0"/>
              <a:t>b</a:t>
            </a:r>
            <a:r>
              <a:rPr lang="en-US" sz="2800" i="1" baseline="30000" dirty="0"/>
              <a:t>d</a:t>
            </a:r>
            <a:r>
              <a:rPr lang="en-US" sz="2800" dirty="0"/>
              <a:t> + (</a:t>
            </a:r>
            <a:r>
              <a:rPr lang="en-US" sz="2800" i="1" dirty="0"/>
              <a:t>b</a:t>
            </a:r>
            <a:r>
              <a:rPr lang="en-US" sz="2800" i="1" baseline="30000" dirty="0"/>
              <a:t>d+1</a:t>
            </a:r>
            <a:r>
              <a:rPr lang="en-US" sz="2800" i="1" dirty="0"/>
              <a:t>-b)</a:t>
            </a:r>
            <a:r>
              <a:rPr lang="en-US" sz="2800" dirty="0"/>
              <a:t>) = O(b</a:t>
            </a:r>
            <a:r>
              <a:rPr lang="en-US" sz="2800" baseline="30000" dirty="0"/>
              <a:t>d+1</a:t>
            </a:r>
            <a:r>
              <a:rPr lang="en-US" sz="28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         (this is the number of nodes we generate)</a:t>
            </a: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Space?</a:t>
            </a:r>
            <a:r>
              <a:rPr lang="en-US" sz="2800" dirty="0"/>
              <a:t> </a:t>
            </a:r>
            <a:r>
              <a:rPr lang="en-US" sz="2800" i="1" dirty="0"/>
              <a:t>O(b</a:t>
            </a:r>
            <a:r>
              <a:rPr lang="en-US" sz="2800" i="1" baseline="30000" dirty="0"/>
              <a:t>d+1</a:t>
            </a:r>
            <a:r>
              <a:rPr lang="en-US" sz="2800" i="1" dirty="0"/>
              <a:t>)</a:t>
            </a:r>
            <a:r>
              <a:rPr lang="en-US" sz="2800" dirty="0"/>
              <a:t> (keeps every node in memory,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 dirty="0"/>
              <a:t>               either in fringe or on a path to fringe).</a:t>
            </a:r>
          </a:p>
          <a:p>
            <a:pPr>
              <a:lnSpc>
                <a:spcPct val="90000"/>
              </a:lnSpc>
            </a:pPr>
            <a:r>
              <a:rPr lang="en-US" sz="2800" u="sng" dirty="0">
                <a:solidFill>
                  <a:srgbClr val="CC0099"/>
                </a:solidFill>
              </a:rPr>
              <a:t>Optimal?</a:t>
            </a:r>
            <a:r>
              <a:rPr lang="en-US" sz="2800" dirty="0"/>
              <a:t> Yes (if we guarantee that deeper solutions are less optimal, e.g. step-cost=1).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Space</a:t>
            </a:r>
            <a:r>
              <a:rPr lang="en-US" sz="2800" dirty="0"/>
              <a:t> is the bigger problem (more than time)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2E65E9F5-9E61-4E6B-A466-EFC53082A89C}" type="slidenum">
              <a:rPr lang="en-US"/>
              <a:pPr/>
              <a:t>112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 dirty="0">
                <a:solidFill>
                  <a:srgbClr val="CC0099"/>
                </a:solidFill>
              </a:rPr>
              <a:t>Complete?</a:t>
            </a:r>
            <a:r>
              <a:rPr lang="en-US" sz="2800" dirty="0"/>
              <a:t> No: fails in infinite-depth spaces</a:t>
            </a:r>
          </a:p>
          <a:p>
            <a:pPr>
              <a:buFont typeface="Wingdings" pitchFamily="2" charset="2"/>
              <a:buNone/>
            </a:pPr>
            <a:r>
              <a:rPr lang="en-US" sz="2800" dirty="0"/>
              <a:t>   </a:t>
            </a:r>
            <a:r>
              <a:rPr lang="en-US" sz="2400" dirty="0"/>
              <a:t>Can modify to avoid repeated states along path</a:t>
            </a:r>
          </a:p>
          <a:p>
            <a:r>
              <a:rPr lang="en-US" sz="2800" u="sng" dirty="0">
                <a:solidFill>
                  <a:srgbClr val="CC0099"/>
                </a:solidFill>
              </a:rPr>
              <a:t>Time?</a:t>
            </a:r>
            <a:r>
              <a:rPr lang="en-US" sz="2800" dirty="0"/>
              <a:t> </a:t>
            </a:r>
            <a:r>
              <a:rPr lang="en-US" sz="2800" i="1" dirty="0"/>
              <a:t>O(b</a:t>
            </a:r>
            <a:r>
              <a:rPr lang="en-US" sz="2800" i="1" baseline="30000" dirty="0"/>
              <a:t>m</a:t>
            </a:r>
            <a:r>
              <a:rPr lang="en-US" sz="2800" i="1" dirty="0"/>
              <a:t>)</a:t>
            </a:r>
            <a:r>
              <a:rPr lang="en-US" sz="2800" dirty="0"/>
              <a:t> with m=maximum depth</a:t>
            </a:r>
          </a:p>
          <a:p>
            <a:r>
              <a:rPr lang="en-US" sz="2800" dirty="0"/>
              <a:t>terrible if </a:t>
            </a:r>
            <a:r>
              <a:rPr lang="en-US" sz="2800" i="1" dirty="0"/>
              <a:t>m</a:t>
            </a:r>
            <a:r>
              <a:rPr lang="en-US" sz="2800" dirty="0"/>
              <a:t> is much larger than </a:t>
            </a:r>
            <a:r>
              <a:rPr lang="en-US" sz="2800" i="1" dirty="0"/>
              <a:t>d</a:t>
            </a:r>
          </a:p>
          <a:p>
            <a:pPr lvl="1"/>
            <a:r>
              <a:rPr lang="en-US" sz="2400" dirty="0"/>
              <a:t> but if solutions are dense, may be much faster than      </a:t>
            </a:r>
          </a:p>
          <a:p>
            <a:pPr lvl="1">
              <a:buFont typeface="Wingdings" pitchFamily="2" charset="2"/>
              <a:buNone/>
            </a:pPr>
            <a:r>
              <a:rPr lang="en-US" sz="2400" dirty="0"/>
              <a:t>    breadth-first</a:t>
            </a:r>
          </a:p>
          <a:p>
            <a:r>
              <a:rPr lang="en-US" sz="2800" u="sng" dirty="0">
                <a:solidFill>
                  <a:srgbClr val="CC0099"/>
                </a:solidFill>
              </a:rPr>
              <a:t>Space?</a:t>
            </a:r>
            <a:r>
              <a:rPr lang="en-US" sz="2800" dirty="0"/>
              <a:t> </a:t>
            </a:r>
            <a:r>
              <a:rPr lang="en-US" sz="2800" i="1" dirty="0"/>
              <a:t>O(bm), </a:t>
            </a:r>
            <a:r>
              <a:rPr lang="en-US" sz="2800" dirty="0"/>
              <a:t>i.e., linear space! </a:t>
            </a:r>
            <a:r>
              <a:rPr lang="en-US" sz="2400" dirty="0"/>
              <a:t>(we only need to </a:t>
            </a:r>
          </a:p>
          <a:p>
            <a:pPr>
              <a:buFont typeface="Wingdings" pitchFamily="2" charset="2"/>
              <a:buNone/>
            </a:pPr>
            <a:r>
              <a:rPr lang="en-US" sz="2400" dirty="0"/>
              <a:t>   remember a single path + expanded unexplored nodes)</a:t>
            </a:r>
          </a:p>
          <a:p>
            <a:r>
              <a:rPr lang="en-US" sz="2800" u="sng" dirty="0">
                <a:solidFill>
                  <a:srgbClr val="CC0099"/>
                </a:solidFill>
              </a:rPr>
              <a:t>Optimal?</a:t>
            </a:r>
            <a:r>
              <a:rPr lang="en-US" sz="2800" dirty="0"/>
              <a:t> No </a:t>
            </a:r>
            <a:r>
              <a:rPr lang="en-US" sz="2400" dirty="0"/>
              <a:t>(It may find a non-optimal goal first)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F1063CDB-3FBB-494A-8D26-4017F09A9D8A}" type="slidenum">
              <a:rPr lang="en-US"/>
              <a:pPr/>
              <a:t>113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152400"/>
            <a:ext cx="7793037" cy="852488"/>
          </a:xfrm>
        </p:spPr>
        <p:txBody>
          <a:bodyPr/>
          <a:lstStyle/>
          <a:p>
            <a:r>
              <a:rPr lang="en-US" sz="3200"/>
              <a:t>Properties of iterative deepening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50288" cy="4608513"/>
          </a:xfrm>
        </p:spPr>
        <p:txBody>
          <a:bodyPr/>
          <a:lstStyle/>
          <a:p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</a:t>
            </a:r>
          </a:p>
          <a:p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>
                <a:solidFill>
                  <a:srgbClr val="CC0099"/>
                </a:solidFill>
              </a:rPr>
              <a:t> </a:t>
            </a:r>
            <a:r>
              <a:rPr lang="en-US" i="1"/>
              <a:t>(d+1)b</a:t>
            </a:r>
            <a:r>
              <a:rPr lang="en-US" i="1" baseline="30000"/>
              <a:t>0</a:t>
            </a:r>
            <a:r>
              <a:rPr lang="en-US" i="1"/>
              <a:t> + d b</a:t>
            </a:r>
            <a:r>
              <a:rPr lang="en-US" i="1" baseline="30000"/>
              <a:t>1</a:t>
            </a:r>
            <a:r>
              <a:rPr lang="en-US" i="1"/>
              <a:t> + (d-1)b</a:t>
            </a:r>
            <a:r>
              <a:rPr lang="en-US" i="1" baseline="30000"/>
              <a:t>2</a:t>
            </a:r>
            <a:r>
              <a:rPr lang="en-US" i="1"/>
              <a:t> + … + b</a:t>
            </a:r>
            <a:r>
              <a:rPr lang="en-US" i="1" baseline="30000"/>
              <a:t>d</a:t>
            </a:r>
            <a:r>
              <a:rPr lang="en-US" i="1"/>
              <a:t> = O(b</a:t>
            </a:r>
            <a:r>
              <a:rPr lang="en-US" i="1" baseline="30000"/>
              <a:t>d</a:t>
            </a:r>
            <a:r>
              <a:rPr lang="en-US" i="1"/>
              <a:t>)</a:t>
            </a:r>
            <a:endParaRPr lang="en-US"/>
          </a:p>
          <a:p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lang="en-US" i="1"/>
              <a:t>O(bd)</a:t>
            </a:r>
            <a:endParaRPr lang="en-US"/>
          </a:p>
          <a:p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Yes, if step cost = 1 or increasing function of depth.</a:t>
            </a:r>
            <a:endParaRPr lang="en-US" sz="28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D6868B3D-E93B-46DA-B813-7A0AAD30DA9C}" type="slidenum">
              <a:rPr lang="en-US"/>
              <a:pPr/>
              <a:t>114</a:t>
            </a:fld>
            <a:endParaRPr lang="en-US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 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533400" y="1905000"/>
            <a:ext cx="84582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Implementation</a:t>
            </a:r>
            <a:r>
              <a:rPr lang="en-US" sz="2400" dirty="0"/>
              <a:t>: </a:t>
            </a:r>
            <a:r>
              <a:rPr lang="en-US" sz="2400" i="1" dirty="0"/>
              <a:t>fringe</a:t>
            </a:r>
            <a:r>
              <a:rPr lang="en-US" sz="2400" dirty="0"/>
              <a:t> = queue ordered by path cost</a:t>
            </a:r>
          </a:p>
          <a:p>
            <a:r>
              <a:rPr lang="en-US" sz="2400" dirty="0"/>
              <a:t>Equivalent to breadth-first if all step costs all equal.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CC0099"/>
                </a:solidFill>
              </a:rPr>
              <a:t>Complete?</a:t>
            </a:r>
            <a:r>
              <a:rPr lang="en-US" sz="2400" dirty="0"/>
              <a:t> Yes, if step cost ≥ </a:t>
            </a:r>
            <a:r>
              <a:rPr lang="el-GR" sz="2400" dirty="0"/>
              <a:t>ε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         (otherwise it can get stuck in infinite loops)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CC0099"/>
                </a:solidFill>
              </a:rPr>
              <a:t>Time?</a:t>
            </a:r>
            <a:r>
              <a:rPr lang="en-US" sz="2400" dirty="0"/>
              <a:t> # of nodes with </a:t>
            </a:r>
            <a:r>
              <a:rPr lang="en-US" sz="2400" i="1" dirty="0"/>
              <a:t>path cost </a:t>
            </a:r>
            <a:r>
              <a:rPr lang="en-US" sz="2400" dirty="0"/>
              <a:t>≤ cost of optimal solution. 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CC0099"/>
                </a:solidFill>
              </a:rPr>
              <a:t>Space?</a:t>
            </a:r>
            <a:r>
              <a:rPr lang="en-US" sz="2400" dirty="0"/>
              <a:t> # of nodes on paths with path cost ≤ cost of optimal </a:t>
            </a:r>
          </a:p>
          <a:p>
            <a:r>
              <a:rPr lang="en-US" sz="2400" dirty="0"/>
              <a:t>                                                                              solution.   </a:t>
            </a:r>
          </a:p>
          <a:p>
            <a:endParaRPr lang="en-US" sz="2400" dirty="0"/>
          </a:p>
          <a:p>
            <a:r>
              <a:rPr lang="en-US" sz="2400" u="sng" dirty="0">
                <a:solidFill>
                  <a:srgbClr val="CC0099"/>
                </a:solidFill>
              </a:rPr>
              <a:t>Optimal?</a:t>
            </a:r>
            <a:r>
              <a:rPr lang="en-US" sz="2400" dirty="0"/>
              <a:t> Yes, for any step cost.</a:t>
            </a:r>
            <a:endParaRPr lang="en-US" sz="2400" i="1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53497F32-0858-41E6-90AF-2F0E0651951B}" type="slidenum">
              <a:rPr lang="en-US"/>
              <a:pPr/>
              <a:t>115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Bi-Directional Search</a:t>
            </a: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438400"/>
            <a:ext cx="5186363" cy="412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143000" y="16002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Complexity: time and space complexity are: </a:t>
            </a: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6324600" y="1600200"/>
          <a:ext cx="1143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143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89BD029D-62BF-4320-A870-3594B18CB15A}" type="slidenum">
              <a:rPr lang="en-US"/>
              <a:pPr/>
              <a:t>116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algorithms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/>
          <a:srcRect l="14063" t="22917" r="17969" b="51042"/>
          <a:stretch>
            <a:fillRect/>
          </a:stretch>
        </p:blipFill>
        <p:spPr bwMode="auto">
          <a:xfrm>
            <a:off x="1143000" y="2438400"/>
            <a:ext cx="6629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8EAC223-4B9D-46A8-9866-A150F4B1AB9F}" type="slidenum">
              <a:rPr lang="ar-SA" smtClean="0">
                <a:cs typeface="Arial" pitchFamily="34" charset="0"/>
              </a:rPr>
              <a:pPr/>
              <a:t>12</a:t>
            </a:fld>
            <a:endParaRPr lang="en-GB"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557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557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557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557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557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556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556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556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5563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4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556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65552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816A56C-DD9B-4903-909D-131EC522A95C}" type="slidenum">
              <a:rPr lang="ar-SA" smtClean="0">
                <a:cs typeface="Arial" pitchFamily="34" charset="0"/>
              </a:rPr>
              <a:pPr/>
              <a:t>13</a:t>
            </a:fld>
            <a:endParaRPr lang="en-GB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6603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4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660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6599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0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659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6595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6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659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6591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2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658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6587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8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658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66576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5AA189-97E4-4E3F-B032-E9B4117A84A3}" type="slidenum">
              <a:rPr lang="ar-SA" smtClean="0">
                <a:cs typeface="Arial" pitchFamily="34" charset="0"/>
              </a:rPr>
              <a:pPr/>
              <a:t>14</a:t>
            </a:fld>
            <a:endParaRPr lang="en-GB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762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762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762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762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761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761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761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761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7611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760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67600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38F652F-65A7-4CF9-A62E-2AB9DDA88DD6}" type="slidenum">
              <a:rPr lang="ar-SA" smtClean="0">
                <a:cs typeface="Arial" pitchFamily="34" charset="0"/>
              </a:rPr>
              <a:pPr/>
              <a:t>15</a:t>
            </a:fld>
            <a:endParaRPr lang="en-GB">
              <a:cs typeface="Arial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865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865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865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865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865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864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864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864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8643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4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864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68639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0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6863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68626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C73A6A3-B92F-478F-8388-F919E8E636FE}" type="slidenum">
              <a:rPr lang="ar-SA" smtClean="0">
                <a:cs typeface="Arial" pitchFamily="34" charset="0"/>
              </a:rPr>
              <a:pPr/>
              <a:t>16</a:t>
            </a:fld>
            <a:endParaRPr lang="en-GB"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9683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4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968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9679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0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967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9675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6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967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9671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2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966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9667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8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966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69663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4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6966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69650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865CE83-410A-468A-B9A9-41266ADD0041}" type="slidenum">
              <a:rPr lang="ar-SA" smtClean="0">
                <a:cs typeface="Arial" pitchFamily="34" charset="0"/>
              </a:rPr>
              <a:pPr/>
              <a:t>17</a:t>
            </a:fld>
            <a:endParaRPr lang="en-GB">
              <a:cs typeface="Arial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70711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2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7070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70707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8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7070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70703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4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7070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70699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0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7069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70695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6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7069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70691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7068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0674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0687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8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sp>
          <p:nvSpPr>
            <p:cNvPr id="70686" name="Line 55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635EE15-C936-474D-8811-90C6A2E34787}" type="slidenum">
              <a:rPr lang="ar-SA" smtClean="0">
                <a:cs typeface="Arial" pitchFamily="34" charset="0"/>
              </a:rPr>
              <a:pPr/>
              <a:t>18</a:t>
            </a:fld>
            <a:endParaRPr lang="en-GB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7173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7173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7173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7173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7173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7172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7172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7172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71723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4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7172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71719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0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7171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1698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1715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6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71713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1711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2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B66B9F7-147E-424C-AF46-339F1C98A0D2}" type="slidenum">
              <a:rPr lang="ar-SA" smtClean="0">
                <a:cs typeface="Arial" pitchFamily="34" charset="0"/>
              </a:rPr>
              <a:pPr/>
              <a:t>19</a:t>
            </a:fld>
            <a:endParaRPr lang="en-GB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72763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4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7276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72759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0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7275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72755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6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7275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72751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2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7274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72747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8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7274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72743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4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7274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2722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2739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72737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8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2735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6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searching in AI?</a:t>
            </a:r>
          </a:p>
        </p:txBody>
      </p:sp>
      <p:pic>
        <p:nvPicPr>
          <p:cNvPr id="65538" name="Picture 2" descr="Image result for tic tac to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1828800" cy="17781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3581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you all are familiar with the board game Tic-</a:t>
            </a:r>
            <a:r>
              <a:rPr lang="en-US" dirty="0" err="1"/>
              <a:t>Tac</a:t>
            </a:r>
            <a:r>
              <a:rPr lang="en-US" dirty="0"/>
              <a:t>-Toe.</a:t>
            </a:r>
          </a:p>
          <a:p>
            <a:endParaRPr lang="en-US" dirty="0"/>
          </a:p>
          <a:p>
            <a:r>
              <a:rPr lang="en-US" dirty="0"/>
              <a:t>As an AI student, you want design an intelligent agent, which can play this game with you as an opponent.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DD9CD06-B1A7-4D48-950F-8DA8D770D22E}" type="slidenum">
              <a:rPr lang="ar-SA" smtClean="0">
                <a:cs typeface="Arial" pitchFamily="34" charset="0"/>
              </a:rPr>
              <a:pPr/>
              <a:t>20</a:t>
            </a:fld>
            <a:endParaRPr lang="en-GB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379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3788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9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378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3784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5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378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3780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1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377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3776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7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377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3772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3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377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3768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9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3746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3748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3766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7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376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3761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8AC5DDF-7A84-4BEA-9792-9714B76B0E5B}" type="slidenum">
              <a:rPr lang="ar-SA" smtClean="0">
                <a:cs typeface="Arial" pitchFamily="34" charset="0"/>
              </a:rPr>
              <a:pPr/>
              <a:t>21</a:t>
            </a:fld>
            <a:endParaRPr lang="en-GB">
              <a:cs typeface="Arial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481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4812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3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481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4808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9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480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4804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5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480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4800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1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479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4796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7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479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4792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3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4770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4772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4790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1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478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4785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6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91D4024-244B-48A1-A537-81C86DE2FB1B}" type="slidenum">
              <a:rPr lang="ar-SA" smtClean="0">
                <a:cs typeface="Arial" pitchFamily="34" charset="0"/>
              </a:rPr>
              <a:pPr/>
              <a:t>22</a:t>
            </a:fld>
            <a:endParaRPr lang="en-GB">
              <a:cs typeface="Arial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583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5836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7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583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5832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583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5828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9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582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5824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582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5820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581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5816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7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5794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5796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5814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5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581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5809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91E72E-DE94-4967-8CA1-CA22714175FD}" type="slidenum">
              <a:rPr lang="ar-SA" smtClean="0">
                <a:cs typeface="Arial" pitchFamily="34" charset="0"/>
              </a:rPr>
              <a:pPr/>
              <a:t>23</a:t>
            </a:fld>
            <a:endParaRPr lang="en-GB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Goal state: </a:t>
            </a:r>
            <a:r>
              <a:rPr lang="en-US" sz="2000" b="1" i="1"/>
              <a:t>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686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686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685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685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685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685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685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6848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9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684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6844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5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684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6840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1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6818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6820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4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6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6838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9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6836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7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6833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AE844B1-48C4-43E4-911E-671C3634CF95}" type="slidenum">
              <a:rPr lang="ar-SA" smtClean="0">
                <a:cs typeface="Arial" pitchFamily="34" charset="0"/>
              </a:rPr>
              <a:pPr/>
              <a:t>24</a:t>
            </a:fld>
            <a:endParaRPr lang="en-GB">
              <a:cs typeface="Arial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The returned solution is the sequence of operators in the path: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i="1"/>
              <a:t>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788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788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788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788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787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787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787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7872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3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787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7868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9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786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7864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5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7842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7844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7862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3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786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7857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9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F66FF7C-44CF-4764-8899-B82C67BC2132}" type="slidenum">
              <a:rPr lang="ar-SA" smtClean="0">
                <a:cs typeface="Arial" pitchFamily="34" charset="0"/>
              </a:rPr>
              <a:pPr/>
              <a:t>25</a:t>
            </a:fld>
            <a:endParaRPr lang="en-GB"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 (DFS)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Application2: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DFS (assume that the node</a:t>
            </a:r>
            <a:r>
              <a:rPr lang="en-US" sz="2000" b="1" i="1"/>
              <a:t>O</a:t>
            </a:r>
            <a:r>
              <a:rPr lang="en-US" sz="2000"/>
              <a:t> is the goal state):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993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9932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3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993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9928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9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992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9924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5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992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9920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1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991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9916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7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991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9912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3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9890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1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9892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9910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1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990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9905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CA5E937-5A97-4774-8A7B-364F1927A1E0}" type="slidenum">
              <a:rPr lang="ar-SA" smtClean="0">
                <a:cs typeface="Arial" pitchFamily="34" charset="0"/>
              </a:rPr>
              <a:pPr/>
              <a:t>26</a:t>
            </a:fld>
            <a:endParaRPr lang="en-GB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091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091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091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091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091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sp>
          <p:nvSpPr>
            <p:cNvPr id="80907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331F529-FF4D-4B01-803A-C08F940E2206}" type="slidenum">
              <a:rPr lang="ar-SA" smtClean="0">
                <a:cs typeface="Arial" pitchFamily="34" charset="0"/>
              </a:rPr>
              <a:pPr/>
              <a:t>27</a:t>
            </a:fld>
            <a:endParaRPr lang="en-GB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1951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2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194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1947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8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194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1943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4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194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1939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0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81933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BF2001-3D08-4512-B267-30A6796356A0}" type="slidenum">
              <a:rPr lang="ar-SA" smtClean="0">
                <a:cs typeface="Arial" pitchFamily="34" charset="0"/>
              </a:rPr>
              <a:pPr/>
              <a:t>28</a:t>
            </a:fld>
            <a:endParaRPr lang="en-GB">
              <a:cs typeface="Arial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2975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6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297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2971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2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296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2967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8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296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2963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4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82957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D8821C5-9050-4627-8A20-869A4C8E1FA8}" type="slidenum">
              <a:rPr lang="ar-SA" smtClean="0">
                <a:cs typeface="Arial" pitchFamily="34" charset="0"/>
              </a:rPr>
              <a:pPr/>
              <a:t>29</a:t>
            </a:fld>
            <a:endParaRPr lang="en-GB"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400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400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400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400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399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399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399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399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3991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3983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searching in AI?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Intelligent agent should know the current state of the Tic-</a:t>
            </a:r>
            <a:r>
              <a:rPr lang="en-US" dirty="0" err="1"/>
              <a:t>Tac</a:t>
            </a:r>
            <a:r>
              <a:rPr lang="en-US" dirty="0"/>
              <a:t>-Toe board.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9874" name="Picture 2" descr="Image result for tic tac to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486400" cy="347902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478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Some states of Tic-</a:t>
            </a:r>
            <a:r>
              <a:rPr lang="en-US" dirty="0" err="1"/>
              <a:t>Tac</a:t>
            </a:r>
            <a:r>
              <a:rPr lang="en-US" dirty="0"/>
              <a:t>-Toe board.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DC840FE-C82F-4F5F-9CCD-FCAC9250B861}" type="slidenum">
              <a:rPr lang="ar-SA" smtClean="0">
                <a:cs typeface="Arial" pitchFamily="34" charset="0"/>
              </a:rPr>
              <a:pPr/>
              <a:t>30</a:t>
            </a:fld>
            <a:endParaRPr lang="en-GB">
              <a:cs typeface="Arial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5031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502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5027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8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502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5023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4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502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5019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0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501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5015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5007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4F31770-B163-4231-AC25-BF544DBF7F9A}" type="slidenum">
              <a:rPr lang="ar-SA" smtClean="0">
                <a:cs typeface="Arial" pitchFamily="34" charset="0"/>
              </a:rPr>
              <a:pPr/>
              <a:t>31</a:t>
            </a:fld>
            <a:endParaRPr lang="en-GB">
              <a:cs typeface="Arial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605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6056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7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605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6052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605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6048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9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604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6044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604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6031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2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86033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AF60470-318C-4217-AA3F-1486D850E54A}" type="slidenum">
              <a:rPr lang="ar-SA" smtClean="0">
                <a:cs typeface="Arial" pitchFamily="34" charset="0"/>
              </a:rPr>
              <a:pPr/>
              <a:t>32</a:t>
            </a:fld>
            <a:endParaRPr lang="en-GB">
              <a:cs typeface="Arial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 </a:t>
            </a:r>
            <a:r>
              <a:rPr lang="en-US" sz="2000" i="1"/>
              <a:t>O: Goal State</a:t>
            </a: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708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708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707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707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707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707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707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7068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9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706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7055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87057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F94BFF1-1236-4560-94A2-54F8979A626A}" type="slidenum">
              <a:rPr lang="ar-SA" smtClean="0">
                <a:cs typeface="Arial" pitchFamily="34" charset="0"/>
              </a:rPr>
              <a:pPr/>
              <a:t>33</a:t>
            </a:fld>
            <a:endParaRPr lang="en-GB">
              <a:cs typeface="Arial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The returned solution is the sequence of operators in the path:</a:t>
            </a:r>
            <a:r>
              <a:rPr lang="en-US" sz="2000" b="1" i="1"/>
              <a:t> 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810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810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810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810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809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809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809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8092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3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809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8079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0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88081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A0EF5FD-13D1-4F99-9538-C23CFA716865}" type="slidenum">
              <a:rPr lang="ar-SA" smtClean="0">
                <a:cs typeface="Arial" pitchFamily="34" charset="0"/>
              </a:rPr>
              <a:pPr/>
              <a:t>34</a:t>
            </a:fld>
            <a:endParaRPr lang="en-GB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Application3: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DLS  (Limit = 2):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9017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9017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9017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9017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9016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9016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9016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9016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90161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2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9015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90157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8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9015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90133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4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90135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2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3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4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5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90153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4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90151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2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90148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0</a:t>
            </a:r>
            <a:endParaRPr lang="en-GB">
              <a:latin typeface="Arial" pitchFamily="34" charset="0"/>
            </a:endParaRPr>
          </a:p>
        </p:txBody>
      </p:sp>
      <p:sp>
        <p:nvSpPr>
          <p:cNvPr id="90119" name="Text Box 64"/>
          <p:cNvSpPr txBox="1">
            <a:spLocks noChangeArrowheads="1"/>
          </p:cNvSpPr>
          <p:nvPr/>
        </p:nvSpPr>
        <p:spPr bwMode="auto">
          <a:xfrm>
            <a:off x="1371600" y="3519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1</a:t>
            </a:r>
            <a:endParaRPr lang="en-GB">
              <a:latin typeface="Arial" pitchFamily="34" charset="0"/>
            </a:endParaRPr>
          </a:p>
        </p:txBody>
      </p:sp>
      <p:sp>
        <p:nvSpPr>
          <p:cNvPr id="90120" name="Text Box 6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9797B26-AB56-4748-9F99-3DF7D0A12653}" type="slidenum">
              <a:rPr lang="ar-SA" smtClean="0">
                <a:cs typeface="Arial" pitchFamily="34" charset="0"/>
              </a:rPr>
              <a:pPr/>
              <a:t>35</a:t>
            </a:fld>
            <a:endParaRPr lang="en-GB">
              <a:cs typeface="Arial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115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115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11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115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115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91146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7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8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9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Text Box 2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FA17603-CD16-4C3D-A056-FA379C407D0C}" type="slidenum">
              <a:rPr lang="ar-SA" smtClean="0">
                <a:cs typeface="Arial" pitchFamily="34" charset="0"/>
              </a:rPr>
              <a:pPr/>
              <a:t>36</a:t>
            </a:fld>
            <a:endParaRPr lang="en-GB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9219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9219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9218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9218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9218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9218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9218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92174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6" name="Text Box 32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7C36D9-CE59-4053-B472-DFBEE0140B8F}" type="slidenum">
              <a:rPr lang="ar-SA" smtClean="0">
                <a:cs typeface="Arial" pitchFamily="34" charset="0"/>
              </a:rPr>
              <a:pPr/>
              <a:t>37</a:t>
            </a:fld>
            <a:endParaRPr lang="en-GB">
              <a:cs typeface="Arial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9321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9321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932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9321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9320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9320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9320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93197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Text Box 32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pitchFamily="34" charset="0"/>
                </a:rPr>
                <a:t>Limit = 2</a:t>
              </a:r>
              <a:endParaRPr lang="en-GB" b="1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EF9A469-E7F0-4774-A131-7EB7123936F5}" type="slidenum">
              <a:rPr lang="ar-SA" smtClean="0">
                <a:cs typeface="Arial" pitchFamily="34" charset="0"/>
              </a:rPr>
              <a:pPr/>
              <a:t>38</a:t>
            </a:fld>
            <a:endParaRPr lang="en-GB">
              <a:cs typeface="Arial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423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423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42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423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423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422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422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94220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3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4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5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6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54511AE-711E-4D0B-8625-D8A57E682623}" type="slidenum">
              <a:rPr lang="ar-SA" smtClean="0">
                <a:cs typeface="Arial" pitchFamily="34" charset="0"/>
              </a:rPr>
              <a:pPr/>
              <a:t>39</a:t>
            </a:fld>
            <a:endParaRPr lang="en-GB">
              <a:cs typeface="Arial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9526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95266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7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9526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95262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9526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95258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9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95254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sp>
          <p:nvSpPr>
            <p:cNvPr id="95246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7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8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9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0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1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2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3" name="Text Box 36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pitchFamily="34" charset="0"/>
                </a:rPr>
                <a:t>Limit = 2</a:t>
              </a:r>
              <a:endParaRPr lang="en-GB" b="1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searching in AI?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Intelligent agent should explore the next possible movement and search for the best move to win the game.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Game search tree for Tic-</a:t>
            </a:r>
            <a:r>
              <a:rPr lang="en-US" dirty="0" err="1"/>
              <a:t>Tac</a:t>
            </a:r>
            <a:r>
              <a:rPr lang="en-US" dirty="0"/>
              <a:t>-Toe board (partial view) </a:t>
            </a:r>
          </a:p>
        </p:txBody>
      </p:sp>
      <p:pic>
        <p:nvPicPr>
          <p:cNvPr id="8192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5940" cy="3268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17BF87-F6C6-410D-9837-C8731F40D6AA}" type="slidenum">
              <a:rPr lang="ar-SA" smtClean="0">
                <a:cs typeface="Arial" pitchFamily="34" charset="0"/>
              </a:rPr>
              <a:pPr/>
              <a:t>40</a:t>
            </a:fld>
            <a:endParaRPr lang="en-GB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629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628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62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628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628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628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627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96269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1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2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3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4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5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6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D6DDFE3-DB8A-42F1-8F99-38179D0522FD}" type="slidenum">
              <a:rPr lang="ar-SA" smtClean="0">
                <a:cs typeface="Arial" pitchFamily="34" charset="0"/>
              </a:rPr>
              <a:pPr/>
              <a:t>41</a:t>
            </a:fld>
            <a:endParaRPr lang="en-GB">
              <a:cs typeface="Arial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73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73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73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73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73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731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73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730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9730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9730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97295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6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7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8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9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0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1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2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3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4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C178735-A65C-41C2-B1CD-45E6B21F85AB}" type="slidenum">
              <a:rPr lang="ar-SA" smtClean="0">
                <a:cs typeface="Arial" pitchFamily="34" charset="0"/>
              </a:rPr>
              <a:pPr/>
              <a:t>42</a:t>
            </a:fld>
            <a:endParaRPr lang="en-GB">
              <a:cs typeface="Arial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834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834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83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834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833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833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83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833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9833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9832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98319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0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1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2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3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4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5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6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7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8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78078F5-D307-4AB0-A8CD-270BCE9C9EA7}" type="slidenum">
              <a:rPr lang="ar-SA" smtClean="0">
                <a:cs typeface="Arial" pitchFamily="34" charset="0"/>
              </a:rPr>
              <a:pPr/>
              <a:t>43</a:t>
            </a:fld>
            <a:endParaRPr lang="en-GB">
              <a:cs typeface="Arial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93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93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93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93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93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93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93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93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993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993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99343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4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5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6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8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9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50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51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52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E3E22E5-B0D7-4A6E-85AF-0C99C0A45A7E}" type="slidenum">
              <a:rPr lang="ar-SA" smtClean="0">
                <a:cs typeface="Arial" pitchFamily="34" charset="0"/>
              </a:rPr>
              <a:pPr/>
              <a:t>44</a:t>
            </a:fld>
            <a:endParaRPr lang="en-GB">
              <a:cs typeface="Arial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039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0039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0038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0038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0038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003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0038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0037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00377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00367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8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0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1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2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CA5ECD-FCF8-40E8-BB12-511FF33E13E4}" type="slidenum">
              <a:rPr lang="ar-SA" smtClean="0">
                <a:cs typeface="Arial" pitchFamily="34" charset="0"/>
              </a:rPr>
              <a:pPr/>
              <a:t>45</a:t>
            </a:fld>
            <a:endParaRPr lang="en-GB">
              <a:cs typeface="Arial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141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0141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014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0141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0141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0140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0140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0140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0140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01401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2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01391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2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3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4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5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6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7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8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9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0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3DDFE4E-1BB6-48EB-84FC-EAD7C75CC355}" type="slidenum">
              <a:rPr lang="ar-SA" smtClean="0">
                <a:cs typeface="Arial" pitchFamily="34" charset="0"/>
              </a:rPr>
              <a:pPr/>
              <a:t>46</a:t>
            </a:fld>
            <a:endParaRPr lang="en-GB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DLS algorithm returns </a:t>
            </a:r>
            <a:r>
              <a:rPr lang="en-US" sz="2000">
                <a:solidFill>
                  <a:srgbClr val="FF0000"/>
                </a:solidFill>
              </a:rPr>
              <a:t>Failure (no solution)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The reason is that the goal is beyond the limit (Limit =2): the goal depth is (d=4)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0246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02462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3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0246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02458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9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0245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02454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5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0245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02450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1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0244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02446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7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0244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02442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3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02420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1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02422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8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9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0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1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2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02440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1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0243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02435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7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06" name="Text Box 6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  <p:sp>
        <p:nvSpPr>
          <p:cNvPr id="102407" name="Line 64"/>
          <p:cNvSpPr>
            <a:spLocks noChangeShapeType="1"/>
          </p:cNvSpPr>
          <p:nvPr/>
        </p:nvSpPr>
        <p:spPr bwMode="auto">
          <a:xfrm>
            <a:off x="1676400" y="4724400"/>
            <a:ext cx="6477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DE71CEB-F383-44F6-8712-707AAA853C2C}" type="slidenum">
              <a:rPr lang="ar-SA" smtClean="0">
                <a:cs typeface="Arial" pitchFamily="34" charset="0"/>
              </a:rPr>
              <a:pPr/>
              <a:t>47</a:t>
            </a:fld>
            <a:endParaRPr lang="en-GB">
              <a:cs typeface="Arial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Application4: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IDS: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04515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6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0451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04511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2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0450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04507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8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0450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04503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4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0450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04499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0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0449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04495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6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0449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04471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2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04473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0449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04489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0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0448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4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0</a:t>
            </a:r>
            <a:endParaRPr lang="en-GB">
              <a:latin typeface="Arial" pitchFamily="34" charset="0"/>
            </a:endParaRPr>
          </a:p>
        </p:txBody>
      </p:sp>
      <p:sp>
        <p:nvSpPr>
          <p:cNvPr id="104455" name="Text Box 64"/>
          <p:cNvSpPr txBox="1">
            <a:spLocks noChangeArrowheads="1"/>
          </p:cNvSpPr>
          <p:nvPr/>
        </p:nvSpPr>
        <p:spPr bwMode="auto">
          <a:xfrm>
            <a:off x="1371600" y="3519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1</a:t>
            </a:r>
            <a:endParaRPr lang="en-GB">
              <a:latin typeface="Arial" pitchFamily="34" charset="0"/>
            </a:endParaRPr>
          </a:p>
        </p:txBody>
      </p:sp>
      <p:sp>
        <p:nvSpPr>
          <p:cNvPr id="104456" name="Text Box 6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2</a:t>
            </a:r>
            <a:endParaRPr lang="en-GB">
              <a:latin typeface="Arial" pitchFamily="34" charset="0"/>
            </a:endParaRPr>
          </a:p>
        </p:txBody>
      </p:sp>
      <p:sp>
        <p:nvSpPr>
          <p:cNvPr id="104457" name="Text Box 66"/>
          <p:cNvSpPr txBox="1">
            <a:spLocks noChangeArrowheads="1"/>
          </p:cNvSpPr>
          <p:nvPr/>
        </p:nvSpPr>
        <p:spPr bwMode="auto">
          <a:xfrm>
            <a:off x="11430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3</a:t>
            </a:r>
            <a:endParaRPr lang="en-GB">
              <a:latin typeface="Arial" pitchFamily="34" charset="0"/>
            </a:endParaRPr>
          </a:p>
        </p:txBody>
      </p:sp>
      <p:sp>
        <p:nvSpPr>
          <p:cNvPr id="104458" name="Text Box 67"/>
          <p:cNvSpPr txBox="1">
            <a:spLocks noChangeArrowheads="1"/>
          </p:cNvSpPr>
          <p:nvPr/>
        </p:nvSpPr>
        <p:spPr bwMode="auto">
          <a:xfrm>
            <a:off x="1295400" y="594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4</a:t>
            </a:r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0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3A92DDC-68F1-4D4A-82E5-8AD4D714ED4D}" type="slidenum">
              <a:rPr lang="ar-SA" smtClean="0">
                <a:cs typeface="Arial" pitchFamily="34" charset="0"/>
              </a:rPr>
              <a:pPr/>
              <a:t>49</a:t>
            </a:fld>
            <a:endParaRPr lang="en-GB">
              <a:cs typeface="Arial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650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sp>
        <p:nvSpPr>
          <p:cNvPr id="106502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0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pitchFamily="-1" charset="-128"/>
            </a:endParaRPr>
          </a:p>
        </p:txBody>
      </p:sp>
      <p:pic>
        <p:nvPicPr>
          <p:cNvPr id="4099" name="Picture 2" descr="Image result for breadth first search artificial intellig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3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724400"/>
            <a:ext cx="5029200" cy="1631216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Other blind search strategies are: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Depth-limited search (Extended DFS)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Iterative-deepening search (Extended DFS)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Uniform cost search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Bi-directional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(uninformed Search)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(Informed Search)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F1098A2-2494-4CD7-BE0C-B14E6DF81759}" type="slidenum">
              <a:rPr lang="ar-SA" smtClean="0">
                <a:cs typeface="Arial" pitchFamily="34" charset="0"/>
              </a:rPr>
              <a:pPr/>
              <a:t>50</a:t>
            </a:fld>
            <a:endParaRPr lang="en-GB">
              <a:cs typeface="Arial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752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sp>
        <p:nvSpPr>
          <p:cNvPr id="107526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0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1</a:t>
            </a:r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FED9E4-66A2-4750-9BA1-4B47D73C6D2B}" type="slidenum">
              <a:rPr lang="ar-SA" smtClean="0">
                <a:cs typeface="Arial" pitchFamily="34" charset="0"/>
              </a:rPr>
              <a:pPr/>
              <a:t>52</a:t>
            </a:fld>
            <a:endParaRPr lang="en-GB"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959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0958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095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0958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0958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09578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79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80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81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82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BB42B0D-8EFF-4842-B824-5E66E63A21F6}" type="slidenum">
              <a:rPr lang="ar-SA" smtClean="0">
                <a:cs typeface="Arial" pitchFamily="34" charset="0"/>
              </a:rPr>
              <a:pPr/>
              <a:t>53</a:t>
            </a:fld>
            <a:endParaRPr lang="en-GB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061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061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06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060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060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0602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3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4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5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5742ECE-E634-44DC-B571-EB08E36F196B}" type="slidenum">
              <a:rPr lang="ar-SA" smtClean="0">
                <a:cs typeface="Arial" pitchFamily="34" charset="0"/>
              </a:rPr>
              <a:pPr/>
              <a:t>54</a:t>
            </a:fld>
            <a:endParaRPr lang="en-GB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163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163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16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163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163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1626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27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28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29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3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B674046-AE8B-4426-87CA-73A6DD6E2E73}" type="slidenum">
              <a:rPr lang="ar-SA" smtClean="0">
                <a:cs typeface="Arial" pitchFamily="34" charset="0"/>
              </a:rPr>
              <a:pPr/>
              <a:t>55</a:t>
            </a:fld>
            <a:endParaRPr lang="en-GB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266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266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26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265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265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2650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1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2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3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4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D55A6B9-1C51-41E7-A3C3-A7E7C45D46E1}" type="slidenum">
              <a:rPr lang="ar-SA" smtClean="0">
                <a:cs typeface="Arial" pitchFamily="34" charset="0"/>
              </a:rPr>
              <a:pPr/>
              <a:t>56</a:t>
            </a:fld>
            <a:endParaRPr lang="en-GB">
              <a:cs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368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368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36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368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367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3674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5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8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CC66446-40E6-4B4C-B160-22387AADDCDB}" type="slidenum">
              <a:rPr lang="ar-SA" smtClean="0">
                <a:cs typeface="Arial" pitchFamily="34" charset="0"/>
              </a:rPr>
              <a:pPr/>
              <a:t>57</a:t>
            </a:fld>
            <a:endParaRPr lang="en-GB"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471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470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47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470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470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4698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699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0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1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2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6BD0992-363A-4332-B4EA-1957F4023C60}" type="slidenum">
              <a:rPr lang="ar-SA" smtClean="0">
                <a:cs typeface="Arial" pitchFamily="34" charset="0"/>
              </a:rPr>
              <a:pPr/>
              <a:t>58</a:t>
            </a:fld>
            <a:endParaRPr lang="en-GB">
              <a:cs typeface="Arial" pitchFamily="34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573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573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57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572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572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5722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3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4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5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6" name="Text Box 2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93EB052-5414-499C-9BB9-476D9E6317FF}" type="slidenum">
              <a:rPr lang="ar-SA" smtClean="0">
                <a:cs typeface="Arial" pitchFamily="34" charset="0"/>
              </a:rPr>
              <a:pPr/>
              <a:t>59</a:t>
            </a:fld>
            <a:endParaRPr lang="en-GB">
              <a:cs typeface="Arial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676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676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67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676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675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675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675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16748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49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0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1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2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3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4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0813" cy="1141413"/>
          </a:xfrm>
        </p:spPr>
        <p:txBody>
          <a:bodyPr/>
          <a:lstStyle/>
          <a:p>
            <a:r>
              <a:rPr lang="en-US" dirty="0"/>
              <a:t>Uninformed Vs Informed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7724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Uninformed search</a:t>
            </a:r>
            <a:r>
              <a:rPr lang="en-US" dirty="0"/>
              <a:t>: Use only the information available in the problem definition. Example: </a:t>
            </a:r>
            <a:r>
              <a:rPr lang="en-CA" dirty="0"/>
              <a:t>breadth-first, depth-first, depth limited, iterative deepening, uniform cost and bidirectional search</a:t>
            </a:r>
            <a:endParaRPr lang="en-US" dirty="0"/>
          </a:p>
          <a:p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Informed search: </a:t>
            </a:r>
            <a:r>
              <a:rPr lang="en-US" dirty="0"/>
              <a:t>Use domain knowledge or heuristic to choose the best move. Example. </a:t>
            </a:r>
            <a:r>
              <a:rPr lang="en-CA" dirty="0"/>
              <a:t>Greedy best-first, A*, IDA*, and beam search</a:t>
            </a: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79248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CA" b="1" dirty="0"/>
              <a:t>Additional Note: </a:t>
            </a:r>
          </a:p>
          <a:p>
            <a:pPr eaLnBrk="1" hangingPunct="1">
              <a:lnSpc>
                <a:spcPct val="80000"/>
              </a:lnSpc>
            </a:pPr>
            <a:r>
              <a:rPr lang="en-CA" b="1" dirty="0"/>
              <a:t>optimization</a:t>
            </a:r>
            <a:r>
              <a:rPr lang="en-CA" dirty="0"/>
              <a:t> in which the search is to find an optimal value of an objective function: hill climbing, simulated annealing, genetic algorithms, Ant Colony Optimization</a:t>
            </a:r>
          </a:p>
          <a:p>
            <a:pPr eaLnBrk="1" hangingPunct="1">
              <a:lnSpc>
                <a:spcPct val="80000"/>
              </a:lnSpc>
            </a:pPr>
            <a:endParaRPr lang="en-CA" b="1" dirty="0"/>
          </a:p>
          <a:p>
            <a:pPr eaLnBrk="1" hangingPunct="1">
              <a:lnSpc>
                <a:spcPct val="80000"/>
              </a:lnSpc>
            </a:pPr>
            <a:r>
              <a:rPr lang="en-CA" b="1" dirty="0"/>
              <a:t>Game playing</a:t>
            </a:r>
            <a:r>
              <a:rPr lang="en-CA" dirty="0"/>
              <a:t>, an adversarial search: </a:t>
            </a:r>
            <a:r>
              <a:rPr lang="en-CA" dirty="0" err="1"/>
              <a:t>minimax</a:t>
            </a:r>
            <a:r>
              <a:rPr lang="en-CA" dirty="0"/>
              <a:t> algorithm, alpha-beta pruning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5A5248D-6FA8-4394-82FB-42774FDBAEC4}" type="slidenum">
              <a:rPr lang="ar-SA" smtClean="0">
                <a:cs typeface="Arial" pitchFamily="34" charset="0"/>
              </a:rPr>
              <a:pPr/>
              <a:t>60</a:t>
            </a:fld>
            <a:endParaRPr lang="en-GB">
              <a:cs typeface="Arial" pitchFamily="34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779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778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77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778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778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778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777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17772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3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4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5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6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7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8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352C9AF-9E0E-4FFB-A3A1-46950E297924}" type="slidenum">
              <a:rPr lang="ar-SA" smtClean="0">
                <a:cs typeface="Arial" pitchFamily="34" charset="0"/>
              </a:rPr>
              <a:pPr/>
              <a:t>61</a:t>
            </a:fld>
            <a:endParaRPr lang="en-GB">
              <a:cs typeface="Arial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881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881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88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880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880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880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880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18796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7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8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9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0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1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2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7D4B726-4D69-4206-A741-CCACF11FC9B9}" type="slidenum">
              <a:rPr lang="ar-SA" smtClean="0">
                <a:cs typeface="Arial" pitchFamily="34" charset="0"/>
              </a:rPr>
              <a:pPr/>
              <a:t>62</a:t>
            </a:fld>
            <a:endParaRPr lang="en-GB">
              <a:cs typeface="Arial" pitchFamily="34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984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984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98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983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983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983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983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1982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119821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2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3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4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5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6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7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8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342D4FD-8E9E-47BE-A636-ED273F9B0F15}" type="slidenum">
              <a:rPr lang="ar-SA" smtClean="0">
                <a:cs typeface="Arial" pitchFamily="34" charset="0"/>
              </a:rPr>
              <a:pPr/>
              <a:t>63</a:t>
            </a:fld>
            <a:endParaRPr lang="en-GB">
              <a:cs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086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086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08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086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085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085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085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120845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6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7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8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9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0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1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2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6177085-4543-4AC1-AD30-0E635C901D7E}" type="slidenum">
              <a:rPr lang="ar-SA" smtClean="0">
                <a:cs typeface="Arial" pitchFamily="34" charset="0"/>
              </a:rPr>
              <a:pPr/>
              <a:t>64</a:t>
            </a:fld>
            <a:endParaRPr lang="en-GB">
              <a:cs typeface="Arial" pitchFamily="34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189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189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189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189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189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188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188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188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188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1881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1871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2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3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4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5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6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7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8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9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80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AABFB20-EC70-49F9-813B-17CB89C7477F}" type="slidenum">
              <a:rPr lang="ar-SA" smtClean="0">
                <a:cs typeface="Arial" pitchFamily="34" charset="0"/>
              </a:rPr>
              <a:pPr/>
              <a:t>65</a:t>
            </a:fld>
            <a:endParaRPr lang="en-GB">
              <a:cs typeface="Arial" pitchFamily="34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29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29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29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29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29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291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29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290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290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290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2895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6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7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8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9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0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1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2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3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4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5EC3B9F-A2D6-4524-AB99-0945905E21E3}" type="slidenum">
              <a:rPr lang="ar-SA" smtClean="0">
                <a:cs typeface="Arial" pitchFamily="34" charset="0"/>
              </a:rPr>
              <a:pPr/>
              <a:t>66</a:t>
            </a:fld>
            <a:endParaRPr lang="en-GB">
              <a:cs typeface="Arial" pitchFamily="34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394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394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39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394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393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393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39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393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393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392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3919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0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1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2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3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4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5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6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7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8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FC3FF90-979B-43B7-A88D-972B50ECA9D9}" type="slidenum">
              <a:rPr lang="ar-SA" smtClean="0">
                <a:cs typeface="Arial" pitchFamily="34" charset="0"/>
              </a:rPr>
              <a:pPr/>
              <a:t>67</a:t>
            </a:fld>
            <a:endParaRPr lang="en-GB">
              <a:cs typeface="Arial" pitchFamily="34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49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49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49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49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49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49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49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49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49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49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4943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4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5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6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7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8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9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50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51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52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7875D51-3734-488E-9E64-C9568614B84E}" type="slidenum">
              <a:rPr lang="ar-SA" smtClean="0">
                <a:cs typeface="Arial" pitchFamily="34" charset="0"/>
              </a:rPr>
              <a:pPr/>
              <a:t>68</a:t>
            </a:fld>
            <a:endParaRPr lang="en-GB">
              <a:cs typeface="Arial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2601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2601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260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2601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2600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2600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2600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26002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3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2600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25998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9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2599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25994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5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25972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25974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25992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3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2599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25987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958" name="Text Box 6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  <p:sp>
        <p:nvSpPr>
          <p:cNvPr id="125959" name="Line 64"/>
          <p:cNvSpPr>
            <a:spLocks noChangeShapeType="1"/>
          </p:cNvSpPr>
          <p:nvPr/>
        </p:nvSpPr>
        <p:spPr bwMode="auto">
          <a:xfrm>
            <a:off x="1752600" y="4724400"/>
            <a:ext cx="6705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3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0813" cy="11414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Uninformed Search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911A94D-7322-4E5D-A951-3E30CC5F0257}" type="slidenum">
              <a:rPr lang="ar-SA" smtClean="0">
                <a:cs typeface="Arial" pitchFamily="34" charset="0"/>
              </a:rPr>
              <a:pPr/>
              <a:t>70</a:t>
            </a:fld>
            <a:endParaRPr lang="en-GB">
              <a:cs typeface="Arial" pitchFamily="34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80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80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80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80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80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28010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1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2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3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4" name="Text Box 2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C8EF18F-44C5-4839-AC6C-3C1BFBCB43CA}" type="slidenum">
              <a:rPr lang="ar-SA" smtClean="0">
                <a:cs typeface="Arial" pitchFamily="34" charset="0"/>
              </a:rPr>
              <a:pPr/>
              <a:t>71</a:t>
            </a:fld>
            <a:endParaRPr lang="en-GB">
              <a:cs typeface="Arial" pitchFamily="34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905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905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905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904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904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904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90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29036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7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8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9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0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1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2" name="Text Box 3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1BE84AA-342B-448B-974F-3E19164466EC}" type="slidenum">
              <a:rPr lang="ar-SA" smtClean="0">
                <a:cs typeface="Arial" pitchFamily="34" charset="0"/>
              </a:rPr>
              <a:pPr/>
              <a:t>72</a:t>
            </a:fld>
            <a:endParaRPr lang="en-GB">
              <a:cs typeface="Arial" pitchFamily="34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007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007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007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007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007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006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00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30060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1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2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3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4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5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6" name="Text Box 3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A576D02-B39A-41B7-9428-20B9572D3DC0}" type="slidenum">
              <a:rPr lang="ar-SA" smtClean="0">
                <a:cs typeface="Arial" pitchFamily="34" charset="0"/>
              </a:rPr>
              <a:pPr/>
              <a:t>73</a:t>
            </a:fld>
            <a:endParaRPr lang="en-GB">
              <a:cs typeface="Arial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111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110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11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110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110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110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109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109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109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1086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7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8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9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0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1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2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3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4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BD8C4B4-E834-409D-B62D-A17C5AA73A19}" type="slidenum">
              <a:rPr lang="ar-SA" smtClean="0">
                <a:cs typeface="Arial" pitchFamily="34" charset="0"/>
              </a:rPr>
              <a:pPr/>
              <a:t>74</a:t>
            </a:fld>
            <a:endParaRPr lang="en-GB">
              <a:cs typeface="Arial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213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213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21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212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212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212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212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212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211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2110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2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3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4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5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6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7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8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3ADDB9E-5C6A-4E24-B712-2CF19D03A526}" type="slidenum">
              <a:rPr lang="ar-SA" smtClean="0">
                <a:cs typeface="Arial" pitchFamily="34" charset="0"/>
              </a:rPr>
              <a:pPr/>
              <a:t>75</a:t>
            </a:fld>
            <a:endParaRPr lang="en-GB">
              <a:cs typeface="Arial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315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315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31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315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315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314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314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314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314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3134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5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6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7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8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9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40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41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42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239BA38-D802-4E2B-A5C3-62E8C63A4293}" type="slidenum">
              <a:rPr lang="ar-SA" smtClean="0">
                <a:cs typeface="Arial" pitchFamily="34" charset="0"/>
              </a:rPr>
              <a:pPr/>
              <a:t>76</a:t>
            </a:fld>
            <a:endParaRPr lang="en-GB">
              <a:cs typeface="Arial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418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418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41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418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417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417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417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417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417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416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4159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0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1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2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3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4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5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6" name="Line 41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7" name="Line 42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8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491EA73-0A53-479D-A5F9-205A5D845469}" type="slidenum">
              <a:rPr lang="ar-SA" smtClean="0">
                <a:cs typeface="Arial" pitchFamily="34" charset="0"/>
              </a:rPr>
              <a:pPr/>
              <a:t>77</a:t>
            </a:fld>
            <a:endParaRPr lang="en-GB">
              <a:cs typeface="Arial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521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520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52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520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520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520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519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519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519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519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5183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4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5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6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7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8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9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0" name="Line 41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1" name="Line 42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2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83BE899-A2A1-427E-A03A-2B0208E66463}" type="slidenum">
              <a:rPr lang="ar-SA" smtClean="0">
                <a:cs typeface="Arial" pitchFamily="34" charset="0"/>
              </a:rPr>
              <a:pPr/>
              <a:t>78</a:t>
            </a:fld>
            <a:endParaRPr lang="en-GB">
              <a:cs typeface="Arial" pitchFamily="34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624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624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62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623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623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623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623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622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622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622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6223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4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6221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2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6209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0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1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2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3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4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5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6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7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8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9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20" name="Text Box 5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27C2E3C-58AB-4101-BC5F-64506A25C549}" type="slidenum">
              <a:rPr lang="ar-SA" smtClean="0">
                <a:cs typeface="Arial" pitchFamily="34" charset="0"/>
              </a:rPr>
              <a:pPr/>
              <a:t>79</a:t>
            </a:fld>
            <a:endParaRPr lang="en-GB">
              <a:cs typeface="Arial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72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72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72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72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72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72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72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72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72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72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725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7249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0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7233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4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5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6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7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8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9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0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1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2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3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37247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8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sp>
        <p:nvSpPr>
          <p:cNvPr id="137245" name="Line 54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6" name="Text Box 55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F41B1C1-860B-4EC7-BF9B-791F3B36BE65}" type="slidenum">
              <a:rPr lang="ar-SA" smtClean="0">
                <a:cs typeface="Arial" pitchFamily="34" charset="0"/>
              </a:rPr>
              <a:pPr/>
              <a:t>8</a:t>
            </a:fld>
            <a:endParaRPr lang="en-GB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Application1: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BFS (assume that the node</a:t>
            </a:r>
            <a:r>
              <a:rPr lang="en-US" sz="2000" b="1" i="1"/>
              <a:t>O</a:t>
            </a:r>
            <a:r>
              <a:rPr lang="en-US" sz="2000"/>
              <a:t> is the goal state):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6150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6150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6149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6149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6149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6149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6149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61488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9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6148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61484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5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6148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61480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61458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61460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61478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9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61476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7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61473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89AC22A-4A50-4A9A-A4F3-A23E1A6617E9}" type="slidenum">
              <a:rPr lang="ar-SA" smtClean="0">
                <a:cs typeface="Arial" pitchFamily="34" charset="0"/>
              </a:rPr>
              <a:pPr/>
              <a:t>80</a:t>
            </a:fld>
            <a:endParaRPr lang="en-GB">
              <a:cs typeface="Arial" pitchFamily="34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829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829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82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828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828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828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82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828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827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8277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8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8275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8273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8257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58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59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0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1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2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3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4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5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6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7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38271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sp>
        <p:nvSpPr>
          <p:cNvPr id="138269" name="Line 54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70" name="Text Box 55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741048C-4A1A-4D5D-9531-0FE04B771394}" type="slidenum">
              <a:rPr lang="ar-SA" smtClean="0">
                <a:cs typeface="Arial" pitchFamily="34" charset="0"/>
              </a:rPr>
              <a:pPr/>
              <a:t>81</a:t>
            </a:fld>
            <a:endParaRPr lang="en-GB">
              <a:cs typeface="Arial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93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93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93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93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93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931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93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930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930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930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9303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4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9301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2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9281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2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3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4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5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6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7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8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9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0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1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39299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0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139297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8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139294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5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6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3FDB66E-155A-4321-9075-CED06031A364}" type="slidenum">
              <a:rPr lang="ar-SA" smtClean="0">
                <a:cs typeface="Arial" pitchFamily="34" charset="0"/>
              </a:rPr>
              <a:pPr/>
              <a:t>82</a:t>
            </a:fld>
            <a:endParaRPr lang="en-GB">
              <a:cs typeface="Arial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029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034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034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03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034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033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033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03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4033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4033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4032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0327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0325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0305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6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7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8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9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0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1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2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3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4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5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40323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140321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140318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9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20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051C73-236B-421C-89F6-3D83466FA320}" type="slidenum">
              <a:rPr lang="ar-SA" smtClean="0">
                <a:cs typeface="Arial" pitchFamily="34" charset="0"/>
              </a:rPr>
              <a:pPr/>
              <a:t>83</a:t>
            </a:fld>
            <a:endParaRPr lang="en-GB">
              <a:cs typeface="Arial" pitchFamily="34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13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13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13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13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13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13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13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413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413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413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135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1349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0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1329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0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1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2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3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4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5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6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7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8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9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41347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8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141345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6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141342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43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44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B44F42A-F129-4BA0-851C-293065334793}" type="slidenum">
              <a:rPr lang="ar-SA" smtClean="0">
                <a:cs typeface="Arial" pitchFamily="34" charset="0"/>
              </a:rPr>
              <a:pPr/>
              <a:t>84</a:t>
            </a:fld>
            <a:endParaRPr lang="en-GB">
              <a:cs typeface="Arial" pitchFamily="34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  <a:r>
              <a:rPr lang="en-US" sz="2000" i="1">
                <a:solidFill>
                  <a:srgbClr val="FF0000"/>
                </a:solidFill>
              </a:rPr>
              <a:t>Failure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4240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0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42398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9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4239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42394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5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4239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42390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1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4238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42386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7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4238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42382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3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4238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42378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9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42356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7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42358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59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0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1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2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3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4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5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6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7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8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42376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7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4237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42371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72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73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42" name="Text Box 6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  <p:sp>
        <p:nvSpPr>
          <p:cNvPr id="142343" name="Line 64"/>
          <p:cNvSpPr>
            <a:spLocks noChangeShapeType="1"/>
          </p:cNvSpPr>
          <p:nvPr/>
        </p:nvSpPr>
        <p:spPr bwMode="auto">
          <a:xfrm>
            <a:off x="1752600" y="5486400"/>
            <a:ext cx="6324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4</a:t>
            </a:r>
            <a:endParaRPr lang="en-GB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8747026-7891-42B6-9727-55E4AF5E2C86}" type="slidenum">
              <a:rPr lang="ar-SA" smtClean="0">
                <a:cs typeface="Arial" pitchFamily="34" charset="0"/>
              </a:rPr>
              <a:pPr/>
              <a:t>86</a:t>
            </a:fld>
            <a:endParaRPr lang="en-GB">
              <a:cs typeface="Arial" pitchFamily="34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440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440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44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439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44394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5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6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7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8" name="Text Box 23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FF17B0E-E096-41FC-9A07-B217EEFB1F34}" type="slidenum">
              <a:rPr lang="ar-SA" smtClean="0">
                <a:cs typeface="Arial" pitchFamily="34" charset="0"/>
              </a:rPr>
              <a:pPr/>
              <a:t>87</a:t>
            </a:fld>
            <a:endParaRPr lang="en-GB">
              <a:cs typeface="Arial" pitchFamily="34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543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543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54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543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543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542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542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45420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1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2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3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4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5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6" name="Text Box 31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64646CF-7831-4069-8722-E244C1E685C0}" type="slidenum">
              <a:rPr lang="ar-SA" smtClean="0">
                <a:cs typeface="Arial" pitchFamily="34" charset="0"/>
              </a:rPr>
              <a:pPr/>
              <a:t>88</a:t>
            </a:fld>
            <a:endParaRPr lang="en-GB">
              <a:cs typeface="Arial" pitchFamily="34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646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646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64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645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645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645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645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46444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5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6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7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8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9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50" name="Text Box 31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DF770BC-CC56-45C0-AD94-6DCF9480C8FB}" type="slidenum">
              <a:rPr lang="ar-SA" smtClean="0">
                <a:cs typeface="Arial" pitchFamily="34" charset="0"/>
              </a:rPr>
              <a:pPr/>
              <a:t>89</a:t>
            </a:fld>
            <a:endParaRPr lang="en-GB">
              <a:cs typeface="Arial" pitchFamily="34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749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749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74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748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748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748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74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748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747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7470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1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2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3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4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5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6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Text Box 39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5E49A5D-37BB-4AB9-B135-80D32714370E}" type="slidenum">
              <a:rPr lang="ar-SA" smtClean="0">
                <a:cs typeface="Arial" pitchFamily="34" charset="0"/>
              </a:rPr>
              <a:pPr/>
              <a:t>9</a:t>
            </a:fld>
            <a:endParaRPr lang="en-GB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248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248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248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248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247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sp>
          <p:nvSpPr>
            <p:cNvPr id="62475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557A562-E8EC-4685-B442-6E3E7858829B}" type="slidenum">
              <a:rPr lang="ar-SA" smtClean="0">
                <a:cs typeface="Arial" pitchFamily="34" charset="0"/>
              </a:rPr>
              <a:pPr/>
              <a:t>90</a:t>
            </a:fld>
            <a:endParaRPr lang="en-GB">
              <a:cs typeface="Arial" pitchFamily="34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851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2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851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85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851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851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850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850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850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850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8494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5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6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7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8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9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500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501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502" name="Text Box 39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7AF21C-058B-4720-B6CB-B230F285DC5F}" type="slidenum">
              <a:rPr lang="ar-SA" smtClean="0">
                <a:cs typeface="Arial" pitchFamily="34" charset="0"/>
              </a:rPr>
              <a:pPr/>
              <a:t>91</a:t>
            </a:fld>
            <a:endParaRPr lang="en-GB">
              <a:cs typeface="Arial" pitchFamily="34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9546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954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9542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3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954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9538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9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953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9534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5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953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9530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1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9518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chemeClr val="folHlink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149520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1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2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5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6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7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8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9" name="Text Box 42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696A980-4BF1-42D3-B29C-5F9F85E8038A}" type="slidenum">
              <a:rPr lang="ar-SA" smtClean="0">
                <a:cs typeface="Arial" pitchFamily="34" charset="0"/>
              </a:rPr>
              <a:pPr/>
              <a:t>92</a:t>
            </a:fld>
            <a:endParaRPr lang="en-GB">
              <a:cs typeface="Arial" pitchFamily="34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 </a:t>
            </a:r>
            <a:r>
              <a:rPr lang="en-US" sz="2000" i="1"/>
              <a:t>O: </a:t>
            </a:r>
            <a:r>
              <a:rPr lang="en-US" sz="2000" i="1">
                <a:solidFill>
                  <a:srgbClr val="FF0000"/>
                </a:solidFill>
              </a:rPr>
              <a:t>Goal State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50570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71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5056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50566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7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5056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50562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3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5056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50558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9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5055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50554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5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50542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rgbClr val="FF0000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150544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5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6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7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8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9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0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1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2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3" name="Text Box 42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BC158C1-D7F5-4678-8710-6BDFAD07ACEC}" type="slidenum">
              <a:rPr lang="ar-SA" smtClean="0">
                <a:cs typeface="Arial" pitchFamily="34" charset="0"/>
              </a:rPr>
              <a:pPr/>
              <a:t>93</a:t>
            </a:fld>
            <a:endParaRPr lang="en-GB">
              <a:cs typeface="Arial" pitchFamily="34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The returned solution is the sequence of operators in the path:</a:t>
            </a:r>
            <a:r>
              <a:rPr lang="en-US" sz="2000" b="1" i="1"/>
              <a:t> 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5159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5159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5158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5158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515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5158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5158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5157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5157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51566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rgbClr val="F3F1AB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151568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69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0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1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2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3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4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5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6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BE085E2-63E7-4083-B8B9-C269F9C98F53}" type="slidenum">
              <a:rPr lang="ar-SA" smtClean="0">
                <a:cs typeface="Arial" pitchFamily="34" charset="0"/>
              </a:rPr>
              <a:pPr/>
              <a:t>94</a:t>
            </a:fld>
            <a:endParaRPr lang="en-GB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Uniform Cost Search (UCS)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04800" y="1219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b="1" dirty="0"/>
              <a:t>Main </a:t>
            </a:r>
            <a:r>
              <a:rPr lang="fr-FR" b="1" dirty="0" err="1"/>
              <a:t>idea</a:t>
            </a:r>
            <a:r>
              <a:rPr lang="fr-FR" dirty="0"/>
              <a:t>: </a:t>
            </a:r>
            <a:r>
              <a:rPr lang="en-US" dirty="0">
                <a:solidFill>
                  <a:srgbClr val="FF0000"/>
                </a:solidFill>
              </a:rPr>
              <a:t>Uniform-cost Search: </a:t>
            </a:r>
            <a:r>
              <a:rPr lang="en-US" dirty="0"/>
              <a:t>Expand node with                                             smallest path cost g(n).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fr-FR" dirty="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b="1" dirty="0" err="1"/>
              <a:t>Implementation</a:t>
            </a:r>
            <a:r>
              <a:rPr lang="fr-FR" dirty="0"/>
              <a:t>: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Enqueue</a:t>
            </a:r>
            <a:r>
              <a:rPr lang="en-US" i="1" dirty="0"/>
              <a:t> nodes in order of cost g(n).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dirty="0"/>
              <a:t>QUEUING-FN:- insert in order of increasing path cost.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Enqueue</a:t>
            </a:r>
            <a:r>
              <a:rPr lang="en-US" i="1" dirty="0"/>
              <a:t> new node at the appropriate position in the queue so that we </a:t>
            </a:r>
            <a:r>
              <a:rPr lang="en-US" i="1" dirty="0" err="1"/>
              <a:t>dequeue</a:t>
            </a:r>
            <a:r>
              <a:rPr lang="en-US" i="1" dirty="0"/>
              <a:t> the cheapest node.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Complete? Yes.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 Optimal? Yes, if path cost is </a:t>
            </a:r>
            <a:r>
              <a:rPr lang="en-US" sz="1600" dirty="0" err="1"/>
              <a:t>nondecreasing</a:t>
            </a:r>
            <a:r>
              <a:rPr lang="en-US" sz="1600" dirty="0"/>
              <a:t> function of depth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 Time Complexity: O(</a:t>
            </a:r>
            <a:r>
              <a:rPr lang="en-US" sz="1600" dirty="0" err="1"/>
              <a:t>b</a:t>
            </a:r>
            <a:r>
              <a:rPr lang="en-US" sz="1600" baseline="30000" dirty="0" err="1"/>
              <a:t>d</a:t>
            </a:r>
            <a:r>
              <a:rPr lang="en-US" sz="1600" dirty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 Space Complexity: O(</a:t>
            </a:r>
            <a:r>
              <a:rPr lang="en-US" sz="1600" dirty="0" err="1"/>
              <a:t>b</a:t>
            </a:r>
            <a:r>
              <a:rPr lang="en-US" sz="1600" baseline="30000" dirty="0" err="1"/>
              <a:t>d</a:t>
            </a:r>
            <a:r>
              <a:rPr lang="en-US" sz="1600" dirty="0"/>
              <a:t>), note that every node in the fringe keep in the queue.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0A333A7-C9E7-4007-9708-E5B8DB32C021}" type="slidenum">
              <a:rPr lang="ar-SA" smtClean="0">
                <a:cs typeface="Arial" pitchFamily="34" charset="0"/>
              </a:rPr>
              <a:pPr/>
              <a:t>95</a:t>
            </a:fld>
            <a:endParaRPr lang="en-GB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sp>
        <p:nvSpPr>
          <p:cNvPr id="30724" name="Oval 46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47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26" name="Oval 49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50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28" name="Oval 52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53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30" name="Oval 55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56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32" name="Oval 58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59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34" name="Line 60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61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62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63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30767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Text Box 107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30765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10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30763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1" name="Text Box 114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2" name="Text Box 115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3" name="Text Box 116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4" name="Text Box 117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5" name="Text Box 118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6" name="Text Box 119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7" name="Text Box 121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[5]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8" name="Text Box 122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9" name="Text Box 123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0" name="Text Box 124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[3]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1" name="Text Box 125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[7]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2" name="Text Box 126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[8]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3" name="Line 127"/>
          <p:cNvSpPr>
            <a:spLocks noChangeShapeType="1"/>
          </p:cNvSpPr>
          <p:nvPr/>
        </p:nvSpPr>
        <p:spPr bwMode="auto">
          <a:xfrm flipH="1">
            <a:off x="2127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Line 128"/>
          <p:cNvSpPr>
            <a:spLocks noChangeShapeType="1"/>
          </p:cNvSpPr>
          <p:nvPr/>
        </p:nvSpPr>
        <p:spPr bwMode="auto">
          <a:xfrm>
            <a:off x="3194050" y="3505200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Oval 129"/>
          <p:cNvSpPr>
            <a:spLocks noChangeArrowheads="1"/>
          </p:cNvSpPr>
          <p:nvPr/>
        </p:nvSpPr>
        <p:spPr bwMode="auto">
          <a:xfrm>
            <a:off x="1822450" y="4038600"/>
            <a:ext cx="430213" cy="4445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Text Box 130"/>
          <p:cNvSpPr txBox="1">
            <a:spLocks noChangeArrowheads="1"/>
          </p:cNvSpPr>
          <p:nvPr/>
        </p:nvSpPr>
        <p:spPr bwMode="auto">
          <a:xfrm>
            <a:off x="21272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7" name="Text Box 131"/>
          <p:cNvSpPr txBox="1">
            <a:spLocks noChangeArrowheads="1"/>
          </p:cNvSpPr>
          <p:nvPr/>
        </p:nvSpPr>
        <p:spPr bwMode="auto">
          <a:xfrm>
            <a:off x="334645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8" name="Oval 132"/>
          <p:cNvSpPr>
            <a:spLocks noChangeArrowheads="1"/>
          </p:cNvSpPr>
          <p:nvPr/>
        </p:nvSpPr>
        <p:spPr bwMode="auto">
          <a:xfrm>
            <a:off x="3498850" y="4343400"/>
            <a:ext cx="430213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0C0C0"/>
              </a:solidFill>
            </a:endParaRPr>
          </a:p>
        </p:txBody>
      </p:sp>
      <p:sp>
        <p:nvSpPr>
          <p:cNvPr id="30759" name="Text Box 133"/>
          <p:cNvSpPr txBox="1">
            <a:spLocks noChangeArrowheads="1"/>
          </p:cNvSpPr>
          <p:nvPr/>
        </p:nvSpPr>
        <p:spPr bwMode="auto">
          <a:xfrm>
            <a:off x="2889250" y="4343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60" name="Text Box 134"/>
          <p:cNvSpPr txBox="1">
            <a:spLocks noChangeArrowheads="1"/>
          </p:cNvSpPr>
          <p:nvPr/>
        </p:nvSpPr>
        <p:spPr bwMode="auto">
          <a:xfrm>
            <a:off x="1289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[6]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61" name="Text Box 137"/>
          <p:cNvSpPr txBox="1">
            <a:spLocks noChangeArrowheads="1"/>
          </p:cNvSpPr>
          <p:nvPr/>
        </p:nvSpPr>
        <p:spPr bwMode="auto">
          <a:xfrm>
            <a:off x="685800" y="5410200"/>
            <a:ext cx="25146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x(n) = g(n) </a:t>
            </a:r>
          </a:p>
          <a:p>
            <a:pPr>
              <a:spcBef>
                <a:spcPct val="50000"/>
              </a:spcBef>
            </a:pPr>
            <a:r>
              <a:rPr lang="en-US" b="1" dirty="0"/>
              <a:t>path cost of node n</a:t>
            </a:r>
            <a:endParaRPr lang="en-GB" b="1" dirty="0"/>
          </a:p>
        </p:txBody>
      </p:sp>
      <p:sp>
        <p:nvSpPr>
          <p:cNvPr id="30762" name="Text Box 138"/>
          <p:cNvSpPr txBox="1">
            <a:spLocks noChangeArrowheads="1"/>
          </p:cNvSpPr>
          <p:nvPr/>
        </p:nvSpPr>
        <p:spPr bwMode="auto">
          <a:xfrm>
            <a:off x="1371600" y="4572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Goal state</a:t>
            </a:r>
            <a:endParaRPr lang="en-GB" b="1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EBD1E4F-3E8E-4354-AE77-9BA5F4A4A839}" type="slidenum">
              <a:rPr lang="ar-SA" smtClean="0">
                <a:cs typeface="Arial" pitchFamily="34" charset="0"/>
              </a:rPr>
              <a:pPr/>
              <a:t>96</a:t>
            </a:fld>
            <a:endParaRPr lang="en-GB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355850" y="2209800"/>
            <a:ext cx="4502150" cy="1411288"/>
            <a:chOff x="1484" y="1392"/>
            <a:chExt cx="2836" cy="889"/>
          </a:xfrm>
        </p:grpSpPr>
        <p:sp>
          <p:nvSpPr>
            <p:cNvPr id="31749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6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B10B2A0-E738-456A-ACA3-1335BE96F020}" type="slidenum">
              <a:rPr lang="ar-SA" smtClean="0">
                <a:cs typeface="Arial" pitchFamily="34" charset="0"/>
              </a:rPr>
              <a:pPr/>
              <a:t>97</a:t>
            </a:fld>
            <a:endParaRPr lang="en-GB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87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88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89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0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[5]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1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2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3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[3]</a:t>
            </a:r>
            <a:endParaRPr 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AFE6121-D2B2-4631-A266-DFFF688D3F08}" type="slidenum">
              <a:rPr lang="ar-SA" smtClean="0">
                <a:cs typeface="Arial" pitchFamily="34" charset="0"/>
              </a:rPr>
              <a:pPr/>
              <a:t>98</a:t>
            </a:fld>
            <a:endParaRPr lang="en-GB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33829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Text Box 20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33827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Text Box 23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33825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3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4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5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6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7" name="Text Box 31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8" name="Text Box 32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9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820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1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2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[3]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3" name="Text Box 37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[7]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4" name="Text Box 38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[8]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3AF53F4-41F1-4970-A70E-905C6BC3BE3E}" type="slidenum">
              <a:rPr lang="ar-SA" smtClean="0">
                <a:cs typeface="Arial" pitchFamily="34" charset="0"/>
              </a:rPr>
              <a:pPr/>
              <a:t>99</a:t>
            </a:fld>
            <a:endParaRPr lang="en-GB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34821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5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7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9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34862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3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34860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1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34858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39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0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1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2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3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4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5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[2]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6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7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[3]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8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9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0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4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5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34856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7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3295</TotalTime>
  <Words>4267</Words>
  <Application>Microsoft Office PowerPoint</Application>
  <PresentationFormat>On-screen Show (4:3)</PresentationFormat>
  <Paragraphs>1591</Paragraphs>
  <Slides>116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2" baseType="lpstr">
      <vt:lpstr>Arial</vt:lpstr>
      <vt:lpstr>Calibri</vt:lpstr>
      <vt:lpstr>Times New Roman</vt:lpstr>
      <vt:lpstr>Wingdings</vt:lpstr>
      <vt:lpstr>Blank Presentation</vt:lpstr>
      <vt:lpstr>Equation</vt:lpstr>
      <vt:lpstr>CSC 422 Class #3  Problem Solving as Search</vt:lpstr>
      <vt:lpstr>Why searching in AI?</vt:lpstr>
      <vt:lpstr>Why searching in AI?</vt:lpstr>
      <vt:lpstr>Why searching in AI?</vt:lpstr>
      <vt:lpstr>PowerPoint Presentation</vt:lpstr>
      <vt:lpstr>Uninformed Vs Informed Search</vt:lpstr>
      <vt:lpstr>Uninformed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Depth First Search (DFS)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Uniform-cost search</vt:lpstr>
      <vt:lpstr>Example for Illustrating Search Strategies</vt:lpstr>
      <vt:lpstr>Depth-First Search </vt:lpstr>
      <vt:lpstr>Breadth-First Search</vt:lpstr>
      <vt:lpstr>Uniform-Cost Search </vt:lpstr>
      <vt:lpstr>Bidirectional Search</vt:lpstr>
      <vt:lpstr>Bidirectional Search</vt:lpstr>
      <vt:lpstr>What Criteria are used to Compare different search techniques ?</vt:lpstr>
      <vt:lpstr>Time and Space Complexity ?</vt:lpstr>
      <vt:lpstr>Properties of breadth-first search</vt:lpstr>
      <vt:lpstr>Properties of depth-first search</vt:lpstr>
      <vt:lpstr>Properties of iterative deepening search</vt:lpstr>
      <vt:lpstr>Uniform-cost search </vt:lpstr>
      <vt:lpstr>Bi-Directional Search</vt:lpstr>
      <vt:lpstr>Summary of algorithms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</dc:title>
  <dc:subject>CS 671 Class Slides</dc:subject>
  <dc:creator>Marie desJardins</dc:creator>
  <cp:lastModifiedBy>Zavid Parvez</cp:lastModifiedBy>
  <cp:revision>284</cp:revision>
  <cp:lastPrinted>1998-09-24T20:45:41Z</cp:lastPrinted>
  <dcterms:created xsi:type="dcterms:W3CDTF">2014-02-04T08:58:30Z</dcterms:created>
  <dcterms:modified xsi:type="dcterms:W3CDTF">2021-02-27T05:58:00Z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</vt:lpwstr>
  </property>
</Properties>
</file>