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04"/>
  </p:notesMasterIdLst>
  <p:sldIdLst>
    <p:sldId id="256" r:id="rId5"/>
    <p:sldId id="447" r:id="rId6"/>
    <p:sldId id="448" r:id="rId7"/>
    <p:sldId id="339" r:id="rId8"/>
    <p:sldId id="340" r:id="rId9"/>
    <p:sldId id="341" r:id="rId10"/>
    <p:sldId id="342" r:id="rId11"/>
    <p:sldId id="348" r:id="rId12"/>
    <p:sldId id="349" r:id="rId13"/>
    <p:sldId id="343" r:id="rId14"/>
    <p:sldId id="367" r:id="rId15"/>
    <p:sldId id="420" r:id="rId16"/>
    <p:sldId id="419" r:id="rId17"/>
    <p:sldId id="362" r:id="rId18"/>
    <p:sldId id="352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6" r:id="rId27"/>
    <p:sldId id="392" r:id="rId28"/>
    <p:sldId id="394" r:id="rId29"/>
    <p:sldId id="395" r:id="rId30"/>
    <p:sldId id="396" r:id="rId31"/>
    <p:sldId id="397" r:id="rId32"/>
    <p:sldId id="363" r:id="rId33"/>
    <p:sldId id="368" r:id="rId34"/>
    <p:sldId id="393" r:id="rId35"/>
    <p:sldId id="398" r:id="rId36"/>
    <p:sldId id="399" r:id="rId37"/>
    <p:sldId id="400" r:id="rId38"/>
    <p:sldId id="401" r:id="rId39"/>
    <p:sldId id="402" r:id="rId40"/>
    <p:sldId id="353" r:id="rId41"/>
    <p:sldId id="378" r:id="rId42"/>
    <p:sldId id="440" r:id="rId43"/>
    <p:sldId id="442" r:id="rId44"/>
    <p:sldId id="443" r:id="rId45"/>
    <p:sldId id="375" r:id="rId46"/>
    <p:sldId id="414" r:id="rId47"/>
    <p:sldId id="411" r:id="rId48"/>
    <p:sldId id="412" r:id="rId49"/>
    <p:sldId id="413" r:id="rId50"/>
    <p:sldId id="387" r:id="rId51"/>
    <p:sldId id="415" r:id="rId52"/>
    <p:sldId id="416" r:id="rId53"/>
    <p:sldId id="417" r:id="rId54"/>
    <p:sldId id="444" r:id="rId55"/>
    <p:sldId id="382" r:id="rId56"/>
    <p:sldId id="389" r:id="rId57"/>
    <p:sldId id="403" r:id="rId58"/>
    <p:sldId id="404" r:id="rId59"/>
    <p:sldId id="405" r:id="rId60"/>
    <p:sldId id="406" r:id="rId61"/>
    <p:sldId id="410" r:id="rId62"/>
    <p:sldId id="407" r:id="rId63"/>
    <p:sldId id="408" r:id="rId64"/>
    <p:sldId id="409" r:id="rId65"/>
    <p:sldId id="445" r:id="rId66"/>
    <p:sldId id="418" r:id="rId67"/>
    <p:sldId id="377" r:id="rId68"/>
    <p:sldId id="422" r:id="rId69"/>
    <p:sldId id="423" r:id="rId70"/>
    <p:sldId id="438" r:id="rId71"/>
    <p:sldId id="439" r:id="rId72"/>
    <p:sldId id="426" r:id="rId73"/>
    <p:sldId id="427" r:id="rId74"/>
    <p:sldId id="428" r:id="rId75"/>
    <p:sldId id="429" r:id="rId76"/>
    <p:sldId id="430" r:id="rId77"/>
    <p:sldId id="431" r:id="rId78"/>
    <p:sldId id="432" r:id="rId79"/>
    <p:sldId id="433" r:id="rId80"/>
    <p:sldId id="434" r:id="rId81"/>
    <p:sldId id="435" r:id="rId82"/>
    <p:sldId id="436" r:id="rId83"/>
    <p:sldId id="437" r:id="rId84"/>
    <p:sldId id="421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347" r:id="rId102"/>
    <p:sldId id="446" r:id="rId10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6E0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Cliquez pour modifier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403A93F-DCF0-4206-82D6-0E82BE4E6CE3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198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55E4AD-3FBF-4173-882E-68413101551A}" type="slidenum">
              <a:rPr lang="en-US" altLang="en-US" smtClean="0"/>
              <a:pPr/>
              <a:t>97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393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Cliquez pour modifier le style du titre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Cliquez pour modifier le style des sous-titres du masque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5F6195-848D-4D38-8567-3029CE7DB6FC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352C5-B294-4C2D-8CE0-F4E24EC86FA9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48A70-21C9-474F-BDAC-3E7732E49606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D114C-ACA9-4049-A464-2C6A427B965B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72FFD-76A6-4C13-B847-8F40627DD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AAA91-D3F6-4A06-B1EE-05DCC3C1257D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097D0-A3B8-42BA-951E-99152AEAAEEB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8E6DE-999C-496D-96E8-035CB8921B22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6E076-6898-4215-A335-9D84865B6A4F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70DDD-0753-4106-B53A-A2C76CAD2B34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E4009-EE54-46B7-BB36-D0B17D7D9BF7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CC6C5-D3D4-4338-A656-551F31DD9A22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5ED74-51EC-49F7-A13D-2A25BDA74C90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modifier le style du titre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modifier les styles du texte du masque</a:t>
            </a:r>
          </a:p>
          <a:p>
            <a:pPr lvl="1"/>
            <a:r>
              <a:rPr lang="en-GB"/>
              <a:t>Deuxième niveau</a:t>
            </a:r>
          </a:p>
          <a:p>
            <a:pPr lvl="2"/>
            <a:r>
              <a:rPr lang="en-GB"/>
              <a:t>Troisième niveau</a:t>
            </a:r>
          </a:p>
          <a:p>
            <a:pPr lvl="3"/>
            <a:r>
              <a:rPr lang="en-GB"/>
              <a:t>Quatrième niveau</a:t>
            </a:r>
          </a:p>
          <a:p>
            <a:pPr lvl="4"/>
            <a:r>
              <a:rPr lang="en-GB"/>
              <a:t>Cinquième niveau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D208D1BA-2624-442F-962D-2B4A6A228D93}" type="slidenum">
              <a:rPr lang="ar-SA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ma.cs.berkeley.edu/" TargetMode="External"/><Relationship Id="rId2" Type="http://schemas.openxmlformats.org/officeDocument/2006/relationships/hyperlink" Target="http://faculty.ksu.edu.sa/YAloha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sz="4000" dirty="0"/>
              <a:t>Artificial Intelligence</a:t>
            </a:r>
            <a:br>
              <a:rPr lang="en-US" sz="4000" dirty="0"/>
            </a:br>
            <a:r>
              <a:rPr lang="en-US" sz="4000" dirty="0">
                <a:solidFill>
                  <a:schemeClr val="accent2"/>
                </a:solidFill>
              </a:rPr>
              <a:t>Informed Search</a:t>
            </a:r>
            <a:endParaRPr lang="en-GB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18E8B-36C3-4FDA-BB5B-307F5B772D26}" type="slidenum">
              <a:rPr lang="ar-SA"/>
              <a:pPr/>
              <a:t>10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Traditional informed search strategies</a:t>
            </a:r>
            <a:endParaRPr lang="en-GB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8153400" cy="4724400"/>
          </a:xfrm>
        </p:spPr>
        <p:txBody>
          <a:bodyPr/>
          <a:lstStyle/>
          <a:p>
            <a:pPr eaLnBrk="1" hangingPunct="1"/>
            <a:r>
              <a:rPr lang="en-US" sz="2800">
                <a:latin typeface="Times New Roman" pitchFamily="18" charset="0"/>
              </a:rPr>
              <a:t>Greedy Best first search</a:t>
            </a:r>
          </a:p>
          <a:p>
            <a:pPr lvl="1" eaLnBrk="1" hangingPunct="1"/>
            <a:r>
              <a:rPr lang="en-US" sz="2400">
                <a:latin typeface="Times New Roman" pitchFamily="18" charset="0"/>
              </a:rPr>
              <a:t>“Always chooses the successor node with the best </a:t>
            </a:r>
            <a:r>
              <a:rPr lang="en-US" sz="2400" i="1">
                <a:latin typeface="Times New Roman" pitchFamily="18" charset="0"/>
              </a:rPr>
              <a:t>f</a:t>
            </a:r>
            <a:r>
              <a:rPr lang="en-US" sz="2400">
                <a:latin typeface="Times New Roman" pitchFamily="18" charset="0"/>
              </a:rPr>
              <a:t> value” where </a:t>
            </a:r>
            <a:r>
              <a:rPr lang="en-US" sz="2400" i="1">
                <a:latin typeface="Times New Roman" pitchFamily="18" charset="0"/>
              </a:rPr>
              <a:t>f(n) = h(n)</a:t>
            </a:r>
          </a:p>
          <a:p>
            <a:pPr lvl="1" eaLnBrk="1" hangingPunct="1"/>
            <a:r>
              <a:rPr lang="en-US" sz="2400">
                <a:latin typeface="Times New Roman" pitchFamily="18" charset="0"/>
              </a:rPr>
              <a:t>We choose the one that is nearest to the final state among all possible choices</a:t>
            </a:r>
          </a:p>
          <a:p>
            <a:pPr eaLnBrk="1" hangingPunct="1"/>
            <a:endParaRPr lang="en-US" sz="2800">
              <a:latin typeface="Times New Roman" pitchFamily="18" charset="0"/>
            </a:endParaRPr>
          </a:p>
          <a:p>
            <a:pPr eaLnBrk="1" hangingPunct="1"/>
            <a:r>
              <a:rPr lang="en-US" sz="2800">
                <a:latin typeface="Times New Roman" pitchFamily="18" charset="0"/>
              </a:rPr>
              <a:t>A* search</a:t>
            </a:r>
          </a:p>
          <a:p>
            <a:pPr lvl="1" eaLnBrk="1" hangingPunct="1"/>
            <a:r>
              <a:rPr lang="en-US" sz="2400">
                <a:latin typeface="Times New Roman" pitchFamily="18" charset="0"/>
              </a:rPr>
              <a:t>Best first search using an “admissible” heuristic function </a:t>
            </a:r>
            <a:r>
              <a:rPr lang="en-US" sz="2400" i="1">
                <a:latin typeface="Times New Roman" pitchFamily="18" charset="0"/>
              </a:rPr>
              <a:t>f </a:t>
            </a:r>
            <a:r>
              <a:rPr lang="en-US" sz="2400">
                <a:latin typeface="Times New Roman" pitchFamily="18" charset="0"/>
              </a:rPr>
              <a:t>that takes into account the current cost</a:t>
            </a:r>
            <a:r>
              <a:rPr lang="en-US" sz="2400" i="1">
                <a:latin typeface="Times New Roman" pitchFamily="18" charset="0"/>
              </a:rPr>
              <a:t> g</a:t>
            </a:r>
          </a:p>
          <a:p>
            <a:pPr lvl="1" eaLnBrk="1" hangingPunct="1"/>
            <a:r>
              <a:rPr lang="en-US" sz="2400">
                <a:latin typeface="Times New Roman" pitchFamily="18" charset="0"/>
              </a:rPr>
              <a:t>Always returns the optimal solution path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Informed Search Strategies</a:t>
            </a:r>
            <a:endParaRPr lang="en-GB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Best First Search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44ED4D-4525-46BD-9D9C-FE1478BB425A}" type="slidenum">
              <a:rPr lang="ar-SA"/>
              <a:pPr/>
              <a:t>12</a:t>
            </a:fld>
            <a:endParaRPr lang="en-GB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implementation of Best First Search</a:t>
            </a:r>
            <a:endParaRPr lang="en-GB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  <a:ln>
            <a:solidFill>
              <a:schemeClr val="hlink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/>
              <a:t>function</a:t>
            </a:r>
            <a:r>
              <a:rPr lang="en-US" sz="2800"/>
              <a:t> BEST-FIRST-SEARCH (</a:t>
            </a:r>
            <a:r>
              <a:rPr lang="en-US" sz="2800" i="1"/>
              <a:t>problem</a:t>
            </a:r>
            <a:r>
              <a:rPr lang="en-US" sz="2800"/>
              <a:t>, </a:t>
            </a:r>
            <a:r>
              <a:rPr lang="en-US" sz="2800" i="1"/>
              <a:t>eval-fn</a:t>
            </a:r>
            <a:r>
              <a:rPr lang="en-US" sz="2800"/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/>
              <a:t>          </a:t>
            </a:r>
            <a:r>
              <a:rPr lang="en-US" sz="2800" b="1"/>
              <a:t>returns</a:t>
            </a:r>
            <a:r>
              <a:rPr lang="en-US" sz="2800"/>
              <a:t> a solution sequence, or failure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  	queuing-fn</a:t>
            </a:r>
            <a:r>
              <a:rPr lang="en-US"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 = a function that sorts nodes by </a:t>
            </a:r>
            <a:r>
              <a:rPr lang="en-US" sz="28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eval-fn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/>
          </a:p>
          <a:p>
            <a:pPr lvl="1" eaLnBrk="1" hangingPunct="1">
              <a:buFont typeface="Wingdings" pitchFamily="2" charset="2"/>
              <a:buNone/>
            </a:pPr>
            <a:r>
              <a:rPr lang="en-US" b="1"/>
              <a:t>return </a:t>
            </a:r>
            <a:r>
              <a:rPr lang="en-US"/>
              <a:t>GENERIC-SEARCH (</a:t>
            </a:r>
            <a:r>
              <a:rPr lang="en-US" i="1"/>
              <a:t>problem</a:t>
            </a:r>
            <a:r>
              <a:rPr lang="en-US"/>
              <a:t>,</a:t>
            </a:r>
            <a:r>
              <a:rPr lang="en-US" i="1"/>
              <a:t>queuing-fn</a:t>
            </a:r>
            <a:r>
              <a:rPr lang="en-US"/>
              <a:t>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Informed Search Strategies</a:t>
            </a: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</a:p>
          <a:p>
            <a:pPr eaLnBrk="1" hangingPunct="1"/>
            <a:r>
              <a:rPr lang="en-US" i="1">
                <a:latin typeface="Times New Roman" pitchFamily="18" charset="0"/>
                <a:cs typeface="Times New Roman" pitchFamily="18" charset="0"/>
              </a:rPr>
              <a:t>eval-fn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f(n) = h(n)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75AAD-E4BC-46D7-AC48-793CA8F71BF5}" type="slidenum">
              <a:rPr lang="ar-SA"/>
              <a:pPr/>
              <a:t>14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6469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0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16389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6467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8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16390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6465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16391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6463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4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16392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6461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2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16393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6459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0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16394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6457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8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16395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6398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16399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6455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6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16400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6453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4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16401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6405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16410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16411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6412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6413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6414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6415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6416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89490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452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3C210D-5727-4A53-9853-676D6F89C442}" type="slidenum">
              <a:rPr lang="ar-SA"/>
              <a:pPr/>
              <a:t>15</a:t>
            </a:fld>
            <a:endParaRPr lang="en-GB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17412" name="Group 8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7494" name="Oval 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Text Box 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749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17414" name="Group 12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7490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1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17415" name="Group 15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7488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17416" name="Group 18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7486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17417" name="Group 21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7484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17418" name="Group 24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7482" name="Oval 2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3" name="Text Box 2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17419" name="Line 27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28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Text Box 29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7422" name="Text Box 30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17423" name="Group 31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748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17424" name="Group 34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7478" name="Oval 3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9" name="Text Box 3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17425" name="Line 37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Line 38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Line 39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Text Box 40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7429" name="Line 41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42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43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44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Text Box 45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17434" name="Text Box 46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17435" name="Text Box 47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7436" name="Text Box 48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7437" name="Text Box 49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7438" name="Text Box 50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7439" name="Text Box 51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7440" name="Text Box 52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77280" name="Group 128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76" name="Line 129"/>
          <p:cNvSpPr>
            <a:spLocks noChangeShapeType="1"/>
          </p:cNvSpPr>
          <p:nvPr/>
        </p:nvSpPr>
        <p:spPr bwMode="auto">
          <a:xfrm flipH="1">
            <a:off x="2057400" y="2286000"/>
            <a:ext cx="228600" cy="3581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77" name="Text Box 130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945199-BF5E-4AAA-BB17-C931577C88FC}" type="slidenum">
              <a:rPr lang="ar-SA"/>
              <a:pPr/>
              <a:t>16</a:t>
            </a:fld>
            <a:endParaRPr lang="en-GB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851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8516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7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18438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851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8512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3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18440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8510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1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18441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8508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9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18442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8506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18443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8446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18447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8504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18448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8502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3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18449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8453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18458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18459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8460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8461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8462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8463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8464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81298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500" name="Line 85"/>
          <p:cNvSpPr>
            <a:spLocks noChangeShapeType="1"/>
          </p:cNvSpPr>
          <p:nvPr/>
        </p:nvSpPr>
        <p:spPr bwMode="auto">
          <a:xfrm flipH="1">
            <a:off x="2133600" y="2895600"/>
            <a:ext cx="1219200" cy="2971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01" name="Text Box 86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4A8C1F-0AFF-48C8-B871-A9EF9773543B}" type="slidenum">
              <a:rPr lang="ar-SA"/>
              <a:pPr/>
              <a:t>17</a:t>
            </a:fld>
            <a:endParaRPr lang="en-GB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1954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19540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41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19462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1953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19463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19536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7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19464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1953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19465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19532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3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19530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31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19467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9470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19471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19528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9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19472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19526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7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19473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9477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19482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19483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9484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9485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9486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9487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19488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82322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524" name="Line 85"/>
          <p:cNvSpPr>
            <a:spLocks noChangeShapeType="1"/>
          </p:cNvSpPr>
          <p:nvPr/>
        </p:nvSpPr>
        <p:spPr bwMode="auto">
          <a:xfrm>
            <a:off x="1295400" y="2971800"/>
            <a:ext cx="838200" cy="2895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25" name="Text Box 86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90DCB0-E855-4B99-B4FF-4CE93D659040}" type="slidenum">
              <a:rPr lang="ar-SA"/>
              <a:pPr/>
              <a:t>18</a:t>
            </a:fld>
            <a:endParaRPr lang="en-GB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056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0564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0486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056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20487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0560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0488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0558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20489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0556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20490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0554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20491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0494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20495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0552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20496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055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20497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8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0501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2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4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20506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20507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0508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0509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0510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0511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0512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83346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548" name="Line 85"/>
          <p:cNvSpPr>
            <a:spLocks noChangeShapeType="1"/>
          </p:cNvSpPr>
          <p:nvPr/>
        </p:nvSpPr>
        <p:spPr bwMode="auto">
          <a:xfrm>
            <a:off x="762000" y="3810000"/>
            <a:ext cx="1295400" cy="2057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49" name="Text Box 86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61B532-D761-40E2-BBFC-2D50581E41D4}" type="slidenum">
              <a:rPr lang="ar-SA"/>
              <a:pPr/>
              <a:t>19</a:t>
            </a:fld>
            <a:endParaRPr lang="en-GB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159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1509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1588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9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1510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158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21511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1584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5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1512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158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21513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1580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1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21514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1578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21515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1518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21519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1576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21520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1574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21521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2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4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1525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6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7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8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9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21530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21531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1532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1533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1534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1535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1536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84370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572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1573" name="Line 86"/>
          <p:cNvSpPr>
            <a:spLocks noChangeShapeType="1"/>
          </p:cNvSpPr>
          <p:nvPr/>
        </p:nvSpPr>
        <p:spPr bwMode="auto">
          <a:xfrm flipH="1">
            <a:off x="2133600" y="3505200"/>
            <a:ext cx="228600" cy="2362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pitchFamily="-1" charset="-128"/>
            </a:endParaRPr>
          </a:p>
        </p:txBody>
      </p:sp>
      <p:pic>
        <p:nvPicPr>
          <p:cNvPr id="4099" name="Picture 2" descr="Image result for breadth first search artificial intellig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43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724400"/>
            <a:ext cx="5257800" cy="1631216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Other blind search strategies are: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Depth-limited search (Extended DFS)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Iterative-deepening search (Extended DFS)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Uniform cost search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Bi-directional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(uninformed Search)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(Informed Search)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CDB14A-06D2-4E2A-9125-516A2011E4EA}" type="slidenum">
              <a:rPr lang="ar-SA"/>
              <a:pPr/>
              <a:t>20</a:t>
            </a:fld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261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2533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261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261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1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22535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260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2536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260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22537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2604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5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22538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2602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3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22539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2542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22543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2600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22544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2598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9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22545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6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2549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1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2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22554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22555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2556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2557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2558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2559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2560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85394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596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2597" name="Line 86"/>
          <p:cNvSpPr>
            <a:spLocks noChangeShapeType="1"/>
          </p:cNvSpPr>
          <p:nvPr/>
        </p:nvSpPr>
        <p:spPr bwMode="auto">
          <a:xfrm flipH="1">
            <a:off x="2133600" y="4343400"/>
            <a:ext cx="914400" cy="1524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DFA800-1A28-4BF0-B5B2-996AEF5D5AFB}" type="slidenum">
              <a:rPr lang="ar-SA"/>
              <a:pPr/>
              <a:t>21</a:t>
            </a:fld>
            <a:endParaRPr lang="en-GB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363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3636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7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3558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363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3632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3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3560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3630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31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23561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3628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9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23562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3626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7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23563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3566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23567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3624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5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23568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3622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23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23569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2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3573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23578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23579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3580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3581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3582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3583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3584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86418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620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3621" name="Line 86"/>
          <p:cNvSpPr>
            <a:spLocks noChangeShapeType="1"/>
          </p:cNvSpPr>
          <p:nvPr/>
        </p:nvSpPr>
        <p:spPr bwMode="auto">
          <a:xfrm>
            <a:off x="1676400" y="4419600"/>
            <a:ext cx="457200" cy="15240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F05E8-768C-4695-9FE7-D0737CD53EB2}" type="slidenum">
              <a:rPr lang="ar-SA"/>
              <a:pPr/>
              <a:t>22</a:t>
            </a:fld>
            <a:endParaRPr lang="en-GB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466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4581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4660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1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4582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465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24583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4656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7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4584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465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24585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4652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3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24586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4650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51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24587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4590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24591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4648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9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24592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4646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47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24593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4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6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4597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9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0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24602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24603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4604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4605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4606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4607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4608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87442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644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4645" name="Line 86"/>
          <p:cNvSpPr>
            <a:spLocks noChangeShapeType="1"/>
          </p:cNvSpPr>
          <p:nvPr/>
        </p:nvSpPr>
        <p:spPr bwMode="auto">
          <a:xfrm>
            <a:off x="1447800" y="5181600"/>
            <a:ext cx="685800" cy="685800"/>
          </a:xfrm>
          <a:prstGeom prst="line">
            <a:avLst/>
          </a:prstGeom>
          <a:noFill/>
          <a:ln w="9525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C8259C-38F4-4EEC-9051-46089DFD7FA9}" type="slidenum">
              <a:rPr lang="ar-SA"/>
              <a:pPr/>
              <a:t>23</a:t>
            </a:fld>
            <a:endParaRPr lang="en-GB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</a:t>
            </a:r>
            <a:endParaRPr lang="en-GB"/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25685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6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5605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25683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4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5606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25681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2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25607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25679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0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5608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25677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8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25609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25675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25610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25673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4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25611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5614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25615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25671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2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25616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25669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25617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8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9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5621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2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3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4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5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25626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25627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5628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5629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5630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5631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25632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93586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668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AC84DD-2C77-4A80-ACDC-3EA40385354E}" type="slidenum">
              <a:rPr lang="ar-SA"/>
              <a:pPr/>
              <a:t>24</a:t>
            </a:fld>
            <a:endParaRPr lang="en-GB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2663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sp>
        <p:nvSpPr>
          <p:cNvPr id="26629" name="Text Box 42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A73AA-C5FB-4B6C-946F-9DE63A1FDEFF}" type="slidenum">
              <a:rPr lang="ar-SA"/>
              <a:pPr/>
              <a:t>25</a:t>
            </a:fld>
            <a:endParaRPr lang="en-GB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27652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2767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7653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27670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7654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2766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7655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27666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sp>
        <p:nvSpPr>
          <p:cNvPr id="27656" name="Line 34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35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8" name="Line 36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Text Box 37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27660" name="Text Box 39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7661" name="Text Box 40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7662" name="Text Box 41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7663" name="Text Box 42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27664" name="Text Box 43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[329]</a:t>
            </a:r>
            <a:endParaRPr lang="en-GB" sz="1800"/>
          </a:p>
        </p:txBody>
      </p:sp>
      <p:sp>
        <p:nvSpPr>
          <p:cNvPr id="27665" name="Text Box 44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A91E46-DB90-4EC5-99E8-BEF4F09B8F6D}" type="slidenum">
              <a:rPr lang="ar-SA"/>
              <a:pPr/>
              <a:t>26</a:t>
            </a:fld>
            <a:endParaRPr lang="en-GB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28676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28713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8677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2871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8678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28709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8679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2870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28680" name="Group 15"/>
          <p:cNvGrpSpPr>
            <a:grpSpLocks/>
          </p:cNvGrpSpPr>
          <p:nvPr/>
        </p:nvGrpSpPr>
        <p:grpSpPr bwMode="auto"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28705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28681" name="Line 21"/>
          <p:cNvSpPr>
            <a:spLocks noChangeShapeType="1"/>
          </p:cNvSpPr>
          <p:nvPr/>
        </p:nvSpPr>
        <p:spPr bwMode="auto">
          <a:xfrm>
            <a:off x="4419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Text Box 23"/>
          <p:cNvSpPr txBox="1">
            <a:spLocks noChangeArrowheads="1"/>
          </p:cNvSpPr>
          <p:nvPr/>
        </p:nvSpPr>
        <p:spPr bwMode="auto">
          <a:xfrm>
            <a:off x="4953000" y="3429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99</a:t>
            </a:r>
            <a:endParaRPr lang="en-GB" sz="1800" b="1">
              <a:solidFill>
                <a:schemeClr val="accent2"/>
              </a:solidFill>
            </a:endParaRPr>
          </a:p>
        </p:txBody>
      </p:sp>
      <p:grpSp>
        <p:nvGrpSpPr>
          <p:cNvPr id="28683" name="Group 25"/>
          <p:cNvGrpSpPr>
            <a:grpSpLocks/>
          </p:cNvGrpSpPr>
          <p:nvPr/>
        </p:nvGrpSpPr>
        <p:grpSpPr bwMode="auto"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28703" name="Oval 2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4" name="Text Box 2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28684" name="Group 28"/>
          <p:cNvGrpSpPr>
            <a:grpSpLocks/>
          </p:cNvGrpSpPr>
          <p:nvPr/>
        </p:nvGrpSpPr>
        <p:grpSpPr bwMode="auto"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28701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sp>
        <p:nvSpPr>
          <p:cNvPr id="28685" name="Line 31"/>
          <p:cNvSpPr>
            <a:spLocks noChangeShapeType="1"/>
          </p:cNvSpPr>
          <p:nvPr/>
        </p:nvSpPr>
        <p:spPr bwMode="auto">
          <a:xfrm flipH="1">
            <a:off x="2133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Text Box 33"/>
          <p:cNvSpPr txBox="1">
            <a:spLocks noChangeArrowheads="1"/>
          </p:cNvSpPr>
          <p:nvPr/>
        </p:nvSpPr>
        <p:spPr bwMode="auto">
          <a:xfrm>
            <a:off x="3048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80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8687" name="Line 34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35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Line 36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Text Box 37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28691" name="Text Box 39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8692" name="Text Box 40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8693" name="Text Box 41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8694" name="Text Box 42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28695" name="Text Box 43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[329]</a:t>
            </a:r>
            <a:endParaRPr lang="en-GB" sz="1800"/>
          </a:p>
        </p:txBody>
      </p:sp>
      <p:sp>
        <p:nvSpPr>
          <p:cNvPr id="28696" name="Text Box 44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  <p:sp>
        <p:nvSpPr>
          <p:cNvPr id="28697" name="Text Box 45"/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[193]</a:t>
            </a:r>
            <a:endParaRPr lang="en-GB" sz="1800"/>
          </a:p>
        </p:txBody>
      </p:sp>
      <p:sp>
        <p:nvSpPr>
          <p:cNvPr id="28698" name="Line 46"/>
          <p:cNvSpPr>
            <a:spLocks noChangeShapeType="1"/>
          </p:cNvSpPr>
          <p:nvPr/>
        </p:nvSpPr>
        <p:spPr bwMode="auto">
          <a:xfrm>
            <a:off x="4419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Text Box 47"/>
          <p:cNvSpPr txBox="1">
            <a:spLocks noChangeArrowheads="1"/>
          </p:cNvSpPr>
          <p:nvPr/>
        </p:nvSpPr>
        <p:spPr bwMode="auto">
          <a:xfrm>
            <a:off x="3581400" y="4357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[366]</a:t>
            </a:r>
            <a:endParaRPr lang="en-GB" sz="1800"/>
          </a:p>
        </p:txBody>
      </p:sp>
      <p:sp>
        <p:nvSpPr>
          <p:cNvPr id="28700" name="Text Box 48"/>
          <p:cNvSpPr txBox="1">
            <a:spLocks noChangeArrowheads="1"/>
          </p:cNvSpPr>
          <p:nvPr/>
        </p:nvSpPr>
        <p:spPr bwMode="auto">
          <a:xfrm>
            <a:off x="6400800" y="4038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[178]</a:t>
            </a:r>
            <a:endParaRPr lang="en-GB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BE70C-F6B5-4B39-922D-5CCCA1BEE4EE}" type="slidenum">
              <a:rPr lang="ar-SA"/>
              <a:pPr/>
              <a:t>27</a:t>
            </a:fld>
            <a:endParaRPr lang="en-GB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29749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29701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29747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29702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29745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29703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29743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29704" name="Group 15"/>
          <p:cNvGrpSpPr>
            <a:grpSpLocks/>
          </p:cNvGrpSpPr>
          <p:nvPr/>
        </p:nvGrpSpPr>
        <p:grpSpPr bwMode="auto"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29741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2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29705" name="Group 18"/>
          <p:cNvGrpSpPr>
            <a:grpSpLocks/>
          </p:cNvGrpSpPr>
          <p:nvPr/>
        </p:nvGrpSpPr>
        <p:grpSpPr bwMode="auto"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29739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0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29706" name="Line 21"/>
          <p:cNvSpPr>
            <a:spLocks noChangeShapeType="1"/>
          </p:cNvSpPr>
          <p:nvPr/>
        </p:nvSpPr>
        <p:spPr bwMode="auto">
          <a:xfrm>
            <a:off x="4419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22"/>
          <p:cNvSpPr>
            <a:spLocks noChangeShapeType="1"/>
          </p:cNvSpPr>
          <p:nvPr/>
        </p:nvSpPr>
        <p:spPr bwMode="auto">
          <a:xfrm>
            <a:off x="6172200" y="4495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Text Box 23"/>
          <p:cNvSpPr txBox="1">
            <a:spLocks noChangeArrowheads="1"/>
          </p:cNvSpPr>
          <p:nvPr/>
        </p:nvSpPr>
        <p:spPr bwMode="auto">
          <a:xfrm>
            <a:off x="4953000" y="3429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99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9709" name="Text Box 24"/>
          <p:cNvSpPr txBox="1">
            <a:spLocks noChangeArrowheads="1"/>
          </p:cNvSpPr>
          <p:nvPr/>
        </p:nvSpPr>
        <p:spPr bwMode="auto">
          <a:xfrm>
            <a:off x="6477000" y="4572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211</a:t>
            </a:r>
            <a:endParaRPr lang="en-GB" sz="1800" b="1">
              <a:solidFill>
                <a:schemeClr val="accent2"/>
              </a:solidFill>
            </a:endParaRPr>
          </a:p>
        </p:txBody>
      </p:sp>
      <p:grpSp>
        <p:nvGrpSpPr>
          <p:cNvPr id="29710" name="Group 25"/>
          <p:cNvGrpSpPr>
            <a:grpSpLocks/>
          </p:cNvGrpSpPr>
          <p:nvPr/>
        </p:nvGrpSpPr>
        <p:grpSpPr bwMode="auto"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29737" name="Oval 2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Text Box 2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29711" name="Group 28"/>
          <p:cNvGrpSpPr>
            <a:grpSpLocks/>
          </p:cNvGrpSpPr>
          <p:nvPr/>
        </p:nvGrpSpPr>
        <p:grpSpPr bwMode="auto"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29735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sp>
        <p:nvSpPr>
          <p:cNvPr id="29712" name="Line 31"/>
          <p:cNvSpPr>
            <a:spLocks noChangeShapeType="1"/>
          </p:cNvSpPr>
          <p:nvPr/>
        </p:nvSpPr>
        <p:spPr bwMode="auto">
          <a:xfrm flipH="1">
            <a:off x="2133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Line 32"/>
          <p:cNvSpPr>
            <a:spLocks noChangeShapeType="1"/>
          </p:cNvSpPr>
          <p:nvPr/>
        </p:nvSpPr>
        <p:spPr bwMode="auto">
          <a:xfrm flipH="1">
            <a:off x="5562600" y="4495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4" name="Text Box 33"/>
          <p:cNvSpPr txBox="1">
            <a:spLocks noChangeArrowheads="1"/>
          </p:cNvSpPr>
          <p:nvPr/>
        </p:nvSpPr>
        <p:spPr bwMode="auto">
          <a:xfrm>
            <a:off x="3048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80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9715" name="Line 34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6" name="Line 35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36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8" name="Text Box 37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29719" name="Text Box 38"/>
          <p:cNvSpPr txBox="1">
            <a:spLocks noChangeArrowheads="1"/>
          </p:cNvSpPr>
          <p:nvPr/>
        </p:nvSpPr>
        <p:spPr bwMode="auto">
          <a:xfrm>
            <a:off x="6553200" y="5867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sp>
        <p:nvSpPr>
          <p:cNvPr id="29720" name="Text Box 39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9721" name="Text Box 40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9722" name="Text Box 41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29723" name="Text Box 42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29724" name="Text Box 43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[329]</a:t>
            </a:r>
            <a:endParaRPr lang="en-GB" sz="1800"/>
          </a:p>
        </p:txBody>
      </p:sp>
      <p:sp>
        <p:nvSpPr>
          <p:cNvPr id="29725" name="Text Box 44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  <p:sp>
        <p:nvSpPr>
          <p:cNvPr id="29726" name="Text Box 45"/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[193]</a:t>
            </a:r>
            <a:endParaRPr lang="en-GB" sz="1800"/>
          </a:p>
        </p:txBody>
      </p:sp>
      <p:sp>
        <p:nvSpPr>
          <p:cNvPr id="29727" name="Line 46"/>
          <p:cNvSpPr>
            <a:spLocks noChangeShapeType="1"/>
          </p:cNvSpPr>
          <p:nvPr/>
        </p:nvSpPr>
        <p:spPr bwMode="auto">
          <a:xfrm>
            <a:off x="4419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Text Box 47"/>
          <p:cNvSpPr txBox="1">
            <a:spLocks noChangeArrowheads="1"/>
          </p:cNvSpPr>
          <p:nvPr/>
        </p:nvSpPr>
        <p:spPr bwMode="auto">
          <a:xfrm>
            <a:off x="3581400" y="4357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[366]</a:t>
            </a:r>
            <a:endParaRPr lang="en-GB" sz="1800"/>
          </a:p>
        </p:txBody>
      </p:sp>
      <p:sp>
        <p:nvSpPr>
          <p:cNvPr id="29729" name="Text Box 48"/>
          <p:cNvSpPr txBox="1">
            <a:spLocks noChangeArrowheads="1"/>
          </p:cNvSpPr>
          <p:nvPr/>
        </p:nvSpPr>
        <p:spPr bwMode="auto">
          <a:xfrm>
            <a:off x="6400800" y="4038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[178]</a:t>
            </a:r>
            <a:endParaRPr lang="en-GB" sz="1800"/>
          </a:p>
        </p:txBody>
      </p:sp>
      <p:grpSp>
        <p:nvGrpSpPr>
          <p:cNvPr id="29730" name="Group 49"/>
          <p:cNvGrpSpPr>
            <a:grpSpLocks/>
          </p:cNvGrpSpPr>
          <p:nvPr/>
        </p:nvGrpSpPr>
        <p:grpSpPr bwMode="auto"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29733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sp>
        <p:nvSpPr>
          <p:cNvPr id="29731" name="Text Box 52"/>
          <p:cNvSpPr txBox="1">
            <a:spLocks noChangeArrowheads="1"/>
          </p:cNvSpPr>
          <p:nvPr/>
        </p:nvSpPr>
        <p:spPr bwMode="auto">
          <a:xfrm>
            <a:off x="7239000" y="5257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[0]</a:t>
            </a:r>
            <a:endParaRPr lang="en-GB" sz="1800"/>
          </a:p>
        </p:txBody>
      </p:sp>
      <p:sp>
        <p:nvSpPr>
          <p:cNvPr id="29732" name="Text Box 53"/>
          <p:cNvSpPr txBox="1">
            <a:spLocks noChangeArrowheads="1"/>
          </p:cNvSpPr>
          <p:nvPr/>
        </p:nvSpPr>
        <p:spPr bwMode="auto">
          <a:xfrm>
            <a:off x="4648200" y="5334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5B6FA-73AA-43CB-969B-17EFCD0CFAE2}" type="slidenum">
              <a:rPr lang="ar-SA"/>
              <a:pPr/>
              <a:t>28</a:t>
            </a:fld>
            <a:endParaRPr lang="en-GB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3077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0725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3077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3077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3076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5943600" y="4038600"/>
            <a:ext cx="457200" cy="457200"/>
            <a:chOff x="1344" y="1248"/>
            <a:chExt cx="288" cy="288"/>
          </a:xfrm>
        </p:grpSpPr>
        <p:sp>
          <p:nvSpPr>
            <p:cNvPr id="3076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781800" y="5257800"/>
            <a:ext cx="457200" cy="457200"/>
            <a:chOff x="1344" y="1248"/>
            <a:chExt cx="288" cy="288"/>
          </a:xfrm>
        </p:grpSpPr>
        <p:sp>
          <p:nvSpPr>
            <p:cNvPr id="30764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5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30730" name="Line 21"/>
          <p:cNvSpPr>
            <a:spLocks noChangeShapeType="1"/>
          </p:cNvSpPr>
          <p:nvPr/>
        </p:nvSpPr>
        <p:spPr bwMode="auto">
          <a:xfrm>
            <a:off x="4419600" y="35814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22"/>
          <p:cNvSpPr>
            <a:spLocks noChangeShapeType="1"/>
          </p:cNvSpPr>
          <p:nvPr/>
        </p:nvSpPr>
        <p:spPr bwMode="auto">
          <a:xfrm>
            <a:off x="6172200" y="4495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Text Box 23"/>
          <p:cNvSpPr txBox="1">
            <a:spLocks noChangeArrowheads="1"/>
          </p:cNvSpPr>
          <p:nvPr/>
        </p:nvSpPr>
        <p:spPr bwMode="auto">
          <a:xfrm>
            <a:off x="4953000" y="3429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99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0733" name="Text Box 24"/>
          <p:cNvSpPr txBox="1">
            <a:spLocks noChangeArrowheads="1"/>
          </p:cNvSpPr>
          <p:nvPr/>
        </p:nvSpPr>
        <p:spPr bwMode="auto">
          <a:xfrm>
            <a:off x="6477000" y="4572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211</a:t>
            </a:r>
            <a:endParaRPr lang="en-GB" sz="1800" b="1">
              <a:solidFill>
                <a:schemeClr val="accent2"/>
              </a:solidFill>
            </a:endParaRPr>
          </a:p>
        </p:txBody>
      </p:sp>
      <p:grpSp>
        <p:nvGrpSpPr>
          <p:cNvPr id="30734" name="Group 25"/>
          <p:cNvGrpSpPr>
            <a:grpSpLocks/>
          </p:cNvGrpSpPr>
          <p:nvPr/>
        </p:nvGrpSpPr>
        <p:grpSpPr bwMode="auto">
          <a:xfrm>
            <a:off x="1981200" y="4038600"/>
            <a:ext cx="457200" cy="457200"/>
            <a:chOff x="1344" y="1248"/>
            <a:chExt cx="288" cy="288"/>
          </a:xfrm>
        </p:grpSpPr>
        <p:sp>
          <p:nvSpPr>
            <p:cNvPr id="30762" name="Oval 2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Text Box 2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30735" name="Group 28"/>
          <p:cNvGrpSpPr>
            <a:grpSpLocks/>
          </p:cNvGrpSpPr>
          <p:nvPr/>
        </p:nvGrpSpPr>
        <p:grpSpPr bwMode="auto">
          <a:xfrm>
            <a:off x="4267200" y="4267200"/>
            <a:ext cx="457200" cy="457200"/>
            <a:chOff x="1344" y="1248"/>
            <a:chExt cx="288" cy="288"/>
          </a:xfrm>
        </p:grpSpPr>
        <p:sp>
          <p:nvSpPr>
            <p:cNvPr id="30760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sp>
        <p:nvSpPr>
          <p:cNvPr id="30736" name="Line 31"/>
          <p:cNvSpPr>
            <a:spLocks noChangeShapeType="1"/>
          </p:cNvSpPr>
          <p:nvPr/>
        </p:nvSpPr>
        <p:spPr bwMode="auto">
          <a:xfrm flipH="1">
            <a:off x="2133600" y="3581400"/>
            <a:ext cx="2286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ine 32"/>
          <p:cNvSpPr>
            <a:spLocks noChangeShapeType="1"/>
          </p:cNvSpPr>
          <p:nvPr/>
        </p:nvSpPr>
        <p:spPr bwMode="auto">
          <a:xfrm flipH="1">
            <a:off x="5562600" y="4495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8" name="Text Box 33"/>
          <p:cNvSpPr txBox="1">
            <a:spLocks noChangeArrowheads="1"/>
          </p:cNvSpPr>
          <p:nvPr/>
        </p:nvSpPr>
        <p:spPr bwMode="auto">
          <a:xfrm>
            <a:off x="3048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80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0739" name="Line 34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Line 35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1" name="Line 36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Text Box 37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30743" name="Text Box 38"/>
          <p:cNvSpPr txBox="1">
            <a:spLocks noChangeArrowheads="1"/>
          </p:cNvSpPr>
          <p:nvPr/>
        </p:nvSpPr>
        <p:spPr bwMode="auto">
          <a:xfrm>
            <a:off x="6553200" y="5867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sp>
        <p:nvSpPr>
          <p:cNvPr id="30744" name="Text Box 39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0745" name="Text Box 40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0746" name="Text Box 41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0747" name="Text Box 42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30748" name="Text Box 43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[329]</a:t>
            </a:r>
            <a:endParaRPr lang="en-GB" sz="1800"/>
          </a:p>
        </p:txBody>
      </p:sp>
      <p:sp>
        <p:nvSpPr>
          <p:cNvPr id="30749" name="Text Box 44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  <p:sp>
        <p:nvSpPr>
          <p:cNvPr id="30750" name="Text Box 45"/>
          <p:cNvSpPr txBox="1">
            <a:spLocks noChangeArrowheads="1"/>
          </p:cNvSpPr>
          <p:nvPr/>
        </p:nvSpPr>
        <p:spPr bwMode="auto">
          <a:xfrm>
            <a:off x="1295400" y="3976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[193]</a:t>
            </a:r>
            <a:endParaRPr lang="en-GB" sz="1800"/>
          </a:p>
        </p:txBody>
      </p:sp>
      <p:sp>
        <p:nvSpPr>
          <p:cNvPr id="30751" name="Line 46"/>
          <p:cNvSpPr>
            <a:spLocks noChangeShapeType="1"/>
          </p:cNvSpPr>
          <p:nvPr/>
        </p:nvSpPr>
        <p:spPr bwMode="auto">
          <a:xfrm>
            <a:off x="4419600" y="3581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52" name="Text Box 47"/>
          <p:cNvSpPr txBox="1">
            <a:spLocks noChangeArrowheads="1"/>
          </p:cNvSpPr>
          <p:nvPr/>
        </p:nvSpPr>
        <p:spPr bwMode="auto">
          <a:xfrm>
            <a:off x="3581400" y="4357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[366]</a:t>
            </a:r>
            <a:endParaRPr lang="en-GB" sz="1800"/>
          </a:p>
        </p:txBody>
      </p:sp>
      <p:sp>
        <p:nvSpPr>
          <p:cNvPr id="30753" name="Text Box 48"/>
          <p:cNvSpPr txBox="1">
            <a:spLocks noChangeArrowheads="1"/>
          </p:cNvSpPr>
          <p:nvPr/>
        </p:nvSpPr>
        <p:spPr bwMode="auto">
          <a:xfrm>
            <a:off x="6400800" y="40386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[178]</a:t>
            </a:r>
            <a:endParaRPr lang="en-GB" sz="1800"/>
          </a:p>
        </p:txBody>
      </p:sp>
      <p:grpSp>
        <p:nvGrpSpPr>
          <p:cNvPr id="30754" name="Group 49"/>
          <p:cNvGrpSpPr>
            <a:grpSpLocks/>
          </p:cNvGrpSpPr>
          <p:nvPr/>
        </p:nvGrpSpPr>
        <p:grpSpPr bwMode="auto">
          <a:xfrm>
            <a:off x="5334000" y="5334000"/>
            <a:ext cx="457200" cy="457200"/>
            <a:chOff x="1344" y="1248"/>
            <a:chExt cx="288" cy="288"/>
          </a:xfrm>
        </p:grpSpPr>
        <p:sp>
          <p:nvSpPr>
            <p:cNvPr id="30758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sp>
        <p:nvSpPr>
          <p:cNvPr id="30755" name="Text Box 52"/>
          <p:cNvSpPr txBox="1">
            <a:spLocks noChangeArrowheads="1"/>
          </p:cNvSpPr>
          <p:nvPr/>
        </p:nvSpPr>
        <p:spPr bwMode="auto">
          <a:xfrm>
            <a:off x="7239000" y="52578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[0]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0756" name="Text Box 53"/>
          <p:cNvSpPr txBox="1">
            <a:spLocks noChangeArrowheads="1"/>
          </p:cNvSpPr>
          <p:nvPr/>
        </p:nvSpPr>
        <p:spPr bwMode="auto">
          <a:xfrm>
            <a:off x="4648200" y="5334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  <p:sp>
        <p:nvSpPr>
          <p:cNvPr id="30757" name="Text Box 54"/>
          <p:cNvSpPr txBox="1">
            <a:spLocks noChangeArrowheads="1"/>
          </p:cNvSpPr>
          <p:nvPr/>
        </p:nvSpPr>
        <p:spPr bwMode="auto">
          <a:xfrm>
            <a:off x="152400" y="6078538"/>
            <a:ext cx="5486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Path cost(A-E-F-I) = 253 + 178 + 0 = </a:t>
            </a:r>
            <a:r>
              <a:rPr lang="en-US" sz="1800" b="1">
                <a:solidFill>
                  <a:schemeClr val="hlink"/>
                </a:solidFill>
              </a:rPr>
              <a:t>431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dist(A-E-F-I) = 140 + 99 + 211 = </a:t>
            </a:r>
            <a:r>
              <a:rPr lang="en-US" sz="1800" b="1">
                <a:solidFill>
                  <a:schemeClr val="folHlink"/>
                </a:solidFill>
              </a:rPr>
              <a:t>450</a:t>
            </a:r>
            <a:endParaRPr lang="en-GB" sz="1800" b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9B4CE-C5D3-4821-A6C4-2F985E7D4184}" type="slidenum">
              <a:rPr lang="ar-SA"/>
              <a:pPr/>
              <a:t>29</a:t>
            </a:fld>
            <a:endParaRPr lang="en-GB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Optimal ?</a:t>
            </a:r>
            <a:endParaRPr lang="en-GB"/>
          </a:p>
        </p:txBody>
      </p:sp>
      <p:grpSp>
        <p:nvGrpSpPr>
          <p:cNvPr id="31748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183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1749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1828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9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1750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182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31751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1824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5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1752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182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31753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1820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21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31754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1818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9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31755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1758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31759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31816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7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31760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31814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rgbClr val="F466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5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rgbClr val="F466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31761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2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1765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7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8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31770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31771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1772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1773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1774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1775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1776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dist(A-E-G-H-I) =140+80+97+101=</a:t>
            </a:r>
            <a:r>
              <a:rPr lang="en-US" sz="1800" b="1">
                <a:solidFill>
                  <a:srgbClr val="F466E0"/>
                </a:solidFill>
              </a:rPr>
              <a:t>418 </a:t>
            </a:r>
            <a:endParaRPr lang="en-GB" sz="1800" b="1">
              <a:solidFill>
                <a:srgbClr val="F466E0"/>
              </a:solidFill>
            </a:endParaRPr>
          </a:p>
        </p:txBody>
      </p:sp>
      <p:graphicFrame>
        <p:nvGraphicFramePr>
          <p:cNvPr id="190514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466E0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rgbClr val="F466E0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812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1813" name="Oval 86"/>
          <p:cNvSpPr>
            <a:spLocks noChangeArrowheads="1"/>
          </p:cNvSpPr>
          <p:nvPr/>
        </p:nvSpPr>
        <p:spPr bwMode="auto">
          <a:xfrm>
            <a:off x="7924800" y="6248400"/>
            <a:ext cx="609600" cy="4572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0813" cy="1141413"/>
          </a:xfrm>
        </p:spPr>
        <p:txBody>
          <a:bodyPr/>
          <a:lstStyle/>
          <a:p>
            <a:r>
              <a:rPr lang="en-US" sz="3600" dirty="0"/>
              <a:t>Uninformed Vs Informed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2286000"/>
            <a:ext cx="7772400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Uninformed search</a:t>
            </a:r>
            <a:r>
              <a:rPr lang="en-US" dirty="0"/>
              <a:t>: Use only the information available in the problem definition. Example: </a:t>
            </a:r>
            <a:r>
              <a:rPr lang="en-CA" dirty="0"/>
              <a:t>breadth-first, depth-first, depth limited, iterative deepening, uniform cost and bidirectional search</a:t>
            </a:r>
            <a:endParaRPr lang="en-US" dirty="0"/>
          </a:p>
          <a:p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Informed search: </a:t>
            </a:r>
            <a:r>
              <a:rPr lang="en-US" dirty="0"/>
              <a:t>Use domain knowledge or heuristic to choose the best move. Example. </a:t>
            </a:r>
            <a:r>
              <a:rPr lang="en-CA" dirty="0"/>
              <a:t>Greedy best-first, A*, IDA*, and beam search</a:t>
            </a:r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78B41C-B160-46B0-8D9F-CD9ABDAFD74E}" type="slidenum">
              <a:rPr lang="ar-SA"/>
              <a:pPr/>
              <a:t>30</a:t>
            </a:fld>
            <a:endParaRPr lang="en-GB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Complete ?</a:t>
            </a:r>
            <a:endParaRPr lang="en-GB"/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2853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4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2773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285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2849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50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32775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284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2845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6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32777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2843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4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32778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2841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2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32779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2782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32783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32839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40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32784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32837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38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32785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6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2789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0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1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2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93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32794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32795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2796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2797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2798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2799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2800" name="Text Box 49"/>
          <p:cNvSpPr txBox="1">
            <a:spLocks noChangeArrowheads="1"/>
          </p:cNvSpPr>
          <p:nvPr/>
        </p:nvSpPr>
        <p:spPr bwMode="auto">
          <a:xfrm>
            <a:off x="3657600" y="5943600"/>
            <a:ext cx="548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f(n) =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= straight-line distance heuristic</a:t>
            </a:r>
            <a:endParaRPr lang="en-GB" sz="1800" b="1"/>
          </a:p>
        </p:txBody>
      </p:sp>
      <p:graphicFrame>
        <p:nvGraphicFramePr>
          <p:cNvPr id="196658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**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 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250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2836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DE153E-FE48-4B16-8579-ACD06EA056FB}" type="slidenum">
              <a:rPr lang="ar-SA"/>
              <a:pPr/>
              <a:t>31</a:t>
            </a:fld>
            <a:endParaRPr lang="en-GB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3379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sp>
        <p:nvSpPr>
          <p:cNvPr id="33797" name="Text Box 37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95E69-5A84-4928-8CE2-76599FB0540C}" type="slidenum">
              <a:rPr lang="ar-SA"/>
              <a:pPr/>
              <a:t>32</a:t>
            </a:fld>
            <a:endParaRPr lang="en-GB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3484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34838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4822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3483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4823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34834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sp>
        <p:nvSpPr>
          <p:cNvPr id="34824" name="Line 20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5" name="Line 21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22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Text Box 23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34828" name="Text Box 24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4829" name="Text Box 25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4830" name="Text Box 26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4831" name="Text Box 27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34832" name="Text Box 28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[250]</a:t>
            </a:r>
            <a:endParaRPr lang="en-GB" sz="1800"/>
          </a:p>
        </p:txBody>
      </p:sp>
      <p:sp>
        <p:nvSpPr>
          <p:cNvPr id="34833" name="Text Box 29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4DA963-A0F8-416B-8136-4914BB5D8859}" type="slidenum">
              <a:rPr lang="ar-SA"/>
              <a:pPr/>
              <a:t>33</a:t>
            </a:fld>
            <a:endParaRPr lang="en-GB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35844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3587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35868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5846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3586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35864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35848" name="Group 15"/>
          <p:cNvGrpSpPr>
            <a:grpSpLocks/>
          </p:cNvGrpSpPr>
          <p:nvPr/>
        </p:nvGrpSpPr>
        <p:grpSpPr bwMode="auto"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3586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35849" name="Line 18"/>
          <p:cNvSpPr>
            <a:spLocks noChangeShapeType="1"/>
          </p:cNvSpPr>
          <p:nvPr/>
        </p:nvSpPr>
        <p:spPr bwMode="auto">
          <a:xfrm flipH="1">
            <a:off x="1828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1066800" y="3352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111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5851" name="Line 20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21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22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Text Box 23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35855" name="Text Box 24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5856" name="Text Box 25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5857" name="Text Box 26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5858" name="Text Box 27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35859" name="Text Box 28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[250]</a:t>
            </a:r>
            <a:endParaRPr lang="en-GB" sz="1800"/>
          </a:p>
        </p:txBody>
      </p:sp>
      <p:sp>
        <p:nvSpPr>
          <p:cNvPr id="35860" name="Text Box 29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  <p:sp>
        <p:nvSpPr>
          <p:cNvPr id="35861" name="Text Box 30"/>
          <p:cNvSpPr txBox="1">
            <a:spLocks noChangeArrowheads="1"/>
          </p:cNvSpPr>
          <p:nvPr/>
        </p:nvSpPr>
        <p:spPr bwMode="auto">
          <a:xfrm>
            <a:off x="838200" y="3748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[244]</a:t>
            </a:r>
            <a:endParaRPr lang="en-GB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6A2E2-B3AC-4BED-8D77-BE6A677793B9}" type="slidenum">
              <a:rPr lang="ar-SA"/>
              <a:pPr/>
              <a:t>34</a:t>
            </a:fld>
            <a:endParaRPr lang="en-GB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3690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6869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36898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3689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6871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36894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36872" name="Group 15"/>
          <p:cNvGrpSpPr>
            <a:grpSpLocks/>
          </p:cNvGrpSpPr>
          <p:nvPr/>
        </p:nvGrpSpPr>
        <p:grpSpPr bwMode="auto"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3689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36873" name="Line 18"/>
          <p:cNvSpPr>
            <a:spLocks noChangeShapeType="1"/>
          </p:cNvSpPr>
          <p:nvPr/>
        </p:nvSpPr>
        <p:spPr bwMode="auto">
          <a:xfrm flipH="1">
            <a:off x="1828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Text Box 19"/>
          <p:cNvSpPr txBox="1">
            <a:spLocks noChangeArrowheads="1"/>
          </p:cNvSpPr>
          <p:nvPr/>
        </p:nvSpPr>
        <p:spPr bwMode="auto">
          <a:xfrm>
            <a:off x="1066800" y="3352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111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6875" name="Line 20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21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22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Text Box 23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36879" name="Text Box 24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6880" name="Text Box 25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6881" name="Text Box 26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6882" name="Text Box 27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36883" name="Text Box 28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[250]</a:t>
            </a:r>
            <a:endParaRPr lang="en-GB" sz="1800"/>
          </a:p>
        </p:txBody>
      </p:sp>
      <p:sp>
        <p:nvSpPr>
          <p:cNvPr id="36884" name="Text Box 29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  <p:sp>
        <p:nvSpPr>
          <p:cNvPr id="36885" name="Text Box 30"/>
          <p:cNvSpPr txBox="1">
            <a:spLocks noChangeArrowheads="1"/>
          </p:cNvSpPr>
          <p:nvPr/>
        </p:nvSpPr>
        <p:spPr bwMode="auto">
          <a:xfrm>
            <a:off x="838200" y="3748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[244]</a:t>
            </a:r>
            <a:endParaRPr lang="en-GB" sz="1800"/>
          </a:p>
        </p:txBody>
      </p:sp>
      <p:grpSp>
        <p:nvGrpSpPr>
          <p:cNvPr id="36886" name="Group 31"/>
          <p:cNvGrpSpPr>
            <a:grpSpLocks/>
          </p:cNvGrpSpPr>
          <p:nvPr/>
        </p:nvGrpSpPr>
        <p:grpSpPr bwMode="auto"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3689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sp>
        <p:nvSpPr>
          <p:cNvPr id="36887" name="Line 37"/>
          <p:cNvSpPr>
            <a:spLocks noChangeShapeType="1"/>
          </p:cNvSpPr>
          <p:nvPr/>
        </p:nvSpPr>
        <p:spPr bwMode="auto">
          <a:xfrm flipH="1">
            <a:off x="1600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8" name="Text Box 38"/>
          <p:cNvSpPr txBox="1">
            <a:spLocks noChangeArrowheads="1"/>
          </p:cNvSpPr>
          <p:nvPr/>
        </p:nvSpPr>
        <p:spPr bwMode="auto">
          <a:xfrm>
            <a:off x="609600" y="4648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[250]</a:t>
            </a:r>
            <a:endParaRPr lang="en-GB" sz="1800"/>
          </a:p>
        </p:txBody>
      </p:sp>
      <p:sp>
        <p:nvSpPr>
          <p:cNvPr id="36889" name="Text Box 42"/>
          <p:cNvSpPr txBox="1">
            <a:spLocks noChangeArrowheads="1"/>
          </p:cNvSpPr>
          <p:nvPr/>
        </p:nvSpPr>
        <p:spPr bwMode="auto">
          <a:xfrm>
            <a:off x="1981200" y="43434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Infinite Branch !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5ED22-BE1F-4892-B848-07EA21AE38FF}" type="slidenum">
              <a:rPr lang="ar-SA"/>
              <a:pPr/>
              <a:t>35</a:t>
            </a:fld>
            <a:endParaRPr lang="en-GB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37930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1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7893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37928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37926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7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37924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37896" name="Group 15"/>
          <p:cNvGrpSpPr>
            <a:grpSpLocks/>
          </p:cNvGrpSpPr>
          <p:nvPr/>
        </p:nvGrpSpPr>
        <p:grpSpPr bwMode="auto"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37922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37897" name="Line 18"/>
          <p:cNvSpPr>
            <a:spLocks noChangeShapeType="1"/>
          </p:cNvSpPr>
          <p:nvPr/>
        </p:nvSpPr>
        <p:spPr bwMode="auto">
          <a:xfrm flipH="1">
            <a:off x="1828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Text Box 19"/>
          <p:cNvSpPr txBox="1">
            <a:spLocks noChangeArrowheads="1"/>
          </p:cNvSpPr>
          <p:nvPr/>
        </p:nvSpPr>
        <p:spPr bwMode="auto">
          <a:xfrm>
            <a:off x="1066800" y="3352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111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7899" name="Line 20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Text Box 23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37903" name="Text Box 24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7904" name="Text Box 25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7905" name="Text Box 26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7906" name="Text Box 27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37907" name="Text Box 28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[250]</a:t>
            </a:r>
            <a:endParaRPr lang="en-GB" sz="1800"/>
          </a:p>
        </p:txBody>
      </p:sp>
      <p:sp>
        <p:nvSpPr>
          <p:cNvPr id="37908" name="Text Box 29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  <p:sp>
        <p:nvSpPr>
          <p:cNvPr id="37909" name="Text Box 30"/>
          <p:cNvSpPr txBox="1">
            <a:spLocks noChangeArrowheads="1"/>
          </p:cNvSpPr>
          <p:nvPr/>
        </p:nvSpPr>
        <p:spPr bwMode="auto">
          <a:xfrm>
            <a:off x="838200" y="3748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[244]</a:t>
            </a:r>
            <a:endParaRPr lang="en-GB" sz="1800"/>
          </a:p>
        </p:txBody>
      </p:sp>
      <p:grpSp>
        <p:nvGrpSpPr>
          <p:cNvPr id="37910" name="Group 31"/>
          <p:cNvGrpSpPr>
            <a:grpSpLocks/>
          </p:cNvGrpSpPr>
          <p:nvPr/>
        </p:nvGrpSpPr>
        <p:grpSpPr bwMode="auto"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3792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7911" name="Group 34"/>
          <p:cNvGrpSpPr>
            <a:grpSpLocks/>
          </p:cNvGrpSpPr>
          <p:nvPr/>
        </p:nvGrpSpPr>
        <p:grpSpPr bwMode="auto"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37918" name="Oval 3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9" name="Text Box 3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37912" name="Line 37"/>
          <p:cNvSpPr>
            <a:spLocks noChangeShapeType="1"/>
          </p:cNvSpPr>
          <p:nvPr/>
        </p:nvSpPr>
        <p:spPr bwMode="auto">
          <a:xfrm flipH="1">
            <a:off x="1600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Text Box 38"/>
          <p:cNvSpPr txBox="1">
            <a:spLocks noChangeArrowheads="1"/>
          </p:cNvSpPr>
          <p:nvPr/>
        </p:nvSpPr>
        <p:spPr bwMode="auto">
          <a:xfrm>
            <a:off x="609600" y="4648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[250]</a:t>
            </a:r>
            <a:endParaRPr lang="en-GB" sz="1800"/>
          </a:p>
        </p:txBody>
      </p:sp>
      <p:sp>
        <p:nvSpPr>
          <p:cNvPr id="37914" name="Text Box 39"/>
          <p:cNvSpPr txBox="1">
            <a:spLocks noChangeArrowheads="1"/>
          </p:cNvSpPr>
          <p:nvPr/>
        </p:nvSpPr>
        <p:spPr bwMode="auto">
          <a:xfrm>
            <a:off x="381000" y="57292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[244]</a:t>
            </a:r>
            <a:endParaRPr lang="en-GB" sz="1800"/>
          </a:p>
        </p:txBody>
      </p:sp>
      <p:sp>
        <p:nvSpPr>
          <p:cNvPr id="37915" name="Line 40"/>
          <p:cNvSpPr>
            <a:spLocks noChangeShapeType="1"/>
          </p:cNvSpPr>
          <p:nvPr/>
        </p:nvSpPr>
        <p:spPr bwMode="auto">
          <a:xfrm flipH="1">
            <a:off x="1295400" y="510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6" name="Line 41"/>
          <p:cNvSpPr>
            <a:spLocks noChangeShapeType="1"/>
          </p:cNvSpPr>
          <p:nvPr/>
        </p:nvSpPr>
        <p:spPr bwMode="auto">
          <a:xfrm flipH="1">
            <a:off x="914400" y="61722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7" name="Text Box 42"/>
          <p:cNvSpPr txBox="1">
            <a:spLocks noChangeArrowheads="1"/>
          </p:cNvSpPr>
          <p:nvPr/>
        </p:nvSpPr>
        <p:spPr bwMode="auto">
          <a:xfrm>
            <a:off x="1981200" y="43434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Infinite Branch !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9908DE-3C6D-4945-B158-1FB8D92CA040}" type="slidenum">
              <a:rPr lang="ar-SA"/>
              <a:pPr/>
              <a:t>36</a:t>
            </a:fld>
            <a:endParaRPr lang="en-GB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Tree Search</a:t>
            </a:r>
            <a:endParaRPr lang="en-GB"/>
          </a:p>
        </p:txBody>
      </p:sp>
      <p:grpSp>
        <p:nvGrpSpPr>
          <p:cNvPr id="38916" name="Group 3"/>
          <p:cNvGrpSpPr>
            <a:grpSpLocks/>
          </p:cNvGrpSpPr>
          <p:nvPr/>
        </p:nvGrpSpPr>
        <p:grpSpPr bwMode="auto">
          <a:xfrm>
            <a:off x="4114800" y="1981200"/>
            <a:ext cx="457200" cy="457200"/>
            <a:chOff x="1344" y="1248"/>
            <a:chExt cx="288" cy="288"/>
          </a:xfrm>
        </p:grpSpPr>
        <p:sp>
          <p:nvSpPr>
            <p:cNvPr id="3895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8917" name="Group 6"/>
          <p:cNvGrpSpPr>
            <a:grpSpLocks/>
          </p:cNvGrpSpPr>
          <p:nvPr/>
        </p:nvGrpSpPr>
        <p:grpSpPr bwMode="auto">
          <a:xfrm>
            <a:off x="5867400" y="2514600"/>
            <a:ext cx="457200" cy="457200"/>
            <a:chOff x="1344" y="1248"/>
            <a:chExt cx="288" cy="288"/>
          </a:xfrm>
        </p:grpSpPr>
        <p:sp>
          <p:nvSpPr>
            <p:cNvPr id="3895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1905000" y="2667000"/>
            <a:ext cx="457200" cy="457200"/>
            <a:chOff x="1344" y="1248"/>
            <a:chExt cx="288" cy="288"/>
          </a:xfrm>
        </p:grpSpPr>
        <p:sp>
          <p:nvSpPr>
            <p:cNvPr id="3895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8919" name="Group 12"/>
          <p:cNvGrpSpPr>
            <a:grpSpLocks/>
          </p:cNvGrpSpPr>
          <p:nvPr/>
        </p:nvGrpSpPr>
        <p:grpSpPr bwMode="auto">
          <a:xfrm>
            <a:off x="4191000" y="3124200"/>
            <a:ext cx="457200" cy="457200"/>
            <a:chOff x="1344" y="1248"/>
            <a:chExt cx="288" cy="288"/>
          </a:xfrm>
        </p:grpSpPr>
        <p:sp>
          <p:nvSpPr>
            <p:cNvPr id="3894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38920" name="Group 15"/>
          <p:cNvGrpSpPr>
            <a:grpSpLocks/>
          </p:cNvGrpSpPr>
          <p:nvPr/>
        </p:nvGrpSpPr>
        <p:grpSpPr bwMode="auto">
          <a:xfrm>
            <a:off x="1600200" y="3719513"/>
            <a:ext cx="457200" cy="457200"/>
            <a:chOff x="1344" y="1248"/>
            <a:chExt cx="288" cy="288"/>
          </a:xfrm>
        </p:grpSpPr>
        <p:sp>
          <p:nvSpPr>
            <p:cNvPr id="3894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38921" name="Line 18"/>
          <p:cNvSpPr>
            <a:spLocks noChangeShapeType="1"/>
          </p:cNvSpPr>
          <p:nvPr/>
        </p:nvSpPr>
        <p:spPr bwMode="auto">
          <a:xfrm flipH="1">
            <a:off x="1828800" y="31242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Text Box 19"/>
          <p:cNvSpPr txBox="1">
            <a:spLocks noChangeArrowheads="1"/>
          </p:cNvSpPr>
          <p:nvPr/>
        </p:nvSpPr>
        <p:spPr bwMode="auto">
          <a:xfrm>
            <a:off x="1066800" y="3352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111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8923" name="Line 20"/>
          <p:cNvSpPr>
            <a:spLocks noChangeShapeType="1"/>
          </p:cNvSpPr>
          <p:nvPr/>
        </p:nvSpPr>
        <p:spPr bwMode="auto">
          <a:xfrm>
            <a:off x="4343400" y="24384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21"/>
          <p:cNvSpPr>
            <a:spLocks noChangeShapeType="1"/>
          </p:cNvSpPr>
          <p:nvPr/>
        </p:nvSpPr>
        <p:spPr bwMode="auto">
          <a:xfrm>
            <a:off x="43434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22"/>
          <p:cNvSpPr>
            <a:spLocks noChangeShapeType="1"/>
          </p:cNvSpPr>
          <p:nvPr/>
        </p:nvSpPr>
        <p:spPr bwMode="auto">
          <a:xfrm flipH="1">
            <a:off x="2133600" y="24384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Text Box 23"/>
          <p:cNvSpPr txBox="1">
            <a:spLocks noChangeArrowheads="1"/>
          </p:cNvSpPr>
          <p:nvPr/>
        </p:nvSpPr>
        <p:spPr bwMode="auto">
          <a:xfrm>
            <a:off x="45720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</a:rPr>
              <a:t>Start</a:t>
            </a:r>
            <a:endParaRPr lang="en-GB" sz="1800" b="1">
              <a:solidFill>
                <a:schemeClr val="accent1"/>
              </a:solidFill>
            </a:endParaRPr>
          </a:p>
        </p:txBody>
      </p:sp>
      <p:sp>
        <p:nvSpPr>
          <p:cNvPr id="38927" name="Text Box 24"/>
          <p:cNvSpPr txBox="1">
            <a:spLocks noChangeArrowheads="1"/>
          </p:cNvSpPr>
          <p:nvPr/>
        </p:nvSpPr>
        <p:spPr bwMode="auto">
          <a:xfrm>
            <a:off x="48006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75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8928" name="Text Box 25"/>
          <p:cNvSpPr txBox="1">
            <a:spLocks noChangeArrowheads="1"/>
          </p:cNvSpPr>
          <p:nvPr/>
        </p:nvSpPr>
        <p:spPr bwMode="auto">
          <a:xfrm>
            <a:off x="2895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118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8929" name="Text Box 26"/>
          <p:cNvSpPr txBox="1">
            <a:spLocks noChangeArrowheads="1"/>
          </p:cNvSpPr>
          <p:nvPr/>
        </p:nvSpPr>
        <p:spPr bwMode="auto">
          <a:xfrm>
            <a:off x="43434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140</a:t>
            </a:r>
            <a:endParaRPr lang="en-GB" sz="1800" b="1">
              <a:solidFill>
                <a:schemeClr val="accent2"/>
              </a:solidFill>
            </a:endParaRPr>
          </a:p>
        </p:txBody>
      </p:sp>
      <p:sp>
        <p:nvSpPr>
          <p:cNvPr id="38930" name="Text Box 27"/>
          <p:cNvSpPr txBox="1">
            <a:spLocks noChangeArrowheads="1"/>
          </p:cNvSpPr>
          <p:nvPr/>
        </p:nvSpPr>
        <p:spPr bwMode="auto">
          <a:xfrm>
            <a:off x="5181600" y="2605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[374]</a:t>
            </a:r>
            <a:endParaRPr lang="en-GB" sz="1800"/>
          </a:p>
        </p:txBody>
      </p:sp>
      <p:sp>
        <p:nvSpPr>
          <p:cNvPr id="38931" name="Text Box 28"/>
          <p:cNvSpPr txBox="1">
            <a:spLocks noChangeArrowheads="1"/>
          </p:cNvSpPr>
          <p:nvPr/>
        </p:nvSpPr>
        <p:spPr bwMode="auto">
          <a:xfrm>
            <a:off x="1143000" y="26670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[250]</a:t>
            </a:r>
            <a:endParaRPr lang="en-GB" sz="1800"/>
          </a:p>
        </p:txBody>
      </p:sp>
      <p:sp>
        <p:nvSpPr>
          <p:cNvPr id="38932" name="Text Box 29"/>
          <p:cNvSpPr txBox="1">
            <a:spLocks noChangeArrowheads="1"/>
          </p:cNvSpPr>
          <p:nvPr/>
        </p:nvSpPr>
        <p:spPr bwMode="auto">
          <a:xfrm>
            <a:off x="3505200" y="32146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[253]</a:t>
            </a:r>
            <a:endParaRPr lang="en-GB" sz="1800"/>
          </a:p>
        </p:txBody>
      </p:sp>
      <p:sp>
        <p:nvSpPr>
          <p:cNvPr id="38933" name="Text Box 30"/>
          <p:cNvSpPr txBox="1">
            <a:spLocks noChangeArrowheads="1"/>
          </p:cNvSpPr>
          <p:nvPr/>
        </p:nvSpPr>
        <p:spPr bwMode="auto">
          <a:xfrm>
            <a:off x="838200" y="37480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[244]</a:t>
            </a:r>
            <a:endParaRPr lang="en-GB" sz="1800"/>
          </a:p>
        </p:txBody>
      </p:sp>
      <p:grpSp>
        <p:nvGrpSpPr>
          <p:cNvPr id="38934" name="Group 31"/>
          <p:cNvGrpSpPr>
            <a:grpSpLocks/>
          </p:cNvGrpSpPr>
          <p:nvPr/>
        </p:nvGrpSpPr>
        <p:grpSpPr bwMode="auto">
          <a:xfrm>
            <a:off x="1371600" y="4648200"/>
            <a:ext cx="457200" cy="457200"/>
            <a:chOff x="1344" y="1248"/>
            <a:chExt cx="288" cy="288"/>
          </a:xfrm>
        </p:grpSpPr>
        <p:sp>
          <p:nvSpPr>
            <p:cNvPr id="38944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8935" name="Group 34"/>
          <p:cNvGrpSpPr>
            <a:grpSpLocks/>
          </p:cNvGrpSpPr>
          <p:nvPr/>
        </p:nvGrpSpPr>
        <p:grpSpPr bwMode="auto">
          <a:xfrm>
            <a:off x="1066800" y="5715000"/>
            <a:ext cx="457200" cy="457200"/>
            <a:chOff x="1344" y="1248"/>
            <a:chExt cx="288" cy="288"/>
          </a:xfrm>
        </p:grpSpPr>
        <p:sp>
          <p:nvSpPr>
            <p:cNvPr id="38942" name="Oval 3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Text Box 3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38936" name="Line 37"/>
          <p:cNvSpPr>
            <a:spLocks noChangeShapeType="1"/>
          </p:cNvSpPr>
          <p:nvPr/>
        </p:nvSpPr>
        <p:spPr bwMode="auto">
          <a:xfrm flipH="1">
            <a:off x="16002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37" name="Text Box 38"/>
          <p:cNvSpPr txBox="1">
            <a:spLocks noChangeArrowheads="1"/>
          </p:cNvSpPr>
          <p:nvPr/>
        </p:nvSpPr>
        <p:spPr bwMode="auto">
          <a:xfrm>
            <a:off x="609600" y="46482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[250]</a:t>
            </a:r>
            <a:endParaRPr lang="en-GB" sz="1800"/>
          </a:p>
        </p:txBody>
      </p:sp>
      <p:sp>
        <p:nvSpPr>
          <p:cNvPr id="38938" name="Text Box 39"/>
          <p:cNvSpPr txBox="1">
            <a:spLocks noChangeArrowheads="1"/>
          </p:cNvSpPr>
          <p:nvPr/>
        </p:nvSpPr>
        <p:spPr bwMode="auto">
          <a:xfrm>
            <a:off x="381000" y="57292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[244]</a:t>
            </a:r>
            <a:endParaRPr lang="en-GB" sz="1800"/>
          </a:p>
        </p:txBody>
      </p:sp>
      <p:sp>
        <p:nvSpPr>
          <p:cNvPr id="38939" name="Line 40"/>
          <p:cNvSpPr>
            <a:spLocks noChangeShapeType="1"/>
          </p:cNvSpPr>
          <p:nvPr/>
        </p:nvSpPr>
        <p:spPr bwMode="auto">
          <a:xfrm flipH="1">
            <a:off x="1295400" y="5105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0" name="Line 41"/>
          <p:cNvSpPr>
            <a:spLocks noChangeShapeType="1"/>
          </p:cNvSpPr>
          <p:nvPr/>
        </p:nvSpPr>
        <p:spPr bwMode="auto">
          <a:xfrm flipH="1">
            <a:off x="914400" y="6172200"/>
            <a:ext cx="3048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41" name="Text Box 42"/>
          <p:cNvSpPr txBox="1">
            <a:spLocks noChangeArrowheads="1"/>
          </p:cNvSpPr>
          <p:nvPr/>
        </p:nvSpPr>
        <p:spPr bwMode="auto">
          <a:xfrm>
            <a:off x="1981200" y="43434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Infinite Branch !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79FCA2-77EB-41A7-9A83-6A0FD532BC9A}" type="slidenum">
              <a:rPr lang="ar-SA"/>
              <a:pPr/>
              <a:t>37</a:t>
            </a:fld>
            <a:endParaRPr lang="en-GB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Greedy Search: Time and Space Complexity ?</a:t>
            </a:r>
            <a:endParaRPr lang="en-GB"/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3998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39941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39984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3998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39943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39980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39944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39978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39945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39976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39946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39974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39947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9950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39951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39972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39952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39970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39953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9957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9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0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39962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39963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9964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9965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9966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9967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9968" name="Text Box 50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39969" name="Text Box 51"/>
          <p:cNvSpPr txBox="1">
            <a:spLocks noChangeArrowheads="1"/>
          </p:cNvSpPr>
          <p:nvPr/>
        </p:nvSpPr>
        <p:spPr bwMode="auto">
          <a:xfrm>
            <a:off x="3733800" y="2133600"/>
            <a:ext cx="51816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Greedy search is not optimal.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Greedy search is incomplete </a:t>
            </a:r>
            <a:r>
              <a:rPr lang="en-US" sz="2800">
                <a:solidFill>
                  <a:schemeClr val="hlink"/>
                </a:solidFill>
              </a:rPr>
              <a:t>without systematic checking of repeated states.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800"/>
              <a:t> In the worst case, the Time and Space Complexity of Greedy Search are both O(b</a:t>
            </a:r>
            <a:r>
              <a:rPr lang="en-US" sz="2800" baseline="30000"/>
              <a:t>m</a:t>
            </a:r>
            <a:r>
              <a:rPr lang="en-US" sz="2800"/>
              <a:t>)</a:t>
            </a:r>
          </a:p>
          <a:p>
            <a:pPr>
              <a:spcBef>
                <a:spcPct val="50000"/>
              </a:spcBef>
            </a:pPr>
            <a:r>
              <a:rPr lang="en-US"/>
              <a:t>Where b is the branching factor and m the maximum path length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Informed Search Strategies</a:t>
            </a:r>
            <a:endParaRPr lang="en-GB"/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705600" cy="2667000"/>
          </a:xfrm>
        </p:spPr>
        <p:txBody>
          <a:bodyPr/>
          <a:lstStyle/>
          <a:p>
            <a:pPr eaLnBrk="1" hangingPunct="1"/>
            <a:r>
              <a:rPr lang="en-US" sz="3600"/>
              <a:t>A* Search</a:t>
            </a:r>
          </a:p>
          <a:p>
            <a:pPr eaLnBrk="1" hangingPunct="1"/>
            <a:endParaRPr lang="en-US" sz="2400" i="1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eval-fn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: f(n)=g(n)+h(n)</a:t>
            </a:r>
          </a:p>
          <a:p>
            <a:pPr eaLnBrk="1" hangingPunct="1"/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033460-99B0-43E7-9F5F-E1670B5FBE19}" type="slidenum">
              <a:rPr lang="ar-SA"/>
              <a:pPr/>
              <a:t>39</a:t>
            </a:fld>
            <a:endParaRPr lang="en-GB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(A Star) </a:t>
            </a:r>
            <a:endParaRPr lang="en-GB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07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Greedy Search minimizes a heuristic h(n) which is an estimated cost from a node n to the goal state. Greedy Search is efficient but it is not optimal nor complete.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Uniform Cost Search minimizes the cost g(n) from the initial state to n. UCS is optimal and complete but not efficient.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New Strategy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Combine Greedy Search and UCS to get an </a:t>
            </a:r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algorithm which is </a:t>
            </a:r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complete and optimal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7DB81E-940E-4830-9EF5-0FBECF084368}" type="slidenum">
              <a:rPr lang="ar-SA"/>
              <a:pPr/>
              <a:t>4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/>
              <a:t>Using problem specific knowledge to aid searching</a:t>
            </a:r>
            <a:endParaRPr lang="en-GB" sz="380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156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With knowledge, one can search the state space as if he was given “hints” when exploring a maze.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imes New Roman" pitchFamily="18" charset="0"/>
              </a:rPr>
              <a:t>Heuristic information in search = Hints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Times New Roman" pitchFamily="18" charset="0"/>
              </a:rPr>
              <a:t>Leads to dramatic speed up in efficiency. </a:t>
            </a:r>
            <a:endParaRPr lang="en-GB" sz="2400"/>
          </a:p>
        </p:txBody>
      </p:sp>
      <p:grpSp>
        <p:nvGrpSpPr>
          <p:cNvPr id="6149" name="Group 37"/>
          <p:cNvGrpSpPr>
            <a:grpSpLocks/>
          </p:cNvGrpSpPr>
          <p:nvPr/>
        </p:nvGrpSpPr>
        <p:grpSpPr bwMode="auto">
          <a:xfrm>
            <a:off x="2133600" y="3962400"/>
            <a:ext cx="5334000" cy="2701925"/>
            <a:chOff x="1104" y="1776"/>
            <a:chExt cx="3408" cy="2222"/>
          </a:xfrm>
        </p:grpSpPr>
        <p:grpSp>
          <p:nvGrpSpPr>
            <p:cNvPr id="6152" name="Group 38"/>
            <p:cNvGrpSpPr>
              <a:grpSpLocks/>
            </p:cNvGrpSpPr>
            <p:nvPr/>
          </p:nvGrpSpPr>
          <p:grpSpPr bwMode="auto">
            <a:xfrm>
              <a:off x="2640" y="1776"/>
              <a:ext cx="336" cy="302"/>
              <a:chOff x="2640" y="1776"/>
              <a:chExt cx="336" cy="302"/>
            </a:xfrm>
          </p:grpSpPr>
          <p:sp>
            <p:nvSpPr>
              <p:cNvPr id="6208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9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A</a:t>
                </a:r>
                <a:endParaRPr lang="en-GB" sz="1800"/>
              </a:p>
            </p:txBody>
          </p:sp>
        </p:grpSp>
        <p:grpSp>
          <p:nvGrpSpPr>
            <p:cNvPr id="6153" name="Group 41"/>
            <p:cNvGrpSpPr>
              <a:grpSpLocks/>
            </p:cNvGrpSpPr>
            <p:nvPr/>
          </p:nvGrpSpPr>
          <p:grpSpPr bwMode="auto">
            <a:xfrm>
              <a:off x="1536" y="2208"/>
              <a:ext cx="336" cy="302"/>
              <a:chOff x="2640" y="1776"/>
              <a:chExt cx="336" cy="302"/>
            </a:xfrm>
          </p:grpSpPr>
          <p:sp>
            <p:nvSpPr>
              <p:cNvPr id="6206" name="Oval 4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7" name="Text Box 4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B</a:t>
                </a:r>
                <a:endParaRPr lang="en-GB" sz="1800"/>
              </a:p>
            </p:txBody>
          </p:sp>
        </p:grpSp>
        <p:grpSp>
          <p:nvGrpSpPr>
            <p:cNvPr id="6154" name="Group 44"/>
            <p:cNvGrpSpPr>
              <a:grpSpLocks/>
            </p:cNvGrpSpPr>
            <p:nvPr/>
          </p:nvGrpSpPr>
          <p:grpSpPr bwMode="auto">
            <a:xfrm>
              <a:off x="2352" y="2208"/>
              <a:ext cx="336" cy="302"/>
              <a:chOff x="2640" y="1776"/>
              <a:chExt cx="336" cy="302"/>
            </a:xfrm>
          </p:grpSpPr>
          <p:sp>
            <p:nvSpPr>
              <p:cNvPr id="6204" name="Oval 4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5" name="Text Box 4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C</a:t>
                </a:r>
                <a:endParaRPr lang="en-GB" sz="1800"/>
              </a:p>
            </p:txBody>
          </p:sp>
        </p:grpSp>
        <p:grpSp>
          <p:nvGrpSpPr>
            <p:cNvPr id="6155" name="Group 47"/>
            <p:cNvGrpSpPr>
              <a:grpSpLocks/>
            </p:cNvGrpSpPr>
            <p:nvPr/>
          </p:nvGrpSpPr>
          <p:grpSpPr bwMode="auto">
            <a:xfrm>
              <a:off x="4176" y="2208"/>
              <a:ext cx="336" cy="302"/>
              <a:chOff x="2640" y="1776"/>
              <a:chExt cx="336" cy="302"/>
            </a:xfrm>
          </p:grpSpPr>
          <p:sp>
            <p:nvSpPr>
              <p:cNvPr id="6202" name="Oval 4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3" name="Text Box 4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E</a:t>
                </a:r>
                <a:endParaRPr lang="en-GB" sz="1800"/>
              </a:p>
            </p:txBody>
          </p:sp>
        </p:grpSp>
        <p:grpSp>
          <p:nvGrpSpPr>
            <p:cNvPr id="6156" name="Group 50"/>
            <p:cNvGrpSpPr>
              <a:grpSpLocks/>
            </p:cNvGrpSpPr>
            <p:nvPr/>
          </p:nvGrpSpPr>
          <p:grpSpPr bwMode="auto">
            <a:xfrm>
              <a:off x="3168" y="2208"/>
              <a:ext cx="336" cy="302"/>
              <a:chOff x="2640" y="1776"/>
              <a:chExt cx="336" cy="302"/>
            </a:xfrm>
          </p:grpSpPr>
          <p:sp>
            <p:nvSpPr>
              <p:cNvPr id="6200" name="Oval 5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01" name="Text Box 5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D</a:t>
                </a:r>
                <a:endParaRPr lang="en-GB" sz="1800"/>
              </a:p>
            </p:txBody>
          </p:sp>
        </p:grpSp>
        <p:grpSp>
          <p:nvGrpSpPr>
            <p:cNvPr id="6157" name="Group 53"/>
            <p:cNvGrpSpPr>
              <a:grpSpLocks/>
            </p:cNvGrpSpPr>
            <p:nvPr/>
          </p:nvGrpSpPr>
          <p:grpSpPr bwMode="auto">
            <a:xfrm>
              <a:off x="1104" y="2640"/>
              <a:ext cx="336" cy="302"/>
              <a:chOff x="2640" y="1776"/>
              <a:chExt cx="336" cy="302"/>
            </a:xfrm>
          </p:grpSpPr>
          <p:sp>
            <p:nvSpPr>
              <p:cNvPr id="6198" name="Oval 5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9" name="Text Box 5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F</a:t>
                </a:r>
                <a:endParaRPr lang="en-GB" sz="1800"/>
              </a:p>
            </p:txBody>
          </p:sp>
        </p:grpSp>
        <p:grpSp>
          <p:nvGrpSpPr>
            <p:cNvPr id="6158" name="Group 56"/>
            <p:cNvGrpSpPr>
              <a:grpSpLocks/>
            </p:cNvGrpSpPr>
            <p:nvPr/>
          </p:nvGrpSpPr>
          <p:grpSpPr bwMode="auto">
            <a:xfrm>
              <a:off x="1872" y="2640"/>
              <a:ext cx="336" cy="302"/>
              <a:chOff x="2640" y="1776"/>
              <a:chExt cx="336" cy="302"/>
            </a:xfrm>
          </p:grpSpPr>
          <p:sp>
            <p:nvSpPr>
              <p:cNvPr id="6196" name="Oval 5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7" name="Text Box 5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G</a:t>
                </a:r>
                <a:endParaRPr lang="en-GB" sz="1800"/>
              </a:p>
            </p:txBody>
          </p:sp>
        </p:grpSp>
        <p:grpSp>
          <p:nvGrpSpPr>
            <p:cNvPr id="6159" name="Group 59"/>
            <p:cNvGrpSpPr>
              <a:grpSpLocks/>
            </p:cNvGrpSpPr>
            <p:nvPr/>
          </p:nvGrpSpPr>
          <p:grpSpPr bwMode="auto">
            <a:xfrm>
              <a:off x="2592" y="2640"/>
              <a:ext cx="336" cy="302"/>
              <a:chOff x="2640" y="1776"/>
              <a:chExt cx="336" cy="302"/>
            </a:xfrm>
          </p:grpSpPr>
          <p:sp>
            <p:nvSpPr>
              <p:cNvPr id="6194" name="Oval 6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5" name="Text Box 6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H</a:t>
                </a:r>
                <a:endParaRPr lang="en-GB" sz="1800"/>
              </a:p>
            </p:txBody>
          </p:sp>
        </p:grpSp>
        <p:grpSp>
          <p:nvGrpSpPr>
            <p:cNvPr id="6160" name="Group 62"/>
            <p:cNvGrpSpPr>
              <a:grpSpLocks/>
            </p:cNvGrpSpPr>
            <p:nvPr/>
          </p:nvGrpSpPr>
          <p:grpSpPr bwMode="auto">
            <a:xfrm>
              <a:off x="3072" y="2640"/>
              <a:ext cx="336" cy="302"/>
              <a:chOff x="2640" y="1776"/>
              <a:chExt cx="336" cy="302"/>
            </a:xfrm>
          </p:grpSpPr>
          <p:sp>
            <p:nvSpPr>
              <p:cNvPr id="6192" name="Oval 6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3" name="Text Box 6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I</a:t>
                </a:r>
                <a:endParaRPr lang="en-GB" sz="1800"/>
              </a:p>
            </p:txBody>
          </p:sp>
        </p:grpSp>
        <p:grpSp>
          <p:nvGrpSpPr>
            <p:cNvPr id="6161" name="Group 65"/>
            <p:cNvGrpSpPr>
              <a:grpSpLocks/>
            </p:cNvGrpSpPr>
            <p:nvPr/>
          </p:nvGrpSpPr>
          <p:grpSpPr bwMode="auto">
            <a:xfrm>
              <a:off x="3696" y="2640"/>
              <a:ext cx="336" cy="302"/>
              <a:chOff x="2640" y="1776"/>
              <a:chExt cx="336" cy="302"/>
            </a:xfrm>
          </p:grpSpPr>
          <p:sp>
            <p:nvSpPr>
              <p:cNvPr id="6190" name="Oval 6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91" name="Text Box 6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J</a:t>
                </a:r>
                <a:endParaRPr lang="en-GB" sz="1800"/>
              </a:p>
            </p:txBody>
          </p:sp>
        </p:grpSp>
        <p:grpSp>
          <p:nvGrpSpPr>
            <p:cNvPr id="6162" name="Group 68"/>
            <p:cNvGrpSpPr>
              <a:grpSpLocks/>
            </p:cNvGrpSpPr>
            <p:nvPr/>
          </p:nvGrpSpPr>
          <p:grpSpPr bwMode="auto">
            <a:xfrm>
              <a:off x="1536" y="3168"/>
              <a:ext cx="336" cy="301"/>
              <a:chOff x="2640" y="1776"/>
              <a:chExt cx="336" cy="301"/>
            </a:xfrm>
          </p:grpSpPr>
          <p:sp>
            <p:nvSpPr>
              <p:cNvPr id="6188" name="Oval 6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9" name="Text Box 7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K</a:t>
                </a:r>
                <a:endParaRPr lang="en-GB" sz="1800"/>
              </a:p>
            </p:txBody>
          </p:sp>
        </p:grpSp>
        <p:grpSp>
          <p:nvGrpSpPr>
            <p:cNvPr id="6163" name="Group 71"/>
            <p:cNvGrpSpPr>
              <a:grpSpLocks/>
            </p:cNvGrpSpPr>
            <p:nvPr/>
          </p:nvGrpSpPr>
          <p:grpSpPr bwMode="auto">
            <a:xfrm>
              <a:off x="2160" y="3168"/>
              <a:ext cx="336" cy="301"/>
              <a:chOff x="2640" y="1776"/>
              <a:chExt cx="336" cy="301"/>
            </a:xfrm>
          </p:grpSpPr>
          <p:sp>
            <p:nvSpPr>
              <p:cNvPr id="6186" name="Oval 7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7" name="Text Box 7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L</a:t>
                </a:r>
                <a:endParaRPr lang="en-GB" sz="1800"/>
              </a:p>
            </p:txBody>
          </p:sp>
        </p:grpSp>
        <p:sp>
          <p:nvSpPr>
            <p:cNvPr id="6164" name="Oval 74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Text Box 75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302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i="1"/>
                <a:t>O</a:t>
              </a:r>
              <a:endParaRPr lang="en-GB" sz="1800" b="1" i="1"/>
            </a:p>
          </p:txBody>
        </p:sp>
        <p:sp>
          <p:nvSpPr>
            <p:cNvPr id="6166" name="Line 76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77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78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79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80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81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82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83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84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85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86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77" name="Group 87"/>
            <p:cNvGrpSpPr>
              <a:grpSpLocks/>
            </p:cNvGrpSpPr>
            <p:nvPr/>
          </p:nvGrpSpPr>
          <p:grpSpPr bwMode="auto">
            <a:xfrm>
              <a:off x="3120" y="3168"/>
              <a:ext cx="336" cy="301"/>
              <a:chOff x="2640" y="1776"/>
              <a:chExt cx="336" cy="301"/>
            </a:xfrm>
          </p:grpSpPr>
          <p:sp>
            <p:nvSpPr>
              <p:cNvPr id="6184" name="Oval 8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5" name="Text Box 8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M</a:t>
                </a:r>
                <a:endParaRPr lang="en-GB" sz="1800"/>
              </a:p>
            </p:txBody>
          </p:sp>
        </p:grpSp>
        <p:grpSp>
          <p:nvGrpSpPr>
            <p:cNvPr id="6178" name="Group 90"/>
            <p:cNvGrpSpPr>
              <a:grpSpLocks/>
            </p:cNvGrpSpPr>
            <p:nvPr/>
          </p:nvGrpSpPr>
          <p:grpSpPr bwMode="auto">
            <a:xfrm>
              <a:off x="3840" y="3120"/>
              <a:ext cx="336" cy="301"/>
              <a:chOff x="2640" y="1776"/>
              <a:chExt cx="336" cy="301"/>
            </a:xfrm>
          </p:grpSpPr>
          <p:sp>
            <p:nvSpPr>
              <p:cNvPr id="6182" name="Oval 9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83" name="Text Box 9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3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N</a:t>
                </a:r>
                <a:endParaRPr lang="en-GB" sz="1800"/>
              </a:p>
            </p:txBody>
          </p:sp>
        </p:grpSp>
        <p:sp>
          <p:nvSpPr>
            <p:cNvPr id="6179" name="Line 93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94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95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Oval 96"/>
          <p:cNvSpPr>
            <a:spLocks noChangeArrowheads="1"/>
          </p:cNvSpPr>
          <p:nvPr/>
        </p:nvSpPr>
        <p:spPr bwMode="auto">
          <a:xfrm>
            <a:off x="2057400" y="3886200"/>
            <a:ext cx="2514600" cy="2971800"/>
          </a:xfrm>
          <a:prstGeom prst="ellips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97"/>
          <p:cNvSpPr txBox="1">
            <a:spLocks noChangeArrowheads="1"/>
          </p:cNvSpPr>
          <p:nvPr/>
        </p:nvSpPr>
        <p:spPr bwMode="auto">
          <a:xfrm>
            <a:off x="304800" y="4724400"/>
            <a:ext cx="1828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Search only in this subtree!!</a:t>
            </a:r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2CB27E-7F75-4868-990E-7A9B0B55830D}" type="slidenum">
              <a:rPr lang="ar-SA"/>
              <a:pPr/>
              <a:t>40</a:t>
            </a:fld>
            <a:endParaRPr lang="en-GB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(A Star) </a:t>
            </a:r>
            <a:endParaRPr lang="en-GB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07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A* uses a heuristic function which combines g(n) and h(n): f(n) = g(n) + h(n)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g(n)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is the exact cost to reach node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from the initial state.</a:t>
            </a:r>
          </a:p>
          <a:p>
            <a:pPr eaLnBrk="1" hangingPunct="1">
              <a:lnSpc>
                <a:spcPct val="90000"/>
              </a:lnSpc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h(n)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is an estimation of the remaining cost to reach the goal.</a:t>
            </a:r>
            <a:endParaRPr lang="en-GB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EF682-309D-46FF-9B48-1445AADFC377}" type="slidenum">
              <a:rPr lang="ar-SA"/>
              <a:pPr/>
              <a:t>41</a:t>
            </a:fld>
            <a:endParaRPr lang="en-GB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(A Star) </a:t>
            </a:r>
            <a:endParaRPr lang="en-GB"/>
          </a:p>
        </p:txBody>
      </p: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4914900" y="2057400"/>
            <a:ext cx="609600" cy="474663"/>
            <a:chOff x="2640" y="1776"/>
            <a:chExt cx="336" cy="240"/>
          </a:xfrm>
        </p:grpSpPr>
        <p:sp>
          <p:nvSpPr>
            <p:cNvPr id="44095" name="Oval 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6" name="Text Box 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37" name="Group 9"/>
          <p:cNvGrpSpPr>
            <a:grpSpLocks/>
          </p:cNvGrpSpPr>
          <p:nvPr/>
        </p:nvGrpSpPr>
        <p:grpSpPr bwMode="auto">
          <a:xfrm>
            <a:off x="2916238" y="2911475"/>
            <a:ext cx="608012" cy="473075"/>
            <a:chOff x="2640" y="1776"/>
            <a:chExt cx="336" cy="240"/>
          </a:xfrm>
        </p:grpSpPr>
        <p:sp>
          <p:nvSpPr>
            <p:cNvPr id="44093" name="Oval 1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4" name="Text Box 1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38" name="Group 12"/>
          <p:cNvGrpSpPr>
            <a:grpSpLocks/>
          </p:cNvGrpSpPr>
          <p:nvPr/>
        </p:nvGrpSpPr>
        <p:grpSpPr bwMode="auto">
          <a:xfrm>
            <a:off x="4394200" y="2911475"/>
            <a:ext cx="608013" cy="473075"/>
            <a:chOff x="2640" y="1776"/>
            <a:chExt cx="336" cy="240"/>
          </a:xfrm>
        </p:grpSpPr>
        <p:sp>
          <p:nvSpPr>
            <p:cNvPr id="44091" name="Oval 1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2" name="Text Box 1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39" name="Group 15"/>
          <p:cNvGrpSpPr>
            <a:grpSpLocks/>
          </p:cNvGrpSpPr>
          <p:nvPr/>
        </p:nvGrpSpPr>
        <p:grpSpPr bwMode="auto">
          <a:xfrm>
            <a:off x="7697788" y="2911475"/>
            <a:ext cx="608012" cy="473075"/>
            <a:chOff x="2640" y="1776"/>
            <a:chExt cx="336" cy="240"/>
          </a:xfrm>
        </p:grpSpPr>
        <p:sp>
          <p:nvSpPr>
            <p:cNvPr id="44089" name="Oval 1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0" name="Text Box 1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40" name="Group 18"/>
          <p:cNvGrpSpPr>
            <a:grpSpLocks/>
          </p:cNvGrpSpPr>
          <p:nvPr/>
        </p:nvGrpSpPr>
        <p:grpSpPr bwMode="auto">
          <a:xfrm>
            <a:off x="5872163" y="2911475"/>
            <a:ext cx="608012" cy="473075"/>
            <a:chOff x="2640" y="1776"/>
            <a:chExt cx="336" cy="240"/>
          </a:xfrm>
        </p:grpSpPr>
        <p:sp>
          <p:nvSpPr>
            <p:cNvPr id="44087" name="Oval 1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Text Box 2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41" name="Group 24"/>
          <p:cNvGrpSpPr>
            <a:grpSpLocks/>
          </p:cNvGrpSpPr>
          <p:nvPr/>
        </p:nvGrpSpPr>
        <p:grpSpPr bwMode="auto">
          <a:xfrm>
            <a:off x="3524250" y="3763963"/>
            <a:ext cx="608013" cy="474662"/>
            <a:chOff x="2640" y="1776"/>
            <a:chExt cx="336" cy="240"/>
          </a:xfrm>
        </p:grpSpPr>
        <p:sp>
          <p:nvSpPr>
            <p:cNvPr id="44085" name="Oval 2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Text Box 2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n</a:t>
              </a:r>
              <a:endParaRPr lang="en-GB" sz="1800" b="1"/>
            </a:p>
          </p:txBody>
        </p:sp>
      </p:grpSp>
      <p:grpSp>
        <p:nvGrpSpPr>
          <p:cNvPr id="44042" name="Group 27"/>
          <p:cNvGrpSpPr>
            <a:grpSpLocks/>
          </p:cNvGrpSpPr>
          <p:nvPr/>
        </p:nvGrpSpPr>
        <p:grpSpPr bwMode="auto">
          <a:xfrm>
            <a:off x="4829175" y="3763963"/>
            <a:ext cx="608013" cy="474662"/>
            <a:chOff x="2640" y="1776"/>
            <a:chExt cx="336" cy="240"/>
          </a:xfrm>
        </p:grpSpPr>
        <p:sp>
          <p:nvSpPr>
            <p:cNvPr id="44083" name="Oval 2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4" name="Text Box 2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43" name="Group 30"/>
          <p:cNvGrpSpPr>
            <a:grpSpLocks/>
          </p:cNvGrpSpPr>
          <p:nvPr/>
        </p:nvGrpSpPr>
        <p:grpSpPr bwMode="auto">
          <a:xfrm>
            <a:off x="5697538" y="3763963"/>
            <a:ext cx="609600" cy="474662"/>
            <a:chOff x="2640" y="1776"/>
            <a:chExt cx="336" cy="240"/>
          </a:xfrm>
        </p:grpSpPr>
        <p:sp>
          <p:nvSpPr>
            <p:cNvPr id="44081" name="Oval 3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2" name="Text Box 3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44" name="Group 33"/>
          <p:cNvGrpSpPr>
            <a:grpSpLocks/>
          </p:cNvGrpSpPr>
          <p:nvPr/>
        </p:nvGrpSpPr>
        <p:grpSpPr bwMode="auto">
          <a:xfrm>
            <a:off x="6827838" y="3763963"/>
            <a:ext cx="608012" cy="474662"/>
            <a:chOff x="2640" y="1776"/>
            <a:chExt cx="336" cy="240"/>
          </a:xfrm>
        </p:grpSpPr>
        <p:sp>
          <p:nvSpPr>
            <p:cNvPr id="44079" name="Oval 3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Text Box 3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45" name="Group 36"/>
          <p:cNvGrpSpPr>
            <a:grpSpLocks/>
          </p:cNvGrpSpPr>
          <p:nvPr/>
        </p:nvGrpSpPr>
        <p:grpSpPr bwMode="auto">
          <a:xfrm>
            <a:off x="2916238" y="4806950"/>
            <a:ext cx="608012" cy="474663"/>
            <a:chOff x="2640" y="1776"/>
            <a:chExt cx="336" cy="240"/>
          </a:xfrm>
        </p:grpSpPr>
        <p:sp>
          <p:nvSpPr>
            <p:cNvPr id="44077" name="Oval 3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8" name="Text Box 3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46" name="Group 39"/>
          <p:cNvGrpSpPr>
            <a:grpSpLocks/>
          </p:cNvGrpSpPr>
          <p:nvPr/>
        </p:nvGrpSpPr>
        <p:grpSpPr bwMode="auto">
          <a:xfrm>
            <a:off x="4046538" y="4806950"/>
            <a:ext cx="608012" cy="474663"/>
            <a:chOff x="2640" y="1776"/>
            <a:chExt cx="336" cy="240"/>
          </a:xfrm>
        </p:grpSpPr>
        <p:sp>
          <p:nvSpPr>
            <p:cNvPr id="44075" name="Oval 4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Text Box 4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sp>
        <p:nvSpPr>
          <p:cNvPr id="44047" name="Oval 42"/>
          <p:cNvSpPr>
            <a:spLocks noChangeArrowheads="1"/>
          </p:cNvSpPr>
          <p:nvPr/>
        </p:nvSpPr>
        <p:spPr bwMode="auto">
          <a:xfrm>
            <a:off x="4046538" y="5849938"/>
            <a:ext cx="608012" cy="474662"/>
          </a:xfrm>
          <a:prstGeom prst="ellipse">
            <a:avLst/>
          </a:prstGeom>
          <a:solidFill>
            <a:srgbClr val="FF0000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Text Box 43"/>
          <p:cNvSpPr txBox="1">
            <a:spLocks noChangeArrowheads="1"/>
          </p:cNvSpPr>
          <p:nvPr/>
        </p:nvSpPr>
        <p:spPr bwMode="auto">
          <a:xfrm>
            <a:off x="4219575" y="5849938"/>
            <a:ext cx="434975" cy="366712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 b="1" i="1"/>
          </a:p>
        </p:txBody>
      </p:sp>
      <p:sp>
        <p:nvSpPr>
          <p:cNvPr id="44049" name="Line 44"/>
          <p:cNvSpPr>
            <a:spLocks noChangeShapeType="1"/>
          </p:cNvSpPr>
          <p:nvPr/>
        </p:nvSpPr>
        <p:spPr bwMode="auto">
          <a:xfrm flipH="1">
            <a:off x="3351213" y="2532063"/>
            <a:ext cx="1825625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0" name="Line 45"/>
          <p:cNvSpPr>
            <a:spLocks noChangeShapeType="1"/>
          </p:cNvSpPr>
          <p:nvPr/>
        </p:nvSpPr>
        <p:spPr bwMode="auto">
          <a:xfrm flipH="1">
            <a:off x="4829175" y="2532063"/>
            <a:ext cx="347663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1" name="Line 46"/>
          <p:cNvSpPr>
            <a:spLocks noChangeShapeType="1"/>
          </p:cNvSpPr>
          <p:nvPr/>
        </p:nvSpPr>
        <p:spPr bwMode="auto">
          <a:xfrm>
            <a:off x="5176838" y="2532063"/>
            <a:ext cx="868362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2" name="Line 47"/>
          <p:cNvSpPr>
            <a:spLocks noChangeShapeType="1"/>
          </p:cNvSpPr>
          <p:nvPr/>
        </p:nvSpPr>
        <p:spPr bwMode="auto">
          <a:xfrm>
            <a:off x="5176838" y="2532063"/>
            <a:ext cx="2781300" cy="37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3" name="Line 49"/>
          <p:cNvSpPr>
            <a:spLocks noChangeShapeType="1"/>
          </p:cNvSpPr>
          <p:nvPr/>
        </p:nvSpPr>
        <p:spPr bwMode="auto">
          <a:xfrm>
            <a:off x="3176588" y="3384550"/>
            <a:ext cx="608012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4" name="Line 50"/>
          <p:cNvSpPr>
            <a:spLocks noChangeShapeType="1"/>
          </p:cNvSpPr>
          <p:nvPr/>
        </p:nvSpPr>
        <p:spPr bwMode="auto">
          <a:xfrm>
            <a:off x="4829175" y="3384550"/>
            <a:ext cx="173038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5" name="Line 51"/>
          <p:cNvSpPr>
            <a:spLocks noChangeShapeType="1"/>
          </p:cNvSpPr>
          <p:nvPr/>
        </p:nvSpPr>
        <p:spPr bwMode="auto">
          <a:xfrm flipH="1">
            <a:off x="5957888" y="3384550"/>
            <a:ext cx="261937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6" name="Line 52"/>
          <p:cNvSpPr>
            <a:spLocks noChangeShapeType="1"/>
          </p:cNvSpPr>
          <p:nvPr/>
        </p:nvSpPr>
        <p:spPr bwMode="auto">
          <a:xfrm>
            <a:off x="6219825" y="3384550"/>
            <a:ext cx="782638" cy="379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7" name="Line 53"/>
          <p:cNvSpPr>
            <a:spLocks noChangeShapeType="1"/>
          </p:cNvSpPr>
          <p:nvPr/>
        </p:nvSpPr>
        <p:spPr bwMode="auto">
          <a:xfrm flipH="1">
            <a:off x="3263900" y="4238625"/>
            <a:ext cx="608013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58" name="Line 54"/>
          <p:cNvSpPr>
            <a:spLocks noChangeShapeType="1"/>
          </p:cNvSpPr>
          <p:nvPr/>
        </p:nvSpPr>
        <p:spPr bwMode="auto">
          <a:xfrm>
            <a:off x="3871913" y="4238625"/>
            <a:ext cx="434975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4059" name="Group 55"/>
          <p:cNvGrpSpPr>
            <a:grpSpLocks/>
          </p:cNvGrpSpPr>
          <p:nvPr/>
        </p:nvGrpSpPr>
        <p:grpSpPr bwMode="auto">
          <a:xfrm>
            <a:off x="5784850" y="4806950"/>
            <a:ext cx="608013" cy="474663"/>
            <a:chOff x="2640" y="1776"/>
            <a:chExt cx="336" cy="240"/>
          </a:xfrm>
        </p:grpSpPr>
        <p:sp>
          <p:nvSpPr>
            <p:cNvPr id="44073" name="Oval 5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Text Box 5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grpSp>
        <p:nvGrpSpPr>
          <p:cNvPr id="44060" name="Group 58"/>
          <p:cNvGrpSpPr>
            <a:grpSpLocks/>
          </p:cNvGrpSpPr>
          <p:nvPr/>
        </p:nvGrpSpPr>
        <p:grpSpPr bwMode="auto">
          <a:xfrm>
            <a:off x="7088188" y="4713288"/>
            <a:ext cx="609600" cy="473075"/>
            <a:chOff x="2640" y="1776"/>
            <a:chExt cx="336" cy="240"/>
          </a:xfrm>
        </p:grpSpPr>
        <p:sp>
          <p:nvSpPr>
            <p:cNvPr id="44071" name="Oval 5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Text Box 6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800"/>
            </a:p>
          </p:txBody>
        </p:sp>
      </p:grpSp>
      <p:sp>
        <p:nvSpPr>
          <p:cNvPr id="44061" name="Line 61"/>
          <p:cNvSpPr>
            <a:spLocks noChangeShapeType="1"/>
          </p:cNvSpPr>
          <p:nvPr/>
        </p:nvSpPr>
        <p:spPr bwMode="auto">
          <a:xfrm>
            <a:off x="6045200" y="4238625"/>
            <a:ext cx="87313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2" name="Line 62"/>
          <p:cNvSpPr>
            <a:spLocks noChangeShapeType="1"/>
          </p:cNvSpPr>
          <p:nvPr/>
        </p:nvSpPr>
        <p:spPr bwMode="auto">
          <a:xfrm>
            <a:off x="7262813" y="4238625"/>
            <a:ext cx="87312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3" name="Line 63"/>
          <p:cNvSpPr>
            <a:spLocks noChangeShapeType="1"/>
          </p:cNvSpPr>
          <p:nvPr/>
        </p:nvSpPr>
        <p:spPr bwMode="auto">
          <a:xfrm flipH="1">
            <a:off x="4306888" y="5281613"/>
            <a:ext cx="87312" cy="568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4064" name="Group 73"/>
          <p:cNvGrpSpPr>
            <a:grpSpLocks/>
          </p:cNvGrpSpPr>
          <p:nvPr/>
        </p:nvGrpSpPr>
        <p:grpSpPr bwMode="auto">
          <a:xfrm>
            <a:off x="3505200" y="2667000"/>
            <a:ext cx="1447800" cy="990600"/>
            <a:chOff x="1728" y="1680"/>
            <a:chExt cx="912" cy="624"/>
          </a:xfrm>
        </p:grpSpPr>
        <p:sp>
          <p:nvSpPr>
            <p:cNvPr id="44069" name="Line 64"/>
            <p:cNvSpPr>
              <a:spLocks noChangeShapeType="1"/>
            </p:cNvSpPr>
            <p:nvPr/>
          </p:nvSpPr>
          <p:spPr bwMode="auto">
            <a:xfrm flipH="1">
              <a:off x="1728" y="1680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65"/>
            <p:cNvSpPr>
              <a:spLocks noChangeShapeType="1"/>
            </p:cNvSpPr>
            <p:nvPr/>
          </p:nvSpPr>
          <p:spPr bwMode="auto">
            <a:xfrm>
              <a:off x="1728" y="1872"/>
              <a:ext cx="288" cy="432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65" name="Line 66"/>
          <p:cNvSpPr>
            <a:spLocks noChangeShapeType="1"/>
          </p:cNvSpPr>
          <p:nvPr/>
        </p:nvSpPr>
        <p:spPr bwMode="auto">
          <a:xfrm>
            <a:off x="3810000" y="4419600"/>
            <a:ext cx="152400" cy="1524000"/>
          </a:xfrm>
          <a:prstGeom prst="line">
            <a:avLst/>
          </a:prstGeom>
          <a:noFill/>
          <a:ln w="28575" cap="rnd">
            <a:solidFill>
              <a:schemeClr val="hlink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66" name="Text Box 69"/>
          <p:cNvSpPr txBox="1">
            <a:spLocks noChangeArrowheads="1"/>
          </p:cNvSpPr>
          <p:nvPr/>
        </p:nvSpPr>
        <p:spPr bwMode="auto">
          <a:xfrm>
            <a:off x="3657600" y="2895600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g(n)</a:t>
            </a:r>
            <a:endParaRPr lang="en-GB" sz="1600" b="1"/>
          </a:p>
        </p:txBody>
      </p:sp>
      <p:sp>
        <p:nvSpPr>
          <p:cNvPr id="44067" name="Text Box 70"/>
          <p:cNvSpPr txBox="1">
            <a:spLocks noChangeArrowheads="1"/>
          </p:cNvSpPr>
          <p:nvPr/>
        </p:nvSpPr>
        <p:spPr bwMode="auto">
          <a:xfrm>
            <a:off x="3276600" y="52578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h(n)</a:t>
            </a:r>
            <a:endParaRPr lang="en-GB" sz="1800" b="1"/>
          </a:p>
        </p:txBody>
      </p:sp>
      <p:sp>
        <p:nvSpPr>
          <p:cNvPr id="44068" name="Text Box 72"/>
          <p:cNvSpPr txBox="1">
            <a:spLocks noChangeArrowheads="1"/>
          </p:cNvSpPr>
          <p:nvPr/>
        </p:nvSpPr>
        <p:spPr bwMode="auto">
          <a:xfrm>
            <a:off x="1066800" y="37338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f(n) = g(n)+h(n)</a:t>
            </a:r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C7B02-2362-4404-AC8B-51C52CF0E593}" type="slidenum">
              <a:rPr lang="ar-SA"/>
              <a:pPr/>
              <a:t>42</a:t>
            </a:fld>
            <a:endParaRPr lang="en-GB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</a:t>
            </a:r>
            <a:endParaRPr lang="en-GB"/>
          </a:p>
        </p:txBody>
      </p:sp>
      <p:sp>
        <p:nvSpPr>
          <p:cNvPr id="45060" name="Text Box 49"/>
          <p:cNvSpPr txBox="1">
            <a:spLocks noChangeArrowheads="1"/>
          </p:cNvSpPr>
          <p:nvPr/>
        </p:nvSpPr>
        <p:spPr bwMode="auto">
          <a:xfrm>
            <a:off x="2286000" y="5970588"/>
            <a:ext cx="66294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		f(n) = g(n) +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g(n): </a:t>
            </a:r>
            <a:r>
              <a:rPr lang="en-US" sz="1800"/>
              <a:t>is the exact cost to reach node </a:t>
            </a:r>
            <a:r>
              <a:rPr lang="en-US" sz="1800" i="1"/>
              <a:t>n</a:t>
            </a:r>
            <a:r>
              <a:rPr lang="en-US" sz="1800"/>
              <a:t> from the initial state.</a:t>
            </a:r>
            <a:endParaRPr lang="en-GB" sz="1800"/>
          </a:p>
          <a:p>
            <a:pPr>
              <a:spcBef>
                <a:spcPct val="50000"/>
              </a:spcBef>
            </a:pPr>
            <a:endParaRPr lang="en-GB" sz="1800" b="1"/>
          </a:p>
        </p:txBody>
      </p:sp>
      <p:graphicFrame>
        <p:nvGraphicFramePr>
          <p:cNvPr id="203826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98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5096" name="Group 86"/>
          <p:cNvGrpSpPr>
            <a:grpSpLocks/>
          </p:cNvGrpSpPr>
          <p:nvPr/>
        </p:nvGrpSpPr>
        <p:grpSpPr bwMode="auto">
          <a:xfrm>
            <a:off x="381000" y="1828800"/>
            <a:ext cx="3429000" cy="4557713"/>
            <a:chOff x="240" y="1152"/>
            <a:chExt cx="2160" cy="2871"/>
          </a:xfrm>
        </p:grpSpPr>
        <p:grpSp>
          <p:nvGrpSpPr>
            <p:cNvPr id="45097" name="Group 3"/>
            <p:cNvGrpSpPr>
              <a:grpSpLocks/>
            </p:cNvGrpSpPr>
            <p:nvPr/>
          </p:nvGrpSpPr>
          <p:grpSpPr bwMode="auto">
            <a:xfrm>
              <a:off x="1344" y="1248"/>
              <a:ext cx="288" cy="288"/>
              <a:chOff x="1344" y="1248"/>
              <a:chExt cx="288" cy="288"/>
            </a:xfrm>
          </p:grpSpPr>
          <p:sp>
            <p:nvSpPr>
              <p:cNvPr id="45142" name="Oval 4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3" name="Text Box 5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A</a:t>
                </a:r>
                <a:endParaRPr lang="en-GB" sz="1800"/>
              </a:p>
            </p:txBody>
          </p:sp>
        </p:grpSp>
        <p:grpSp>
          <p:nvGrpSpPr>
            <p:cNvPr id="45098" name="Group 6"/>
            <p:cNvGrpSpPr>
              <a:grpSpLocks/>
            </p:cNvGrpSpPr>
            <p:nvPr/>
          </p:nvGrpSpPr>
          <p:grpSpPr bwMode="auto">
            <a:xfrm>
              <a:off x="2016" y="1584"/>
              <a:ext cx="288" cy="288"/>
              <a:chOff x="1344" y="1248"/>
              <a:chExt cx="288" cy="288"/>
            </a:xfrm>
          </p:grpSpPr>
          <p:sp>
            <p:nvSpPr>
              <p:cNvPr id="45140" name="Oval 7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1" name="Text Box 8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B</a:t>
                </a:r>
                <a:endParaRPr lang="en-GB" sz="1800"/>
              </a:p>
            </p:txBody>
          </p:sp>
        </p:grpSp>
        <p:grpSp>
          <p:nvGrpSpPr>
            <p:cNvPr id="45099" name="Group 9"/>
            <p:cNvGrpSpPr>
              <a:grpSpLocks/>
            </p:cNvGrpSpPr>
            <p:nvPr/>
          </p:nvGrpSpPr>
          <p:grpSpPr bwMode="auto">
            <a:xfrm>
              <a:off x="336" y="2160"/>
              <a:ext cx="288" cy="288"/>
              <a:chOff x="1344" y="1248"/>
              <a:chExt cx="288" cy="288"/>
            </a:xfrm>
          </p:grpSpPr>
          <p:sp>
            <p:nvSpPr>
              <p:cNvPr id="45138" name="Oval 10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9" name="Text Box 11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D</a:t>
                </a:r>
                <a:endParaRPr lang="en-GB" sz="1800"/>
              </a:p>
            </p:txBody>
          </p:sp>
        </p:grpSp>
        <p:grpSp>
          <p:nvGrpSpPr>
            <p:cNvPr id="45100" name="Group 12"/>
            <p:cNvGrpSpPr>
              <a:grpSpLocks/>
            </p:cNvGrpSpPr>
            <p:nvPr/>
          </p:nvGrpSpPr>
          <p:grpSpPr bwMode="auto">
            <a:xfrm>
              <a:off x="672" y="1680"/>
              <a:ext cx="288" cy="288"/>
              <a:chOff x="1344" y="1248"/>
              <a:chExt cx="288" cy="288"/>
            </a:xfrm>
          </p:grpSpPr>
          <p:sp>
            <p:nvSpPr>
              <p:cNvPr id="45136" name="Oval 13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7" name="Text Box 14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C</a:t>
                </a:r>
                <a:endParaRPr lang="en-GB" sz="1800"/>
              </a:p>
            </p:txBody>
          </p:sp>
        </p:grpSp>
        <p:grpSp>
          <p:nvGrpSpPr>
            <p:cNvPr id="45101" name="Group 15"/>
            <p:cNvGrpSpPr>
              <a:grpSpLocks/>
            </p:cNvGrpSpPr>
            <p:nvPr/>
          </p:nvGrpSpPr>
          <p:grpSpPr bwMode="auto">
            <a:xfrm>
              <a:off x="1392" y="1968"/>
              <a:ext cx="288" cy="288"/>
              <a:chOff x="1344" y="1248"/>
              <a:chExt cx="288" cy="288"/>
            </a:xfrm>
          </p:grpSpPr>
          <p:sp>
            <p:nvSpPr>
              <p:cNvPr id="45134" name="Oval 16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5" name="Text Box 17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E</a:t>
                </a:r>
                <a:endParaRPr lang="en-GB" sz="1800"/>
              </a:p>
            </p:txBody>
          </p:sp>
        </p:grpSp>
        <p:grpSp>
          <p:nvGrpSpPr>
            <p:cNvPr id="45102" name="Group 18"/>
            <p:cNvGrpSpPr>
              <a:grpSpLocks/>
            </p:cNvGrpSpPr>
            <p:nvPr/>
          </p:nvGrpSpPr>
          <p:grpSpPr bwMode="auto">
            <a:xfrm>
              <a:off x="1824" y="2544"/>
              <a:ext cx="288" cy="288"/>
              <a:chOff x="1344" y="1248"/>
              <a:chExt cx="288" cy="288"/>
            </a:xfrm>
          </p:grpSpPr>
          <p:sp>
            <p:nvSpPr>
              <p:cNvPr id="45132" name="Oval 19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3" name="Text Box 20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F</a:t>
                </a:r>
                <a:endParaRPr lang="en-GB" sz="1800"/>
              </a:p>
            </p:txBody>
          </p:sp>
        </p:grpSp>
        <p:grpSp>
          <p:nvGrpSpPr>
            <p:cNvPr id="45103" name="Group 21"/>
            <p:cNvGrpSpPr>
              <a:grpSpLocks/>
            </p:cNvGrpSpPr>
            <p:nvPr/>
          </p:nvGrpSpPr>
          <p:grpSpPr bwMode="auto">
            <a:xfrm>
              <a:off x="1200" y="3600"/>
              <a:ext cx="288" cy="288"/>
              <a:chOff x="1344" y="1248"/>
              <a:chExt cx="288" cy="288"/>
            </a:xfrm>
          </p:grpSpPr>
          <p:sp>
            <p:nvSpPr>
              <p:cNvPr id="45130" name="Oval 22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1" name="Text Box 23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I</a:t>
                </a:r>
                <a:endParaRPr lang="en-GB" sz="1800"/>
              </a:p>
            </p:txBody>
          </p:sp>
        </p:grpSp>
        <p:sp>
          <p:nvSpPr>
            <p:cNvPr id="45104" name="Line 24"/>
            <p:cNvSpPr>
              <a:spLocks noChangeShapeType="1"/>
            </p:cNvSpPr>
            <p:nvPr/>
          </p:nvSpPr>
          <p:spPr bwMode="auto">
            <a:xfrm>
              <a:off x="1536" y="225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Line 25"/>
            <p:cNvSpPr>
              <a:spLocks noChangeShapeType="1"/>
            </p:cNvSpPr>
            <p:nvPr/>
          </p:nvSpPr>
          <p:spPr bwMode="auto">
            <a:xfrm flipH="1">
              <a:off x="1344" y="2832"/>
              <a:ext cx="624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Text Box 26"/>
            <p:cNvSpPr txBox="1">
              <a:spLocks noChangeArrowheads="1"/>
            </p:cNvSpPr>
            <p:nvPr/>
          </p:nvSpPr>
          <p:spPr bwMode="auto">
            <a:xfrm>
              <a:off x="1680" y="220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99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  <p:sp>
          <p:nvSpPr>
            <p:cNvPr id="45107" name="Text Box 27"/>
            <p:cNvSpPr txBox="1">
              <a:spLocks noChangeArrowheads="1"/>
            </p:cNvSpPr>
            <p:nvPr/>
          </p:nvSpPr>
          <p:spPr bwMode="auto">
            <a:xfrm>
              <a:off x="1680" y="3216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211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  <p:grpSp>
          <p:nvGrpSpPr>
            <p:cNvPr id="45108" name="Group 28"/>
            <p:cNvGrpSpPr>
              <a:grpSpLocks/>
            </p:cNvGrpSpPr>
            <p:nvPr/>
          </p:nvGrpSpPr>
          <p:grpSpPr bwMode="auto">
            <a:xfrm>
              <a:off x="864" y="2544"/>
              <a:ext cx="288" cy="288"/>
              <a:chOff x="1344" y="1248"/>
              <a:chExt cx="288" cy="288"/>
            </a:xfrm>
          </p:grpSpPr>
          <p:sp>
            <p:nvSpPr>
              <p:cNvPr id="45128" name="Oval 29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9" name="Text Box 30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G</a:t>
                </a:r>
                <a:endParaRPr lang="en-GB" sz="1800"/>
              </a:p>
            </p:txBody>
          </p:sp>
        </p:grpSp>
        <p:grpSp>
          <p:nvGrpSpPr>
            <p:cNvPr id="45109" name="Group 31"/>
            <p:cNvGrpSpPr>
              <a:grpSpLocks/>
            </p:cNvGrpSpPr>
            <p:nvPr/>
          </p:nvGrpSpPr>
          <p:grpSpPr bwMode="auto">
            <a:xfrm>
              <a:off x="720" y="3120"/>
              <a:ext cx="288" cy="288"/>
              <a:chOff x="1344" y="1248"/>
              <a:chExt cx="288" cy="288"/>
            </a:xfrm>
          </p:grpSpPr>
          <p:sp>
            <p:nvSpPr>
              <p:cNvPr id="45126" name="Oval 32"/>
              <p:cNvSpPr>
                <a:spLocks noChangeArrowheads="1"/>
              </p:cNvSpPr>
              <p:nvPr/>
            </p:nvSpPr>
            <p:spPr bwMode="auto">
              <a:xfrm>
                <a:off x="1344" y="124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7" name="Text Box 33"/>
              <p:cNvSpPr txBox="1">
                <a:spLocks noChangeArrowheads="1"/>
              </p:cNvSpPr>
              <p:nvPr/>
            </p:nvSpPr>
            <p:spPr bwMode="auto">
              <a:xfrm>
                <a:off x="1392" y="1296"/>
                <a:ext cx="19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H</a:t>
                </a:r>
                <a:endParaRPr lang="en-GB" sz="1800"/>
              </a:p>
            </p:txBody>
          </p:sp>
        </p:grpSp>
        <p:sp>
          <p:nvSpPr>
            <p:cNvPr id="45110" name="Line 34"/>
            <p:cNvSpPr>
              <a:spLocks noChangeShapeType="1"/>
            </p:cNvSpPr>
            <p:nvPr/>
          </p:nvSpPr>
          <p:spPr bwMode="auto">
            <a:xfrm flipH="1">
              <a:off x="960" y="225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1" name="Line 35"/>
            <p:cNvSpPr>
              <a:spLocks noChangeShapeType="1"/>
            </p:cNvSpPr>
            <p:nvPr/>
          </p:nvSpPr>
          <p:spPr bwMode="auto">
            <a:xfrm flipH="1">
              <a:off x="864" y="283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2" name="Line 36"/>
            <p:cNvSpPr>
              <a:spLocks noChangeShapeType="1"/>
            </p:cNvSpPr>
            <p:nvPr/>
          </p:nvSpPr>
          <p:spPr bwMode="auto">
            <a:xfrm>
              <a:off x="864" y="3408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3" name="Text Box 37"/>
            <p:cNvSpPr txBox="1">
              <a:spLocks noChangeArrowheads="1"/>
            </p:cNvSpPr>
            <p:nvPr/>
          </p:nvSpPr>
          <p:spPr bwMode="auto">
            <a:xfrm>
              <a:off x="1008" y="220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80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  <p:sp>
          <p:nvSpPr>
            <p:cNvPr id="45114" name="Line 38"/>
            <p:cNvSpPr>
              <a:spLocks noChangeShapeType="1"/>
            </p:cNvSpPr>
            <p:nvPr/>
          </p:nvSpPr>
          <p:spPr bwMode="auto">
            <a:xfrm>
              <a:off x="1488" y="1536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5" name="Line 39"/>
            <p:cNvSpPr>
              <a:spLocks noChangeShapeType="1"/>
            </p:cNvSpPr>
            <p:nvPr/>
          </p:nvSpPr>
          <p:spPr bwMode="auto">
            <a:xfrm>
              <a:off x="1488" y="1536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6" name="Line 40"/>
            <p:cNvSpPr>
              <a:spLocks noChangeShapeType="1"/>
            </p:cNvSpPr>
            <p:nvPr/>
          </p:nvSpPr>
          <p:spPr bwMode="auto">
            <a:xfrm flipH="1">
              <a:off x="816" y="1536"/>
              <a:ext cx="67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7" name="Line 41"/>
            <p:cNvSpPr>
              <a:spLocks noChangeShapeType="1"/>
            </p:cNvSpPr>
            <p:nvPr/>
          </p:nvSpPr>
          <p:spPr bwMode="auto">
            <a:xfrm flipH="1">
              <a:off x="480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118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Start</a:t>
              </a:r>
              <a:endParaRPr lang="en-GB" sz="1800"/>
            </a:p>
          </p:txBody>
        </p:sp>
        <p:sp>
          <p:nvSpPr>
            <p:cNvPr id="45119" name="Text Box 43"/>
            <p:cNvSpPr txBox="1">
              <a:spLocks noChangeArrowheads="1"/>
            </p:cNvSpPr>
            <p:nvPr/>
          </p:nvSpPr>
          <p:spPr bwMode="auto">
            <a:xfrm>
              <a:off x="1536" y="379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Goal</a:t>
              </a:r>
              <a:endParaRPr lang="en-GB" sz="1800"/>
            </a:p>
          </p:txBody>
        </p:sp>
        <p:sp>
          <p:nvSpPr>
            <p:cNvPr id="45120" name="Text Box 44"/>
            <p:cNvSpPr txBox="1">
              <a:spLocks noChangeArrowheads="1"/>
            </p:cNvSpPr>
            <p:nvPr/>
          </p:nvSpPr>
          <p:spPr bwMode="auto">
            <a:xfrm>
              <a:off x="624" y="2880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97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  <p:sp>
          <p:nvSpPr>
            <p:cNvPr id="45121" name="Text Box 45"/>
            <p:cNvSpPr txBox="1">
              <a:spLocks noChangeArrowheads="1"/>
            </p:cNvSpPr>
            <p:nvPr/>
          </p:nvSpPr>
          <p:spPr bwMode="auto">
            <a:xfrm>
              <a:off x="816" y="3456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101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  <p:sp>
          <p:nvSpPr>
            <p:cNvPr id="45122" name="Text Box 46"/>
            <p:cNvSpPr txBox="1">
              <a:spLocks noChangeArrowheads="1"/>
            </p:cNvSpPr>
            <p:nvPr/>
          </p:nvSpPr>
          <p:spPr bwMode="auto">
            <a:xfrm>
              <a:off x="1776" y="1344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75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  <p:sp>
          <p:nvSpPr>
            <p:cNvPr id="45123" name="Text Box 47"/>
            <p:cNvSpPr txBox="1">
              <a:spLocks noChangeArrowheads="1"/>
            </p:cNvSpPr>
            <p:nvPr/>
          </p:nvSpPr>
          <p:spPr bwMode="auto">
            <a:xfrm>
              <a:off x="864" y="13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118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  <p:sp>
          <p:nvSpPr>
            <p:cNvPr id="45124" name="Text Box 48"/>
            <p:cNvSpPr txBox="1">
              <a:spLocks noChangeArrowheads="1"/>
            </p:cNvSpPr>
            <p:nvPr/>
          </p:nvSpPr>
          <p:spPr bwMode="auto">
            <a:xfrm>
              <a:off x="240" y="1920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111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  <p:sp>
          <p:nvSpPr>
            <p:cNvPr id="45125" name="Text Box 85"/>
            <p:cNvSpPr txBox="1">
              <a:spLocks noChangeArrowheads="1"/>
            </p:cNvSpPr>
            <p:nvPr/>
          </p:nvSpPr>
          <p:spPr bwMode="auto">
            <a:xfrm>
              <a:off x="1488" y="1689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>
                  <a:solidFill>
                    <a:schemeClr val="hlink"/>
                  </a:solidFill>
                </a:rPr>
                <a:t>140</a:t>
              </a:r>
              <a:endParaRPr lang="en-GB" sz="1800" b="1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99893E-16D1-4525-8094-55CF9F4AF5AF}" type="slidenum">
              <a:rPr lang="ar-SA"/>
              <a:pPr/>
              <a:t>43</a:t>
            </a:fld>
            <a:endParaRPr lang="en-GB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608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30EDE0-0313-44E2-9F5D-6876D5AB457D}" type="slidenum">
              <a:rPr lang="ar-SA"/>
              <a:pPr/>
              <a:t>44</a:t>
            </a:fld>
            <a:endParaRPr lang="en-GB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712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47109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47126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47110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4712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47111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47122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sp>
        <p:nvSpPr>
          <p:cNvPr id="47112" name="Line 15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Line 16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Line 17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Text Box 18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47116" name="Text Box 19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7117" name="Text Box 20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7118" name="Text Box 21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7119" name="Text Box 22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47120" name="Text Box 23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47121" name="Text Box 24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54EA1-DFCA-48CD-8AD2-63BBDE36FCEF}" type="slidenum">
              <a:rPr lang="ar-SA"/>
              <a:pPr/>
              <a:t>45</a:t>
            </a:fld>
            <a:endParaRPr lang="en-GB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816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4816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48134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4816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4815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4815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48137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48139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48154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sp>
        <p:nvSpPr>
          <p:cNvPr id="48140" name="Line 23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1" name="Text Box 24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8142" name="Line 25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3" name="Line 26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27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5" name="Text Box 28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48146" name="Text Box 29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8147" name="Text Box 30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8148" name="Text Box 31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8149" name="Text Box 32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48150" name="Text Box 33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48151" name="Text Box 34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48152" name="Text Box 35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48153" name="Text Box 36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85090-5975-447D-9A81-CB36207099D2}" type="slidenum">
              <a:rPr lang="ar-SA"/>
              <a:pPr/>
              <a:t>46</a:t>
            </a:fld>
            <a:endParaRPr lang="en-GB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4919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4919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49158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4919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49159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4918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4918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49161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49163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49184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sp>
        <p:nvSpPr>
          <p:cNvPr id="49164" name="Line 23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5" name="Text Box 24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9166" name="Line 25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7" name="Line 26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Line 27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9" name="Text Box 28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49170" name="Text Box 29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9171" name="Text Box 30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9172" name="Text Box 31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9173" name="Text Box 32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49174" name="Text Box 33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49175" name="Text Box 34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49176" name="Text Box 35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49177" name="Text Box 36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grpSp>
        <p:nvGrpSpPr>
          <p:cNvPr id="49178" name="Group 37"/>
          <p:cNvGrpSpPr>
            <a:grpSpLocks/>
          </p:cNvGrpSpPr>
          <p:nvPr/>
        </p:nvGrpSpPr>
        <p:grpSpPr bwMode="auto"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49182" name="Oval 38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Text Box 39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49179" name="Line 40"/>
          <p:cNvSpPr>
            <a:spLocks noChangeShapeType="1"/>
          </p:cNvSpPr>
          <p:nvPr/>
        </p:nvSpPr>
        <p:spPr bwMode="auto">
          <a:xfrm flipH="1">
            <a:off x="3048000" y="4343400"/>
            <a:ext cx="7620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80" name="Text Box 41"/>
          <p:cNvSpPr txBox="1">
            <a:spLocks noChangeArrowheads="1"/>
          </p:cNvSpPr>
          <p:nvPr/>
        </p:nvSpPr>
        <p:spPr bwMode="auto">
          <a:xfrm>
            <a:off x="3429000" y="4481513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49181" name="Text Box 42"/>
          <p:cNvSpPr txBox="1">
            <a:spLocks noChangeArrowheads="1"/>
          </p:cNvSpPr>
          <p:nvPr/>
        </p:nvSpPr>
        <p:spPr bwMode="auto">
          <a:xfrm>
            <a:off x="2057400" y="48625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[415]</a:t>
            </a:r>
            <a:endParaRPr lang="en-GB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8774AE-0A3D-4F30-8C9E-053757A7210D}" type="slidenum">
              <a:rPr lang="ar-SA"/>
              <a:pPr/>
              <a:t>47</a:t>
            </a:fld>
            <a:endParaRPr lang="en-GB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0225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6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0223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4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50182" name="Group 12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022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50183" name="Group 15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0219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20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50184" name="Group 18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0217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8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50185" name="Group 21"/>
          <p:cNvGrpSpPr>
            <a:grpSpLocks/>
          </p:cNvGrpSpPr>
          <p:nvPr/>
        </p:nvGrpSpPr>
        <p:grpSpPr bwMode="auto"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50215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50186" name="Line 24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Text Box 26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50188" name="Group 28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0213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50189" name="Group 31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50211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50190" name="Line 34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1" name="Line 35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2" name="Line 36"/>
          <p:cNvSpPr>
            <a:spLocks noChangeShapeType="1"/>
          </p:cNvSpPr>
          <p:nvPr/>
        </p:nvSpPr>
        <p:spPr bwMode="auto">
          <a:xfrm flipH="1">
            <a:off x="2209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Text Box 37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0194" name="Line 38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39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Line 40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Text Box 4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50198" name="Text Box 44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0199" name="Text Box 45"/>
          <p:cNvSpPr txBox="1">
            <a:spLocks noChangeArrowheads="1"/>
          </p:cNvSpPr>
          <p:nvPr/>
        </p:nvSpPr>
        <p:spPr bwMode="auto">
          <a:xfrm>
            <a:off x="2514600" y="54244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0200" name="Text Box 46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0201" name="Text Box 47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0202" name="Text Box 85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0203" name="Text Box 86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50204" name="Text Box 87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50205" name="Text Box 88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50206" name="Text Box 89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50207" name="Text Box 90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50208" name="Text Box 91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[415]</a:t>
            </a:r>
            <a:endParaRPr lang="en-GB" sz="1800"/>
          </a:p>
        </p:txBody>
      </p:sp>
      <p:sp>
        <p:nvSpPr>
          <p:cNvPr id="50209" name="Text Box 94"/>
          <p:cNvSpPr txBox="1">
            <a:spLocks noChangeArrowheads="1"/>
          </p:cNvSpPr>
          <p:nvPr/>
        </p:nvSpPr>
        <p:spPr bwMode="auto">
          <a:xfrm>
            <a:off x="1295400" y="5805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sp>
        <p:nvSpPr>
          <p:cNvPr id="50210" name="Text Box 95"/>
          <p:cNvSpPr txBox="1">
            <a:spLocks noChangeArrowheads="1"/>
          </p:cNvSpPr>
          <p:nvPr/>
        </p:nvSpPr>
        <p:spPr bwMode="auto">
          <a:xfrm>
            <a:off x="2438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[418]</a:t>
            </a:r>
            <a:endParaRPr lang="en-GB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1F3DFF-A2AF-4112-ADE4-FE59198F2ACC}" type="slidenum">
              <a:rPr lang="ar-SA"/>
              <a:pPr/>
              <a:t>48</a:t>
            </a:fld>
            <a:endParaRPr lang="en-GB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125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125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125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124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51208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124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51209" name="Group 18"/>
          <p:cNvGrpSpPr>
            <a:grpSpLocks/>
          </p:cNvGrpSpPr>
          <p:nvPr/>
        </p:nvGrpSpPr>
        <p:grpSpPr bwMode="auto"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51244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5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51210" name="Line 21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Text Box 22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51212" name="Group 23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1242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3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51213" name="Group 26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51240" name="Oval 2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Text Box 2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51214" name="Line 29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Line 30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6" name="Line 31"/>
          <p:cNvSpPr>
            <a:spLocks noChangeShapeType="1"/>
          </p:cNvSpPr>
          <p:nvPr/>
        </p:nvSpPr>
        <p:spPr bwMode="auto">
          <a:xfrm flipH="1">
            <a:off x="2209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7" name="Text Box 32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1218" name="Line 33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9" name="Line 34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0" name="Line 35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21" name="Text Box 36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51222" name="Text Box 37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1223" name="Text Box 38"/>
          <p:cNvSpPr txBox="1">
            <a:spLocks noChangeArrowheads="1"/>
          </p:cNvSpPr>
          <p:nvPr/>
        </p:nvSpPr>
        <p:spPr bwMode="auto">
          <a:xfrm>
            <a:off x="2514600" y="54244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1224" name="Text Box 39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1225" name="Text Box 40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1226" name="Text Box 41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1227" name="Text Box 42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51228" name="Text Box 43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51229" name="Text Box 44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51230" name="Text Box 45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51231" name="Text Box 46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51232" name="Text Box 47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[415]</a:t>
            </a:r>
            <a:endParaRPr lang="en-GB" sz="1800"/>
          </a:p>
        </p:txBody>
      </p:sp>
      <p:sp>
        <p:nvSpPr>
          <p:cNvPr id="51233" name="Text Box 48"/>
          <p:cNvSpPr txBox="1">
            <a:spLocks noChangeArrowheads="1"/>
          </p:cNvSpPr>
          <p:nvPr/>
        </p:nvSpPr>
        <p:spPr bwMode="auto">
          <a:xfrm>
            <a:off x="1295400" y="5805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sp>
        <p:nvSpPr>
          <p:cNvPr id="51234" name="Text Box 49"/>
          <p:cNvSpPr txBox="1">
            <a:spLocks noChangeArrowheads="1"/>
          </p:cNvSpPr>
          <p:nvPr/>
        </p:nvSpPr>
        <p:spPr bwMode="auto">
          <a:xfrm>
            <a:off x="2438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[418]</a:t>
            </a:r>
            <a:endParaRPr lang="en-GB" sz="1800"/>
          </a:p>
        </p:txBody>
      </p:sp>
      <p:grpSp>
        <p:nvGrpSpPr>
          <p:cNvPr id="51235" name="Group 50"/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51238" name="Oval 5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Text Box 5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51236" name="Line 53"/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37" name="Text Box 54"/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[450]</a:t>
            </a:r>
            <a:endParaRPr lang="en-GB"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AA8B72-D1AD-420F-BB8A-B799A8E7DF55}" type="slidenum">
              <a:rPr lang="ar-SA"/>
              <a:pPr/>
              <a:t>49</a:t>
            </a:fld>
            <a:endParaRPr lang="en-GB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227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52229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2276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7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52230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227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52231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2272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3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52232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2270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71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52233" name="Group 18"/>
          <p:cNvGrpSpPr>
            <a:grpSpLocks/>
          </p:cNvGrpSpPr>
          <p:nvPr/>
        </p:nvGrpSpPr>
        <p:grpSpPr bwMode="auto"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52268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9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52234" name="Line 21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Text Box 22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52236" name="Group 23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2266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7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52237" name="Group 26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52264" name="Oval 2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5" name="Text Box 2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52238" name="Line 29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Line 30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0" name="Line 31"/>
          <p:cNvSpPr>
            <a:spLocks noChangeShapeType="1"/>
          </p:cNvSpPr>
          <p:nvPr/>
        </p:nvSpPr>
        <p:spPr bwMode="auto">
          <a:xfrm flipH="1">
            <a:off x="2209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1" name="Text Box 32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2242" name="Line 33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3" name="Line 34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4" name="Line 35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45" name="Text Box 36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52246" name="Text Box 37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2247" name="Text Box 38"/>
          <p:cNvSpPr txBox="1">
            <a:spLocks noChangeArrowheads="1"/>
          </p:cNvSpPr>
          <p:nvPr/>
        </p:nvSpPr>
        <p:spPr bwMode="auto">
          <a:xfrm>
            <a:off x="2514600" y="54244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2248" name="Text Box 39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2249" name="Text Box 40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2250" name="Text Box 41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2251" name="Text Box 42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52252" name="Text Box 43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52253" name="Text Box 44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52254" name="Text Box 45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52255" name="Text Box 46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52256" name="Text Box 47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[415]</a:t>
            </a:r>
            <a:endParaRPr lang="en-GB" sz="1800"/>
          </a:p>
        </p:txBody>
      </p:sp>
      <p:sp>
        <p:nvSpPr>
          <p:cNvPr id="52257" name="Text Box 48"/>
          <p:cNvSpPr txBox="1">
            <a:spLocks noChangeArrowheads="1"/>
          </p:cNvSpPr>
          <p:nvPr/>
        </p:nvSpPr>
        <p:spPr bwMode="auto">
          <a:xfrm>
            <a:off x="1295400" y="5805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sp>
        <p:nvSpPr>
          <p:cNvPr id="52258" name="Text Box 49"/>
          <p:cNvSpPr txBox="1">
            <a:spLocks noChangeArrowheads="1"/>
          </p:cNvSpPr>
          <p:nvPr/>
        </p:nvSpPr>
        <p:spPr bwMode="auto">
          <a:xfrm>
            <a:off x="2438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[418]</a:t>
            </a:r>
            <a:endParaRPr lang="en-GB" sz="1800" b="1">
              <a:solidFill>
                <a:schemeClr val="accent2"/>
              </a:solidFill>
            </a:endParaRPr>
          </a:p>
        </p:txBody>
      </p:sp>
      <p:grpSp>
        <p:nvGrpSpPr>
          <p:cNvPr id="52259" name="Group 50"/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52262" name="Oval 5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Text Box 5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52260" name="Line 53"/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1" name="Text Box 54"/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[450]</a:t>
            </a:r>
            <a:endParaRPr lang="en-GB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2CB67-909D-4232-B451-A3A5765E2C36}" type="slidenum">
              <a:rPr lang="ar-SA"/>
              <a:pPr/>
              <a:t>5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900"/>
              <a:t>More formally, why heuristic functions work?</a:t>
            </a:r>
            <a:endParaRPr lang="en-GB" sz="39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In any search problem where there are at most </a:t>
            </a:r>
            <a:r>
              <a:rPr lang="en-US" sz="2800" i="1" dirty="0">
                <a:latin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</a:rPr>
              <a:t> choices at each node and a depth of </a:t>
            </a:r>
            <a:r>
              <a:rPr lang="en-US" sz="2800" i="1" dirty="0">
                <a:latin typeface="Times New Roman" pitchFamily="18" charset="0"/>
              </a:rPr>
              <a:t>d</a:t>
            </a:r>
            <a:r>
              <a:rPr lang="en-US" sz="2800" dirty="0">
                <a:latin typeface="Times New Roman" pitchFamily="18" charset="0"/>
              </a:rPr>
              <a:t> at the goal node, a naive search algorithm would have to, in the worst case, search around </a:t>
            </a:r>
            <a:r>
              <a:rPr lang="en-US" sz="2800" i="1" dirty="0">
                <a:latin typeface="Times New Roman" pitchFamily="18" charset="0"/>
              </a:rPr>
              <a:t>O(</a:t>
            </a:r>
            <a:r>
              <a:rPr lang="en-US" sz="2800" i="1" dirty="0" err="1">
                <a:latin typeface="Times New Roman" pitchFamily="18" charset="0"/>
              </a:rPr>
              <a:t>b</a:t>
            </a:r>
            <a:r>
              <a:rPr lang="en-US" sz="2800" i="1" baseline="30000" dirty="0" err="1">
                <a:latin typeface="Times New Roman" pitchFamily="18" charset="0"/>
              </a:rPr>
              <a:t>d</a:t>
            </a:r>
            <a:r>
              <a:rPr lang="en-US" sz="2800" i="1" dirty="0">
                <a:latin typeface="Times New Roman" pitchFamily="18" charset="0"/>
              </a:rPr>
              <a:t>) </a:t>
            </a:r>
            <a:r>
              <a:rPr lang="en-US" sz="2800" dirty="0">
                <a:latin typeface="Times New Roman" pitchFamily="18" charset="0"/>
              </a:rPr>
              <a:t>nodes before finding a solution (Exponential Time Complexity).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</a:rPr>
              <a:t>Heuristics improve the efficiency of search algorithms by reducing the effective branching factor from </a:t>
            </a:r>
            <a:r>
              <a:rPr lang="en-US" sz="2800" i="1" dirty="0">
                <a:latin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</a:rPr>
              <a:t> to (ideally) a low constant b* such that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</a:rPr>
              <a:t>1 =&lt; b* &lt;&lt; b</a:t>
            </a:r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 l="14063" t="22917" r="17969" b="51042"/>
          <a:stretch>
            <a:fillRect/>
          </a:stretch>
        </p:blipFill>
        <p:spPr bwMode="auto">
          <a:xfrm>
            <a:off x="4800600" y="5486400"/>
            <a:ext cx="397764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3FD72-70E6-40F5-80AF-5756220E590A}" type="slidenum">
              <a:rPr lang="ar-SA"/>
              <a:pPr/>
              <a:t>50</a:t>
            </a:fld>
            <a:endParaRPr lang="en-GB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3302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3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53253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3300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301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53254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3298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9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53255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3296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7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53256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3294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5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53257" name="Group 18"/>
          <p:cNvGrpSpPr>
            <a:grpSpLocks/>
          </p:cNvGrpSpPr>
          <p:nvPr/>
        </p:nvGrpSpPr>
        <p:grpSpPr bwMode="auto">
          <a:xfrm>
            <a:off x="1981200" y="5715000"/>
            <a:ext cx="457200" cy="457200"/>
            <a:chOff x="1344" y="1248"/>
            <a:chExt cx="288" cy="288"/>
          </a:xfrm>
        </p:grpSpPr>
        <p:sp>
          <p:nvSpPr>
            <p:cNvPr id="53292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3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53258" name="Line 21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9" name="Text Box 22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53260" name="Group 23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3290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91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53261" name="Group 26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53288" name="Oval 2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9" name="Text Box 2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53262" name="Line 29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3" name="Line 30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4" name="Line 31"/>
          <p:cNvSpPr>
            <a:spLocks noChangeShapeType="1"/>
          </p:cNvSpPr>
          <p:nvPr/>
        </p:nvSpPr>
        <p:spPr bwMode="auto">
          <a:xfrm flipH="1">
            <a:off x="2209800" y="52720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5" name="Text Box 32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3266" name="Line 33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7" name="Line 34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8" name="Line 35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69" name="Text Box 36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53270" name="Text Box 37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3271" name="Text Box 38"/>
          <p:cNvSpPr txBox="1">
            <a:spLocks noChangeArrowheads="1"/>
          </p:cNvSpPr>
          <p:nvPr/>
        </p:nvSpPr>
        <p:spPr bwMode="auto">
          <a:xfrm>
            <a:off x="2514600" y="54244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3272" name="Text Box 39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3273" name="Text Box 40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3274" name="Text Box 41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3275" name="Text Box 42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53276" name="Text Box 43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53277" name="Text Box 44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53278" name="Text Box 45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53279" name="Text Box 46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53280" name="Text Box 47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[415]</a:t>
            </a:r>
            <a:endParaRPr lang="en-GB" sz="1800"/>
          </a:p>
        </p:txBody>
      </p:sp>
      <p:sp>
        <p:nvSpPr>
          <p:cNvPr id="53281" name="Text Box 48"/>
          <p:cNvSpPr txBox="1">
            <a:spLocks noChangeArrowheads="1"/>
          </p:cNvSpPr>
          <p:nvPr/>
        </p:nvSpPr>
        <p:spPr bwMode="auto">
          <a:xfrm>
            <a:off x="1295400" y="5805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sp>
        <p:nvSpPr>
          <p:cNvPr id="53282" name="Text Box 49"/>
          <p:cNvSpPr txBox="1">
            <a:spLocks noChangeArrowheads="1"/>
          </p:cNvSpPr>
          <p:nvPr/>
        </p:nvSpPr>
        <p:spPr bwMode="auto">
          <a:xfrm>
            <a:off x="2438400" y="57912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</a:rPr>
              <a:t>[418]</a:t>
            </a:r>
            <a:endParaRPr lang="en-GB" sz="1800" b="1">
              <a:solidFill>
                <a:schemeClr val="accent2"/>
              </a:solidFill>
            </a:endParaRPr>
          </a:p>
        </p:txBody>
      </p:sp>
      <p:grpSp>
        <p:nvGrpSpPr>
          <p:cNvPr id="53283" name="Group 50"/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53286" name="Oval 5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287" name="Text Box 5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53284" name="Line 53"/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85" name="Text Box 54"/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[450]</a:t>
            </a:r>
            <a:endParaRPr lang="en-GB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A* with f() not Admissible</a:t>
            </a:r>
            <a:endParaRPr lang="en-GB"/>
          </a:p>
        </p:txBody>
      </p:sp>
      <p:sp>
        <p:nvSpPr>
          <p:cNvPr id="542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h() overestimates the cost to reach the goal state </a:t>
            </a:r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392816-4864-4FFF-82F0-377673CF10DD}" type="slidenum">
              <a:rPr lang="ar-SA"/>
              <a:pPr/>
              <a:t>52</a:t>
            </a:fld>
            <a:endParaRPr lang="en-GB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</a:t>
            </a:r>
            <a:r>
              <a:rPr lang="en-US" i="1"/>
              <a:t>h</a:t>
            </a:r>
            <a:r>
              <a:rPr lang="en-US"/>
              <a:t> not admissible !</a:t>
            </a:r>
            <a:endParaRPr lang="en-GB"/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55381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2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55301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55379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0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55302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55377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8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55303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55375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6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55304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55373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4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55305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55371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2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55306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55369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70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55307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8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9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5310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55311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55367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8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55312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55365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6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55313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4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5317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55322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55323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5324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5325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5326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5327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5328" name="Text Box 49"/>
          <p:cNvSpPr txBox="1">
            <a:spLocks noChangeArrowheads="1"/>
          </p:cNvSpPr>
          <p:nvPr/>
        </p:nvSpPr>
        <p:spPr bwMode="auto">
          <a:xfrm>
            <a:off x="2286000" y="5970588"/>
            <a:ext cx="66294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i="1"/>
              <a:t>	f(n) = g(n) + h </a:t>
            </a:r>
            <a:r>
              <a:rPr lang="en-US" sz="1800" b="1"/>
              <a:t>(</a:t>
            </a:r>
            <a:r>
              <a:rPr lang="en-US" sz="1800" b="1" i="1"/>
              <a:t>n</a:t>
            </a:r>
            <a:r>
              <a:rPr lang="en-US" sz="1800" b="1"/>
              <a:t>) – </a:t>
            </a:r>
            <a:r>
              <a:rPr lang="en-US" sz="1800" b="1">
                <a:solidFill>
                  <a:schemeClr val="hlink"/>
                </a:solidFill>
              </a:rPr>
              <a:t>(H-I) Overestimated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g(n): </a:t>
            </a:r>
            <a:r>
              <a:rPr lang="en-US" sz="1800"/>
              <a:t>is the exact cost to reach node </a:t>
            </a:r>
            <a:r>
              <a:rPr lang="en-US" sz="1800" i="1"/>
              <a:t>n</a:t>
            </a:r>
            <a:r>
              <a:rPr lang="en-US" sz="1800"/>
              <a:t> from the initial state.</a:t>
            </a:r>
            <a:endParaRPr lang="en-GB" sz="1800"/>
          </a:p>
          <a:p>
            <a:pPr>
              <a:spcBef>
                <a:spcPct val="50000"/>
              </a:spcBef>
            </a:pPr>
            <a:endParaRPr lang="en-GB" sz="1800" b="1"/>
          </a:p>
        </p:txBody>
      </p:sp>
      <p:graphicFrame>
        <p:nvGraphicFramePr>
          <p:cNvPr id="212018" name="Group 50"/>
          <p:cNvGraphicFramePr>
            <a:graphicFrameLocks noGrp="1"/>
          </p:cNvGraphicFramePr>
          <p:nvPr>
            <p:ph sz="half" idx="2"/>
          </p:nvPr>
        </p:nvGraphicFramePr>
        <p:xfrm>
          <a:off x="5145088" y="1828800"/>
          <a:ext cx="3810000" cy="40640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Heuristic: h(n)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366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374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329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244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253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G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193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H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138</a:t>
                      </a:r>
                      <a:endParaRPr kumimoji="0" lang="en-GB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364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9FFF9E-9C67-4117-B66A-2BA6F0FC53FA}" type="slidenum">
              <a:rPr lang="ar-SA"/>
              <a:pPr/>
              <a:t>53</a:t>
            </a:fld>
            <a:endParaRPr lang="en-GB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632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sp>
        <p:nvSpPr>
          <p:cNvPr id="56325" name="Text Box 36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8FCB0A-0853-4E43-92A8-E8682E860B16}" type="slidenum">
              <a:rPr lang="ar-SA"/>
              <a:pPr/>
              <a:t>54</a:t>
            </a:fld>
            <a:endParaRPr lang="en-GB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57348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7368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57349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7366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57350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7364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57351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7362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sp>
        <p:nvSpPr>
          <p:cNvPr id="57352" name="Line 29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Line 30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Line 31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Text Box 3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57356" name="Text Box 34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7357" name="Text Box 35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7358" name="Text Box 36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7359" name="Text Box 37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57360" name="Text Box 38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57361" name="Text Box 39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AEB66D-4DC8-4EE1-AACC-D6957BAAD1AE}" type="slidenum">
              <a:rPr lang="ar-SA"/>
              <a:pPr/>
              <a:t>55</a:t>
            </a:fld>
            <a:endParaRPr lang="en-GB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58372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840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58373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840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58374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840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58375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839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58376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839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58377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8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58379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8394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5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sp>
        <p:nvSpPr>
          <p:cNvPr id="58380" name="Line 26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1" name="Text Box 28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8382" name="Line 29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3" name="Line 30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4" name="Line 31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85" name="Text Box 3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58386" name="Text Box 34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8387" name="Text Box 35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8388" name="Text Box 36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8389" name="Text Box 37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58390" name="Text Box 38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58391" name="Text Box 39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58392" name="Text Box 40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58393" name="Text Box 41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E36CB7-6695-48EE-BC4A-B4BABEE4FF6B}" type="slidenum">
              <a:rPr lang="ar-SA"/>
              <a:pPr/>
              <a:t>56</a:t>
            </a:fld>
            <a:endParaRPr lang="en-GB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59396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5943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59397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5943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59398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5943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59399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5942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59400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5942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59401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2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59403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59424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sp>
        <p:nvSpPr>
          <p:cNvPr id="59404" name="Line 26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5" name="Text Box 28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9406" name="Line 29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7" name="Line 30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8" name="Line 31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09" name="Text Box 3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59410" name="Text Box 34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9411" name="Text Box 35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9412" name="Text Box 36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9413" name="Text Box 37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59414" name="Text Box 38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59415" name="Text Box 39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59416" name="Text Box 40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59417" name="Text Box 41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grpSp>
        <p:nvGrpSpPr>
          <p:cNvPr id="59418" name="Group 54"/>
          <p:cNvGrpSpPr>
            <a:grpSpLocks/>
          </p:cNvGrpSpPr>
          <p:nvPr/>
        </p:nvGrpSpPr>
        <p:grpSpPr bwMode="auto">
          <a:xfrm>
            <a:off x="2743200" y="4800600"/>
            <a:ext cx="457200" cy="457200"/>
            <a:chOff x="1344" y="1248"/>
            <a:chExt cx="288" cy="288"/>
          </a:xfrm>
        </p:grpSpPr>
        <p:sp>
          <p:nvSpPr>
            <p:cNvPr id="59422" name="Oval 5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3" name="Text Box 5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59419" name="Line 57"/>
          <p:cNvSpPr>
            <a:spLocks noChangeShapeType="1"/>
          </p:cNvSpPr>
          <p:nvPr/>
        </p:nvSpPr>
        <p:spPr bwMode="auto">
          <a:xfrm flipH="1">
            <a:off x="3048000" y="4343400"/>
            <a:ext cx="76200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20" name="Text Box 58"/>
          <p:cNvSpPr txBox="1">
            <a:spLocks noChangeArrowheads="1"/>
          </p:cNvSpPr>
          <p:nvPr/>
        </p:nvSpPr>
        <p:spPr bwMode="auto">
          <a:xfrm>
            <a:off x="3429000" y="4481513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59421" name="Text Box 59"/>
          <p:cNvSpPr txBox="1">
            <a:spLocks noChangeArrowheads="1"/>
          </p:cNvSpPr>
          <p:nvPr/>
        </p:nvSpPr>
        <p:spPr bwMode="auto">
          <a:xfrm>
            <a:off x="2057400" y="486251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[455]</a:t>
            </a:r>
            <a:endParaRPr lang="en-GB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1D5F7-C9A0-4CA2-A262-5CA72AA4594A}" type="slidenum">
              <a:rPr lang="ar-SA"/>
              <a:pPr/>
              <a:t>57</a:t>
            </a:fld>
            <a:endParaRPr lang="en-GB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046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60421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046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60422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046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6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60423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045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60424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045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60425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6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60427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0454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5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60428" name="Group 23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0452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3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60429" name="Line 26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0" name="Line 27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1" name="Text Box 28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0432" name="Line 29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3" name="Line 30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4" name="Line 31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5" name="Text Box 3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60436" name="Text Box 33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0437" name="Text Box 34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0438" name="Text Box 35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0439" name="Text Box 36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0440" name="Text Box 37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60441" name="Text Box 38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60442" name="Text Box 39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60443" name="Text Box 40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60444" name="Text Box 41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60445" name="Text Box 42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[455]</a:t>
            </a:r>
            <a:endParaRPr lang="en-GB" sz="1800"/>
          </a:p>
        </p:txBody>
      </p:sp>
      <p:sp>
        <p:nvSpPr>
          <p:cNvPr id="60446" name="Text Box 43"/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grpSp>
        <p:nvGrpSpPr>
          <p:cNvPr id="60447" name="Group 44"/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0450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1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60448" name="Line 47"/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49" name="Text Box 48"/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[450]</a:t>
            </a:r>
            <a:endParaRPr lang="en-GB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4E777-EE2D-4CA4-9C3D-30665B8BCCEB}" type="slidenum">
              <a:rPr lang="ar-SA"/>
              <a:pPr/>
              <a:t>58</a:t>
            </a:fld>
            <a:endParaRPr lang="en-GB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61444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1493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4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61445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1491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2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61446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1489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90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61447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1487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8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61448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1485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6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61449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61451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1483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4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61452" name="Group 23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1481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2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61453" name="Line 26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Line 27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5" name="Text Box 28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1456" name="Line 29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7" name="Line 30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8" name="Line 31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9" name="Text Box 3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61460" name="Text Box 33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1461" name="Text Box 34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1462" name="Text Box 35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1463" name="Text Box 36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1464" name="Text Box 37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61465" name="Text Box 38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61466" name="Text Box 39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61467" name="Text Box 40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61468" name="Text Box 41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61469" name="Text Box 42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[455]</a:t>
            </a:r>
            <a:endParaRPr lang="en-GB" sz="1800"/>
          </a:p>
        </p:txBody>
      </p:sp>
      <p:sp>
        <p:nvSpPr>
          <p:cNvPr id="61470" name="Text Box 43"/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grpSp>
        <p:nvGrpSpPr>
          <p:cNvPr id="61471" name="Group 44"/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1479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80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61472" name="Line 47"/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3" name="Text Box 48"/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[450]</a:t>
            </a:r>
            <a:endParaRPr lang="en-GB" sz="1800"/>
          </a:p>
        </p:txBody>
      </p:sp>
      <p:grpSp>
        <p:nvGrpSpPr>
          <p:cNvPr id="61474" name="Group 49"/>
          <p:cNvGrpSpPr>
            <a:grpSpLocks/>
          </p:cNvGrpSpPr>
          <p:nvPr/>
        </p:nvGrpSpPr>
        <p:grpSpPr bwMode="auto"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61477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8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61475" name="Line 52"/>
          <p:cNvSpPr>
            <a:spLocks noChangeShapeType="1"/>
          </p:cNvSpPr>
          <p:nvPr/>
        </p:nvSpPr>
        <p:spPr bwMode="auto">
          <a:xfrm flipH="1">
            <a:off x="1524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76" name="Text Box 53"/>
          <p:cNvSpPr txBox="1">
            <a:spLocks noChangeArrowheads="1"/>
          </p:cNvSpPr>
          <p:nvPr/>
        </p:nvSpPr>
        <p:spPr bwMode="auto">
          <a:xfrm>
            <a:off x="6858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[473]</a:t>
            </a:r>
            <a:endParaRPr lang="en-GB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C7ED3-626C-4566-A7DA-3A3D86080498}" type="slidenum">
              <a:rPr lang="ar-SA"/>
              <a:pPr/>
              <a:t>59</a:t>
            </a:fld>
            <a:endParaRPr lang="en-GB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62468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2517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8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62469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2515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6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62470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2513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4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62471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2511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62472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2509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0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62473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4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62475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2507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8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62476" name="Group 23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2505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6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62477" name="Line 26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Line 27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9" name="Text Box 28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2480" name="Line 29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1" name="Line 30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2" name="Line 31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3" name="Text Box 3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62484" name="Text Box 33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2485" name="Text Box 34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2486" name="Text Box 35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2487" name="Text Box 36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2488" name="Text Box 37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62489" name="Text Box 38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62490" name="Text Box 39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62491" name="Text Box 40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62492" name="Text Box 41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62493" name="Text Box 42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[455]</a:t>
            </a:r>
            <a:endParaRPr lang="en-GB" sz="1800"/>
          </a:p>
        </p:txBody>
      </p:sp>
      <p:sp>
        <p:nvSpPr>
          <p:cNvPr id="62494" name="Text Box 43"/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grpSp>
        <p:nvGrpSpPr>
          <p:cNvPr id="62495" name="Group 44"/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2503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4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62496" name="Line 47"/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97" name="Text Box 48"/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[450]</a:t>
            </a:r>
            <a:endParaRPr lang="en-GB" sz="1800"/>
          </a:p>
        </p:txBody>
      </p:sp>
      <p:grpSp>
        <p:nvGrpSpPr>
          <p:cNvPr id="62498" name="Group 49"/>
          <p:cNvGrpSpPr>
            <a:grpSpLocks/>
          </p:cNvGrpSpPr>
          <p:nvPr/>
        </p:nvGrpSpPr>
        <p:grpSpPr bwMode="auto"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62501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02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62499" name="Line 52"/>
          <p:cNvSpPr>
            <a:spLocks noChangeShapeType="1"/>
          </p:cNvSpPr>
          <p:nvPr/>
        </p:nvSpPr>
        <p:spPr bwMode="auto">
          <a:xfrm flipH="1">
            <a:off x="1524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500" name="Text Box 53"/>
          <p:cNvSpPr txBox="1">
            <a:spLocks noChangeArrowheads="1"/>
          </p:cNvSpPr>
          <p:nvPr/>
        </p:nvSpPr>
        <p:spPr bwMode="auto">
          <a:xfrm>
            <a:off x="6858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[473]</a:t>
            </a:r>
            <a:endParaRPr lang="en-GB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850F8C-77AE-435C-9AB2-4A15F1207128}" type="slidenum">
              <a:rPr lang="ar-SA"/>
              <a:pPr/>
              <a:t>6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Heuristic Functions</a:t>
            </a:r>
            <a:endParaRPr lang="en-GB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763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A heuristic function is a function </a:t>
            </a:r>
            <a:r>
              <a:rPr lang="en-US" sz="2000" i="1" dirty="0"/>
              <a:t>f(n)</a:t>
            </a:r>
            <a:r>
              <a:rPr lang="en-US" sz="2000" dirty="0"/>
              <a:t> that gives an </a:t>
            </a:r>
            <a:r>
              <a:rPr lang="en-US" sz="2000" u="sng" dirty="0"/>
              <a:t>estimation</a:t>
            </a:r>
            <a:r>
              <a:rPr lang="en-US" sz="2000" dirty="0"/>
              <a:t> on the “cost” of getting from node </a:t>
            </a:r>
            <a:r>
              <a:rPr lang="en-US" sz="2000" i="1" dirty="0"/>
              <a:t>n</a:t>
            </a:r>
            <a:r>
              <a:rPr lang="en-US" sz="2000" dirty="0"/>
              <a:t> to the goal state – so that the node with the least cost among all possible choices can be selected for expansion first.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Three approaches to defining </a:t>
            </a:r>
            <a:r>
              <a:rPr lang="en-US" sz="2000" i="1" dirty="0"/>
              <a:t>f</a:t>
            </a:r>
            <a:r>
              <a:rPr lang="en-US" sz="2000" dirty="0"/>
              <a:t>: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f </a:t>
            </a:r>
            <a:r>
              <a:rPr lang="en-US" sz="1800" dirty="0"/>
              <a:t>measures the value of the current state (its “goodness”)</a:t>
            </a:r>
          </a:p>
          <a:p>
            <a:pPr lvl="1" eaLnBrk="1" hangingPunct="1">
              <a:lnSpc>
                <a:spcPct val="80000"/>
              </a:lnSpc>
            </a:pPr>
            <a:endParaRPr lang="en-US" sz="1800" i="1" dirty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f</a:t>
            </a:r>
            <a:r>
              <a:rPr lang="en-US" sz="1800" dirty="0"/>
              <a:t> measures the estimated cost of getting to the goal from the current state: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i="1" dirty="0"/>
              <a:t>	f(n)</a:t>
            </a:r>
            <a:r>
              <a:rPr lang="en-US" sz="1600" dirty="0"/>
              <a:t> = </a:t>
            </a:r>
            <a:r>
              <a:rPr lang="en-US" sz="1600" i="1" dirty="0"/>
              <a:t>h(n) </a:t>
            </a:r>
            <a:r>
              <a:rPr lang="en-US" sz="1600" dirty="0"/>
              <a:t>where </a:t>
            </a:r>
            <a:r>
              <a:rPr lang="en-US" sz="1600" i="1" dirty="0"/>
              <a:t>h(n)</a:t>
            </a:r>
            <a:r>
              <a:rPr lang="en-US" sz="1600" dirty="0"/>
              <a:t> = an estimate of the cost to get from </a:t>
            </a:r>
            <a:r>
              <a:rPr lang="en-US" sz="1600" i="1" dirty="0"/>
              <a:t>n</a:t>
            </a:r>
            <a:r>
              <a:rPr lang="en-US" sz="1600" dirty="0"/>
              <a:t> to a goal</a:t>
            </a:r>
          </a:p>
          <a:p>
            <a:pPr lvl="1" eaLnBrk="1" hangingPunct="1">
              <a:lnSpc>
                <a:spcPct val="80000"/>
              </a:lnSpc>
            </a:pPr>
            <a:endParaRPr lang="en-US" sz="1800" i="1" dirty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f</a:t>
            </a:r>
            <a:r>
              <a:rPr lang="en-US" sz="1800" dirty="0"/>
              <a:t> measures the estimated cost of getting to the goal state from the </a:t>
            </a:r>
            <a:r>
              <a:rPr lang="en-US" sz="1800" i="1" dirty="0"/>
              <a:t>current state</a:t>
            </a:r>
            <a:r>
              <a:rPr lang="en-US" sz="1800" dirty="0"/>
              <a:t> and the cost of the existing path to it.  Often, in this case, we decompose </a:t>
            </a:r>
            <a:r>
              <a:rPr lang="en-US" sz="1800" i="1" dirty="0"/>
              <a:t>f</a:t>
            </a:r>
            <a:r>
              <a:rPr lang="en-US" sz="1800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i="1" dirty="0"/>
              <a:t>	f(n)</a:t>
            </a:r>
            <a:r>
              <a:rPr lang="en-US" sz="1600" dirty="0"/>
              <a:t> = </a:t>
            </a:r>
            <a:r>
              <a:rPr lang="en-US" sz="1600" i="1" dirty="0"/>
              <a:t>g(n)</a:t>
            </a:r>
            <a:r>
              <a:rPr lang="en-US" sz="1600" dirty="0"/>
              <a:t> + </a:t>
            </a:r>
            <a:r>
              <a:rPr lang="en-US" sz="1600" i="1" dirty="0"/>
              <a:t>h(n)</a:t>
            </a:r>
            <a:r>
              <a:rPr lang="en-US" sz="1600" dirty="0"/>
              <a:t> where </a:t>
            </a:r>
            <a:r>
              <a:rPr lang="en-US" sz="1600" i="1" dirty="0"/>
              <a:t>g(n)</a:t>
            </a:r>
            <a:r>
              <a:rPr lang="en-US" sz="1600" dirty="0"/>
              <a:t> = the cost to get to </a:t>
            </a:r>
            <a:r>
              <a:rPr lang="en-US" sz="1600" i="1" dirty="0"/>
              <a:t>n </a:t>
            </a:r>
            <a:r>
              <a:rPr lang="en-US" sz="1600" dirty="0"/>
              <a:t>(from initial state)</a:t>
            </a:r>
            <a:r>
              <a:rPr lang="en-US" sz="1600" i="1" dirty="0"/>
              <a:t>	</a:t>
            </a:r>
            <a:endParaRPr lang="en-GB" sz="16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4A309E-05E2-4A0C-B7F1-2DE187739CE4}" type="slidenum">
              <a:rPr lang="ar-SA"/>
              <a:pPr/>
              <a:t>60</a:t>
            </a:fld>
            <a:endParaRPr lang="en-GB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3541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2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63493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3539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40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63494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3537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8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63495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3535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6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63496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3533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4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63497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63499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3531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2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63500" name="Group 23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3529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30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63501" name="Line 26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Line 27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3" name="Text Box 28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3504" name="Line 29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5" name="Line 30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6" name="Line 31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7" name="Text Box 3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63508" name="Text Box 33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3509" name="Text Box 34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3510" name="Text Box 35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3511" name="Text Box 36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3512" name="Text Box 37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63513" name="Text Box 38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63514" name="Text Box 39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63515" name="Text Box 40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63516" name="Text Box 41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63517" name="Text Box 42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[455]</a:t>
            </a:r>
            <a:endParaRPr lang="en-GB" sz="1800"/>
          </a:p>
        </p:txBody>
      </p:sp>
      <p:sp>
        <p:nvSpPr>
          <p:cNvPr id="63518" name="Text Box 43"/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grpSp>
        <p:nvGrpSpPr>
          <p:cNvPr id="63519" name="Group 44"/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3527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8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63520" name="Line 47"/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1" name="Text Box 48"/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[450]</a:t>
            </a:r>
            <a:endParaRPr lang="en-GB" sz="1800"/>
          </a:p>
        </p:txBody>
      </p:sp>
      <p:grpSp>
        <p:nvGrpSpPr>
          <p:cNvPr id="63522" name="Group 49"/>
          <p:cNvGrpSpPr>
            <a:grpSpLocks/>
          </p:cNvGrpSpPr>
          <p:nvPr/>
        </p:nvGrpSpPr>
        <p:grpSpPr bwMode="auto"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63525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6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63523" name="Line 52"/>
          <p:cNvSpPr>
            <a:spLocks noChangeShapeType="1"/>
          </p:cNvSpPr>
          <p:nvPr/>
        </p:nvSpPr>
        <p:spPr bwMode="auto">
          <a:xfrm flipH="1">
            <a:off x="1524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24" name="Text Box 53"/>
          <p:cNvSpPr txBox="1">
            <a:spLocks noChangeArrowheads="1"/>
          </p:cNvSpPr>
          <p:nvPr/>
        </p:nvSpPr>
        <p:spPr bwMode="auto">
          <a:xfrm>
            <a:off x="6858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[473]</a:t>
            </a:r>
            <a:endParaRPr lang="en-GB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E54ABA-4E1B-4E43-A8AE-DA43351ACB6B}" type="slidenum">
              <a:rPr lang="ar-SA"/>
              <a:pPr/>
              <a:t>61</a:t>
            </a:fld>
            <a:endParaRPr lang="en-GB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Tree Search</a:t>
            </a:r>
            <a:endParaRPr lang="en-GB"/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4343400" y="1843088"/>
            <a:ext cx="457200" cy="457200"/>
            <a:chOff x="1344" y="1248"/>
            <a:chExt cx="288" cy="288"/>
          </a:xfrm>
        </p:grpSpPr>
        <p:sp>
          <p:nvSpPr>
            <p:cNvPr id="64566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7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64517" name="Group 6"/>
          <p:cNvGrpSpPr>
            <a:grpSpLocks/>
          </p:cNvGrpSpPr>
          <p:nvPr/>
        </p:nvGrpSpPr>
        <p:grpSpPr bwMode="auto">
          <a:xfrm>
            <a:off x="6705600" y="2971800"/>
            <a:ext cx="457200" cy="457200"/>
            <a:chOff x="1344" y="1248"/>
            <a:chExt cx="288" cy="288"/>
          </a:xfrm>
        </p:grpSpPr>
        <p:sp>
          <p:nvSpPr>
            <p:cNvPr id="64564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5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64518" name="Group 9"/>
          <p:cNvGrpSpPr>
            <a:grpSpLocks/>
          </p:cNvGrpSpPr>
          <p:nvPr/>
        </p:nvGrpSpPr>
        <p:grpSpPr bwMode="auto">
          <a:xfrm>
            <a:off x="2209800" y="3048000"/>
            <a:ext cx="457200" cy="457200"/>
            <a:chOff x="1344" y="1248"/>
            <a:chExt cx="288" cy="288"/>
          </a:xfrm>
        </p:grpSpPr>
        <p:sp>
          <p:nvSpPr>
            <p:cNvPr id="64562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3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64519" name="Group 12"/>
          <p:cNvGrpSpPr>
            <a:grpSpLocks/>
          </p:cNvGrpSpPr>
          <p:nvPr/>
        </p:nvGrpSpPr>
        <p:grpSpPr bwMode="auto">
          <a:xfrm>
            <a:off x="4419600" y="2986088"/>
            <a:ext cx="457200" cy="457200"/>
            <a:chOff x="1344" y="1248"/>
            <a:chExt cx="288" cy="288"/>
          </a:xfrm>
        </p:grpSpPr>
        <p:sp>
          <p:nvSpPr>
            <p:cNvPr id="64560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61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64520" name="Group 15"/>
          <p:cNvGrpSpPr>
            <a:grpSpLocks/>
          </p:cNvGrpSpPr>
          <p:nvPr/>
        </p:nvGrpSpPr>
        <p:grpSpPr bwMode="auto">
          <a:xfrm>
            <a:off x="5105400" y="3900488"/>
            <a:ext cx="457200" cy="457200"/>
            <a:chOff x="1344" y="1248"/>
            <a:chExt cx="288" cy="288"/>
          </a:xfrm>
        </p:grpSpPr>
        <p:sp>
          <p:nvSpPr>
            <p:cNvPr id="64558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9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sp>
        <p:nvSpPr>
          <p:cNvPr id="64521" name="Line 18"/>
          <p:cNvSpPr>
            <a:spLocks noChangeShapeType="1"/>
          </p:cNvSpPr>
          <p:nvPr/>
        </p:nvSpPr>
        <p:spPr bwMode="auto">
          <a:xfrm>
            <a:off x="4648200" y="3443288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2" name="Text Box 19"/>
          <p:cNvSpPr txBox="1">
            <a:spLocks noChangeArrowheads="1"/>
          </p:cNvSpPr>
          <p:nvPr/>
        </p:nvSpPr>
        <p:spPr bwMode="auto">
          <a:xfrm>
            <a:off x="48768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64523" name="Group 20"/>
          <p:cNvGrpSpPr>
            <a:grpSpLocks/>
          </p:cNvGrpSpPr>
          <p:nvPr/>
        </p:nvGrpSpPr>
        <p:grpSpPr bwMode="auto">
          <a:xfrm>
            <a:off x="3581400" y="3900488"/>
            <a:ext cx="457200" cy="457200"/>
            <a:chOff x="1344" y="1248"/>
            <a:chExt cx="288" cy="288"/>
          </a:xfrm>
        </p:grpSpPr>
        <p:sp>
          <p:nvSpPr>
            <p:cNvPr id="64556" name="Oval 21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Text Box 22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64524" name="Group 23"/>
          <p:cNvGrpSpPr>
            <a:grpSpLocks/>
          </p:cNvGrpSpPr>
          <p:nvPr/>
        </p:nvGrpSpPr>
        <p:grpSpPr bwMode="auto">
          <a:xfrm>
            <a:off x="2743200" y="4814888"/>
            <a:ext cx="457200" cy="457200"/>
            <a:chOff x="1344" y="1248"/>
            <a:chExt cx="288" cy="288"/>
          </a:xfrm>
        </p:grpSpPr>
        <p:sp>
          <p:nvSpPr>
            <p:cNvPr id="64554" name="Oval 2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Text Box 2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64525" name="Line 26"/>
          <p:cNvSpPr>
            <a:spLocks noChangeShapeType="1"/>
          </p:cNvSpPr>
          <p:nvPr/>
        </p:nvSpPr>
        <p:spPr bwMode="auto">
          <a:xfrm flipH="1">
            <a:off x="3733800" y="3443288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Line 27"/>
          <p:cNvSpPr>
            <a:spLocks noChangeShapeType="1"/>
          </p:cNvSpPr>
          <p:nvPr/>
        </p:nvSpPr>
        <p:spPr bwMode="auto">
          <a:xfrm flipH="1">
            <a:off x="3048000" y="4357688"/>
            <a:ext cx="76200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7" name="Text Box 28"/>
          <p:cNvSpPr txBox="1">
            <a:spLocks noChangeArrowheads="1"/>
          </p:cNvSpPr>
          <p:nvPr/>
        </p:nvSpPr>
        <p:spPr bwMode="auto">
          <a:xfrm>
            <a:off x="3810000" y="3367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4528" name="Line 29"/>
          <p:cNvSpPr>
            <a:spLocks noChangeShapeType="1"/>
          </p:cNvSpPr>
          <p:nvPr/>
        </p:nvSpPr>
        <p:spPr bwMode="auto">
          <a:xfrm>
            <a:off x="4572000" y="2300288"/>
            <a:ext cx="2362200" cy="671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9" name="Line 30"/>
          <p:cNvSpPr>
            <a:spLocks noChangeShapeType="1"/>
          </p:cNvSpPr>
          <p:nvPr/>
        </p:nvSpPr>
        <p:spPr bwMode="auto">
          <a:xfrm>
            <a:off x="4572000" y="2300288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0" name="Line 31"/>
          <p:cNvSpPr>
            <a:spLocks noChangeShapeType="1"/>
          </p:cNvSpPr>
          <p:nvPr/>
        </p:nvSpPr>
        <p:spPr bwMode="auto">
          <a:xfrm flipH="1">
            <a:off x="2438400" y="2300288"/>
            <a:ext cx="213360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31" name="Text Box 32"/>
          <p:cNvSpPr txBox="1">
            <a:spLocks noChangeArrowheads="1"/>
          </p:cNvSpPr>
          <p:nvPr/>
        </p:nvSpPr>
        <p:spPr bwMode="auto">
          <a:xfrm>
            <a:off x="4876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Start</a:t>
            </a:r>
            <a:endParaRPr lang="en-GB" sz="1800" b="1"/>
          </a:p>
        </p:txBody>
      </p:sp>
      <p:sp>
        <p:nvSpPr>
          <p:cNvPr id="64532" name="Text Box 33"/>
          <p:cNvSpPr txBox="1">
            <a:spLocks noChangeArrowheads="1"/>
          </p:cNvSpPr>
          <p:nvPr/>
        </p:nvSpPr>
        <p:spPr bwMode="auto">
          <a:xfrm>
            <a:off x="3429000" y="4495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4533" name="Text Box 34"/>
          <p:cNvSpPr txBox="1">
            <a:spLocks noChangeArrowheads="1"/>
          </p:cNvSpPr>
          <p:nvPr/>
        </p:nvSpPr>
        <p:spPr bwMode="auto">
          <a:xfrm>
            <a:off x="5791200" y="23002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4534" name="Text Box 35"/>
          <p:cNvSpPr txBox="1">
            <a:spLocks noChangeArrowheads="1"/>
          </p:cNvSpPr>
          <p:nvPr/>
        </p:nvSpPr>
        <p:spPr bwMode="auto">
          <a:xfrm>
            <a:off x="2819400" y="2300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4535" name="Text Box 36"/>
          <p:cNvSpPr txBox="1">
            <a:spLocks noChangeArrowheads="1"/>
          </p:cNvSpPr>
          <p:nvPr/>
        </p:nvSpPr>
        <p:spPr bwMode="auto">
          <a:xfrm>
            <a:off x="4572000" y="25431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4536" name="Text Box 37"/>
          <p:cNvSpPr txBox="1">
            <a:spLocks noChangeArrowheads="1"/>
          </p:cNvSpPr>
          <p:nvPr/>
        </p:nvSpPr>
        <p:spPr bwMode="auto">
          <a:xfrm>
            <a:off x="4876800" y="29860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[393]</a:t>
            </a:r>
            <a:endParaRPr lang="en-GB" sz="1800"/>
          </a:p>
        </p:txBody>
      </p:sp>
      <p:sp>
        <p:nvSpPr>
          <p:cNvPr id="64537" name="Text Box 38"/>
          <p:cNvSpPr txBox="1">
            <a:spLocks noChangeArrowheads="1"/>
          </p:cNvSpPr>
          <p:nvPr/>
        </p:nvSpPr>
        <p:spPr bwMode="auto">
          <a:xfrm>
            <a:off x="7162800" y="2971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[449]</a:t>
            </a:r>
            <a:endParaRPr lang="en-GB" sz="1800"/>
          </a:p>
        </p:txBody>
      </p:sp>
      <p:sp>
        <p:nvSpPr>
          <p:cNvPr id="64538" name="Text Box 39"/>
          <p:cNvSpPr txBox="1">
            <a:spLocks noChangeArrowheads="1"/>
          </p:cNvSpPr>
          <p:nvPr/>
        </p:nvSpPr>
        <p:spPr bwMode="auto">
          <a:xfrm>
            <a:off x="1447800" y="3124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[447]</a:t>
            </a:r>
            <a:endParaRPr lang="en-GB" sz="1800"/>
          </a:p>
        </p:txBody>
      </p:sp>
      <p:sp>
        <p:nvSpPr>
          <p:cNvPr id="64539" name="Text Box 40"/>
          <p:cNvSpPr txBox="1">
            <a:spLocks noChangeArrowheads="1"/>
          </p:cNvSpPr>
          <p:nvPr/>
        </p:nvSpPr>
        <p:spPr bwMode="auto">
          <a:xfrm>
            <a:off x="5638800" y="39004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[417]</a:t>
            </a:r>
            <a:endParaRPr lang="en-GB" sz="1800"/>
          </a:p>
        </p:txBody>
      </p:sp>
      <p:sp>
        <p:nvSpPr>
          <p:cNvPr id="64540" name="Text Box 41"/>
          <p:cNvSpPr txBox="1">
            <a:spLocks noChangeArrowheads="1"/>
          </p:cNvSpPr>
          <p:nvPr/>
        </p:nvSpPr>
        <p:spPr bwMode="auto">
          <a:xfrm>
            <a:off x="28194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[413]</a:t>
            </a:r>
            <a:endParaRPr lang="en-GB" sz="1800"/>
          </a:p>
        </p:txBody>
      </p:sp>
      <p:sp>
        <p:nvSpPr>
          <p:cNvPr id="64541" name="Text Box 42"/>
          <p:cNvSpPr txBox="1">
            <a:spLocks noChangeArrowheads="1"/>
          </p:cNvSpPr>
          <p:nvPr/>
        </p:nvSpPr>
        <p:spPr bwMode="auto">
          <a:xfrm>
            <a:off x="2057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[455]</a:t>
            </a:r>
            <a:endParaRPr lang="en-GB" sz="1800"/>
          </a:p>
        </p:txBody>
      </p:sp>
      <p:sp>
        <p:nvSpPr>
          <p:cNvPr id="64542" name="Text Box 43"/>
          <p:cNvSpPr txBox="1">
            <a:spLocks noChangeArrowheads="1"/>
          </p:cNvSpPr>
          <p:nvPr/>
        </p:nvSpPr>
        <p:spPr bwMode="auto">
          <a:xfrm>
            <a:off x="5105400" y="4876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Goal</a:t>
            </a:r>
            <a:endParaRPr lang="en-GB" sz="1800" b="1"/>
          </a:p>
        </p:txBody>
      </p:sp>
      <p:grpSp>
        <p:nvGrpSpPr>
          <p:cNvPr id="64543" name="Group 44"/>
          <p:cNvGrpSpPr>
            <a:grpSpLocks/>
          </p:cNvGrpSpPr>
          <p:nvPr/>
        </p:nvGrpSpPr>
        <p:grpSpPr bwMode="auto">
          <a:xfrm>
            <a:off x="5791200" y="4800600"/>
            <a:ext cx="457200" cy="457200"/>
            <a:chOff x="1344" y="1248"/>
            <a:chExt cx="288" cy="288"/>
          </a:xfrm>
        </p:grpSpPr>
        <p:sp>
          <p:nvSpPr>
            <p:cNvPr id="64552" name="Oval 45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Text Box 46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64544" name="Line 47"/>
          <p:cNvSpPr>
            <a:spLocks noChangeShapeType="1"/>
          </p:cNvSpPr>
          <p:nvPr/>
        </p:nvSpPr>
        <p:spPr bwMode="auto">
          <a:xfrm>
            <a:off x="5410200" y="4343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5" name="Text Box 48"/>
          <p:cNvSpPr txBox="1">
            <a:spLocks noChangeArrowheads="1"/>
          </p:cNvSpPr>
          <p:nvPr/>
        </p:nvSpPr>
        <p:spPr bwMode="auto">
          <a:xfrm>
            <a:off x="6248400" y="4876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[450]</a:t>
            </a:r>
            <a:endParaRPr lang="en-GB" sz="1800"/>
          </a:p>
        </p:txBody>
      </p:sp>
      <p:grpSp>
        <p:nvGrpSpPr>
          <p:cNvPr id="64546" name="Group 49"/>
          <p:cNvGrpSpPr>
            <a:grpSpLocks/>
          </p:cNvGrpSpPr>
          <p:nvPr/>
        </p:nvGrpSpPr>
        <p:grpSpPr bwMode="auto">
          <a:xfrm>
            <a:off x="1371600" y="3962400"/>
            <a:ext cx="457200" cy="457200"/>
            <a:chOff x="1344" y="1248"/>
            <a:chExt cx="288" cy="288"/>
          </a:xfrm>
        </p:grpSpPr>
        <p:sp>
          <p:nvSpPr>
            <p:cNvPr id="64550" name="Oval 5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Text Box 5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sp>
        <p:nvSpPr>
          <p:cNvPr id="64547" name="Line 52"/>
          <p:cNvSpPr>
            <a:spLocks noChangeShapeType="1"/>
          </p:cNvSpPr>
          <p:nvPr/>
        </p:nvSpPr>
        <p:spPr bwMode="auto">
          <a:xfrm flipH="1">
            <a:off x="1524000" y="3505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48" name="Text Box 53"/>
          <p:cNvSpPr txBox="1">
            <a:spLocks noChangeArrowheads="1"/>
          </p:cNvSpPr>
          <p:nvPr/>
        </p:nvSpPr>
        <p:spPr bwMode="auto">
          <a:xfrm>
            <a:off x="685800" y="39766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[473]</a:t>
            </a:r>
            <a:endParaRPr lang="en-GB" sz="1800"/>
          </a:p>
        </p:txBody>
      </p:sp>
      <p:sp>
        <p:nvSpPr>
          <p:cNvPr id="64549" name="Text Box 54"/>
          <p:cNvSpPr txBox="1">
            <a:spLocks noChangeArrowheads="1"/>
          </p:cNvSpPr>
          <p:nvPr/>
        </p:nvSpPr>
        <p:spPr bwMode="auto">
          <a:xfrm>
            <a:off x="1905000" y="57150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A* not optimal !!!</a:t>
            </a:r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124074"/>
            <a:ext cx="3198411" cy="3857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0762" y="2249504"/>
            <a:ext cx="3441833" cy="366236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A* Algorithm</a:t>
            </a:r>
            <a:endParaRPr lang="en-GB"/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A* with systematic checking for repeated states …</a:t>
            </a:r>
            <a:endParaRPr lang="en-GB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BF5A2-F52A-429C-9CB3-2A220EFC1DCB}" type="slidenum">
              <a:rPr lang="ar-SA"/>
              <a:pPr/>
              <a:t>63</a:t>
            </a:fld>
            <a:endParaRPr lang="en-GB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Algorithm</a:t>
            </a:r>
            <a:endParaRPr lang="en-GB"/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772400" cy="4800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1.   Search queue Q is empty.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2.   Place the start state s in Q with f  value h(s).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3.   If Q is empty, return failure.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4.   Take node n from Q with lowest f value.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     (Keep Q sorted by f  values and pick the first element).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5.   If n is a goal node, stop and return solution.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6.   Generate successors of node n.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7.   For each successor n’ of n do: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a) Compute f(n’) = g(n) + cost(</a:t>
            </a:r>
            <a:r>
              <a:rPr lang="en-US" sz="2000" dirty="0" err="1"/>
              <a:t>n,n</a:t>
            </a:r>
            <a:r>
              <a:rPr lang="en-US" sz="2000" dirty="0"/>
              <a:t>’) + h(n’).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b) If n’ is new (never generated before), add n’ to Q.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c) If node n’ is already in Q with a higher f value, replace it with current f(n’) and place it in sorted order in Q. 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End for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8.   Go back to step 3.</a:t>
            </a:r>
            <a:endParaRPr lang="en-GB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F9283-A2BA-4BBB-8A6C-6F5683CFE71A}" type="slidenum">
              <a:rPr lang="ar-SA"/>
              <a:pPr/>
              <a:t>64</a:t>
            </a:fld>
            <a:endParaRPr lang="en-GB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 Search: Analysis</a:t>
            </a:r>
            <a:endParaRPr lang="en-GB"/>
          </a:p>
        </p:txBody>
      </p:sp>
      <p:grpSp>
        <p:nvGrpSpPr>
          <p:cNvPr id="67588" name="Group 3"/>
          <p:cNvGrpSpPr>
            <a:grpSpLocks/>
          </p:cNvGrpSpPr>
          <p:nvPr/>
        </p:nvGrpSpPr>
        <p:grpSpPr bwMode="auto">
          <a:xfrm>
            <a:off x="2133600" y="1981200"/>
            <a:ext cx="457200" cy="457200"/>
            <a:chOff x="1344" y="1248"/>
            <a:chExt cx="288" cy="288"/>
          </a:xfrm>
        </p:grpSpPr>
        <p:sp>
          <p:nvSpPr>
            <p:cNvPr id="67634" name="Oval 4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Text Box 5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</a:t>
              </a:r>
              <a:endParaRPr lang="en-GB" sz="1800"/>
            </a:p>
          </p:txBody>
        </p:sp>
      </p:grpSp>
      <p:grpSp>
        <p:nvGrpSpPr>
          <p:cNvPr id="67589" name="Group 6"/>
          <p:cNvGrpSpPr>
            <a:grpSpLocks/>
          </p:cNvGrpSpPr>
          <p:nvPr/>
        </p:nvGrpSpPr>
        <p:grpSpPr bwMode="auto">
          <a:xfrm>
            <a:off x="3200400" y="2514600"/>
            <a:ext cx="457200" cy="457200"/>
            <a:chOff x="1344" y="1248"/>
            <a:chExt cx="288" cy="288"/>
          </a:xfrm>
        </p:grpSpPr>
        <p:sp>
          <p:nvSpPr>
            <p:cNvPr id="67632" name="Oval 7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Text Box 8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B</a:t>
              </a:r>
              <a:endParaRPr lang="en-GB" sz="1800"/>
            </a:p>
          </p:txBody>
        </p:sp>
      </p:grpSp>
      <p:grpSp>
        <p:nvGrpSpPr>
          <p:cNvPr id="67590" name="Group 9"/>
          <p:cNvGrpSpPr>
            <a:grpSpLocks/>
          </p:cNvGrpSpPr>
          <p:nvPr/>
        </p:nvGrpSpPr>
        <p:grpSpPr bwMode="auto">
          <a:xfrm>
            <a:off x="533400" y="3429000"/>
            <a:ext cx="457200" cy="457200"/>
            <a:chOff x="1344" y="1248"/>
            <a:chExt cx="288" cy="288"/>
          </a:xfrm>
        </p:grpSpPr>
        <p:sp>
          <p:nvSpPr>
            <p:cNvPr id="67630" name="Oval 10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1" name="Text Box 11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</a:t>
              </a:r>
              <a:endParaRPr lang="en-GB" sz="1800"/>
            </a:p>
          </p:txBody>
        </p:sp>
      </p:grpSp>
      <p:grpSp>
        <p:nvGrpSpPr>
          <p:cNvPr id="67591" name="Group 12"/>
          <p:cNvGrpSpPr>
            <a:grpSpLocks/>
          </p:cNvGrpSpPr>
          <p:nvPr/>
        </p:nvGrpSpPr>
        <p:grpSpPr bwMode="auto">
          <a:xfrm>
            <a:off x="1066800" y="2667000"/>
            <a:ext cx="457200" cy="457200"/>
            <a:chOff x="1344" y="1248"/>
            <a:chExt cx="288" cy="288"/>
          </a:xfrm>
        </p:grpSpPr>
        <p:sp>
          <p:nvSpPr>
            <p:cNvPr id="67628" name="Oval 13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Text Box 14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</a:t>
              </a:r>
              <a:endParaRPr lang="en-GB" sz="1800"/>
            </a:p>
          </p:txBody>
        </p:sp>
      </p:grpSp>
      <p:grpSp>
        <p:nvGrpSpPr>
          <p:cNvPr id="67592" name="Group 15"/>
          <p:cNvGrpSpPr>
            <a:grpSpLocks/>
          </p:cNvGrpSpPr>
          <p:nvPr/>
        </p:nvGrpSpPr>
        <p:grpSpPr bwMode="auto">
          <a:xfrm>
            <a:off x="2209800" y="3124200"/>
            <a:ext cx="457200" cy="457200"/>
            <a:chOff x="1344" y="1248"/>
            <a:chExt cx="288" cy="288"/>
          </a:xfrm>
        </p:grpSpPr>
        <p:sp>
          <p:nvSpPr>
            <p:cNvPr id="67626" name="Oval 16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Text Box 17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  <a:endParaRPr lang="en-GB" sz="1800"/>
            </a:p>
          </p:txBody>
        </p:sp>
      </p:grpSp>
      <p:grpSp>
        <p:nvGrpSpPr>
          <p:cNvPr id="67593" name="Group 18"/>
          <p:cNvGrpSpPr>
            <a:grpSpLocks/>
          </p:cNvGrpSpPr>
          <p:nvPr/>
        </p:nvGrpSpPr>
        <p:grpSpPr bwMode="auto">
          <a:xfrm>
            <a:off x="2895600" y="4038600"/>
            <a:ext cx="457200" cy="457200"/>
            <a:chOff x="1344" y="1248"/>
            <a:chExt cx="288" cy="288"/>
          </a:xfrm>
        </p:grpSpPr>
        <p:sp>
          <p:nvSpPr>
            <p:cNvPr id="67624" name="Oval 1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Text Box 2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</a:t>
              </a:r>
              <a:endParaRPr lang="en-GB" sz="1800"/>
            </a:p>
          </p:txBody>
        </p:sp>
      </p:grpSp>
      <p:grpSp>
        <p:nvGrpSpPr>
          <p:cNvPr id="67594" name="Group 21"/>
          <p:cNvGrpSpPr>
            <a:grpSpLocks/>
          </p:cNvGrpSpPr>
          <p:nvPr/>
        </p:nvGrpSpPr>
        <p:grpSpPr bwMode="auto">
          <a:xfrm>
            <a:off x="1905000" y="5715000"/>
            <a:ext cx="457200" cy="457200"/>
            <a:chOff x="1344" y="1248"/>
            <a:chExt cx="288" cy="288"/>
          </a:xfrm>
        </p:grpSpPr>
        <p:sp>
          <p:nvSpPr>
            <p:cNvPr id="67622" name="Oval 2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Text Box 2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</a:t>
              </a:r>
              <a:endParaRPr lang="en-GB" sz="1800"/>
            </a:p>
          </p:txBody>
        </p:sp>
      </p:grpSp>
      <p:sp>
        <p:nvSpPr>
          <p:cNvPr id="67595" name="Line 24"/>
          <p:cNvSpPr>
            <a:spLocks noChangeShapeType="1"/>
          </p:cNvSpPr>
          <p:nvPr/>
        </p:nvSpPr>
        <p:spPr bwMode="auto">
          <a:xfrm>
            <a:off x="2438400" y="3581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6" name="Line 25"/>
          <p:cNvSpPr>
            <a:spLocks noChangeShapeType="1"/>
          </p:cNvSpPr>
          <p:nvPr/>
        </p:nvSpPr>
        <p:spPr bwMode="auto">
          <a:xfrm flipH="1">
            <a:off x="2133600" y="4495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7" name="Text Box 26"/>
          <p:cNvSpPr txBox="1">
            <a:spLocks noChangeArrowheads="1"/>
          </p:cNvSpPr>
          <p:nvPr/>
        </p:nvSpPr>
        <p:spPr bwMode="auto">
          <a:xfrm>
            <a:off x="26670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99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7598" name="Text Box 27"/>
          <p:cNvSpPr txBox="1">
            <a:spLocks noChangeArrowheads="1"/>
          </p:cNvSpPr>
          <p:nvPr/>
        </p:nvSpPr>
        <p:spPr bwMode="auto">
          <a:xfrm>
            <a:off x="2667000" y="51054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211</a:t>
            </a:r>
            <a:endParaRPr lang="en-GB" sz="1800" b="1">
              <a:solidFill>
                <a:schemeClr val="hlink"/>
              </a:solidFill>
            </a:endParaRPr>
          </a:p>
        </p:txBody>
      </p:sp>
      <p:grpSp>
        <p:nvGrpSpPr>
          <p:cNvPr id="67599" name="Group 28"/>
          <p:cNvGrpSpPr>
            <a:grpSpLocks/>
          </p:cNvGrpSpPr>
          <p:nvPr/>
        </p:nvGrpSpPr>
        <p:grpSpPr bwMode="auto">
          <a:xfrm>
            <a:off x="1371600" y="4038600"/>
            <a:ext cx="457200" cy="457200"/>
            <a:chOff x="1344" y="1248"/>
            <a:chExt cx="288" cy="288"/>
          </a:xfrm>
        </p:grpSpPr>
        <p:sp>
          <p:nvSpPr>
            <p:cNvPr id="67620" name="Oval 29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1" name="Text Box 30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G</a:t>
              </a:r>
              <a:endParaRPr lang="en-GB" sz="1800"/>
            </a:p>
          </p:txBody>
        </p:sp>
      </p:grpSp>
      <p:grpSp>
        <p:nvGrpSpPr>
          <p:cNvPr id="67600" name="Group 31"/>
          <p:cNvGrpSpPr>
            <a:grpSpLocks/>
          </p:cNvGrpSpPr>
          <p:nvPr/>
        </p:nvGrpSpPr>
        <p:grpSpPr bwMode="auto">
          <a:xfrm>
            <a:off x="1143000" y="4953000"/>
            <a:ext cx="457200" cy="457200"/>
            <a:chOff x="1344" y="1248"/>
            <a:chExt cx="288" cy="288"/>
          </a:xfrm>
        </p:grpSpPr>
        <p:sp>
          <p:nvSpPr>
            <p:cNvPr id="67618" name="Oval 32"/>
            <p:cNvSpPr>
              <a:spLocks noChangeArrowheads="1"/>
            </p:cNvSpPr>
            <p:nvPr/>
          </p:nvSpPr>
          <p:spPr bwMode="auto">
            <a:xfrm>
              <a:off x="1344" y="12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Text Box 33"/>
            <p:cNvSpPr txBox="1">
              <a:spLocks noChangeArrowheads="1"/>
            </p:cNvSpPr>
            <p:nvPr/>
          </p:nvSpPr>
          <p:spPr bwMode="auto">
            <a:xfrm>
              <a:off x="1392" y="129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H</a:t>
              </a:r>
              <a:endParaRPr lang="en-GB" sz="1800"/>
            </a:p>
          </p:txBody>
        </p:sp>
      </p:grpSp>
      <p:sp>
        <p:nvSpPr>
          <p:cNvPr id="67601" name="Line 34"/>
          <p:cNvSpPr>
            <a:spLocks noChangeShapeType="1"/>
          </p:cNvSpPr>
          <p:nvPr/>
        </p:nvSpPr>
        <p:spPr bwMode="auto">
          <a:xfrm flipH="1">
            <a:off x="1524000" y="3581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Line 35"/>
          <p:cNvSpPr>
            <a:spLocks noChangeShapeType="1"/>
          </p:cNvSpPr>
          <p:nvPr/>
        </p:nvSpPr>
        <p:spPr bwMode="auto">
          <a:xfrm flipH="1">
            <a:off x="1371600" y="44958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3" name="Line 36"/>
          <p:cNvSpPr>
            <a:spLocks noChangeShapeType="1"/>
          </p:cNvSpPr>
          <p:nvPr/>
        </p:nvSpPr>
        <p:spPr bwMode="auto">
          <a:xfrm>
            <a:off x="1371600" y="5410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4" name="Text Box 37"/>
          <p:cNvSpPr txBox="1">
            <a:spLocks noChangeArrowheads="1"/>
          </p:cNvSpPr>
          <p:nvPr/>
        </p:nvSpPr>
        <p:spPr bwMode="auto">
          <a:xfrm>
            <a:off x="1600200" y="3505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80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7605" name="Line 38"/>
          <p:cNvSpPr>
            <a:spLocks noChangeShapeType="1"/>
          </p:cNvSpPr>
          <p:nvPr/>
        </p:nvSpPr>
        <p:spPr bwMode="auto">
          <a:xfrm>
            <a:off x="2362200" y="2438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6" name="Line 39"/>
          <p:cNvSpPr>
            <a:spLocks noChangeShapeType="1"/>
          </p:cNvSpPr>
          <p:nvPr/>
        </p:nvSpPr>
        <p:spPr bwMode="auto">
          <a:xfrm>
            <a:off x="23622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7" name="Line 40"/>
          <p:cNvSpPr>
            <a:spLocks noChangeShapeType="1"/>
          </p:cNvSpPr>
          <p:nvPr/>
        </p:nvSpPr>
        <p:spPr bwMode="auto">
          <a:xfrm flipH="1">
            <a:off x="1295400" y="24384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8" name="Line 41"/>
          <p:cNvSpPr>
            <a:spLocks noChangeShapeType="1"/>
          </p:cNvSpPr>
          <p:nvPr/>
        </p:nvSpPr>
        <p:spPr bwMode="auto">
          <a:xfrm flipH="1">
            <a:off x="7620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9" name="Text Box 42"/>
          <p:cNvSpPr txBox="1">
            <a:spLocks noChangeArrowheads="1"/>
          </p:cNvSpPr>
          <p:nvPr/>
        </p:nvSpPr>
        <p:spPr bwMode="auto">
          <a:xfrm>
            <a:off x="2590800" y="1828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Start</a:t>
            </a:r>
            <a:endParaRPr lang="en-GB" sz="1800"/>
          </a:p>
        </p:txBody>
      </p:sp>
      <p:sp>
        <p:nvSpPr>
          <p:cNvPr id="67610" name="Text Box 43"/>
          <p:cNvSpPr txBox="1">
            <a:spLocks noChangeArrowheads="1"/>
          </p:cNvSpPr>
          <p:nvPr/>
        </p:nvSpPr>
        <p:spPr bwMode="auto">
          <a:xfrm>
            <a:off x="2438400" y="6019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Goal</a:t>
            </a:r>
            <a:endParaRPr lang="en-GB" sz="1800"/>
          </a:p>
        </p:txBody>
      </p:sp>
      <p:sp>
        <p:nvSpPr>
          <p:cNvPr id="67611" name="Text Box 44"/>
          <p:cNvSpPr txBox="1">
            <a:spLocks noChangeArrowheads="1"/>
          </p:cNvSpPr>
          <p:nvPr/>
        </p:nvSpPr>
        <p:spPr bwMode="auto">
          <a:xfrm>
            <a:off x="990600" y="45720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97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7612" name="Text Box 45"/>
          <p:cNvSpPr txBox="1">
            <a:spLocks noChangeArrowheads="1"/>
          </p:cNvSpPr>
          <p:nvPr/>
        </p:nvSpPr>
        <p:spPr bwMode="auto">
          <a:xfrm>
            <a:off x="1295400" y="54864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101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7613" name="Text Box 46"/>
          <p:cNvSpPr txBox="1">
            <a:spLocks noChangeArrowheads="1"/>
          </p:cNvSpPr>
          <p:nvPr/>
        </p:nvSpPr>
        <p:spPr bwMode="auto">
          <a:xfrm>
            <a:off x="2819400" y="2133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75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7614" name="Text Box 47"/>
          <p:cNvSpPr txBox="1">
            <a:spLocks noChangeArrowheads="1"/>
          </p:cNvSpPr>
          <p:nvPr/>
        </p:nvSpPr>
        <p:spPr bwMode="auto">
          <a:xfrm>
            <a:off x="1371600" y="22098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118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7615" name="Text Box 48"/>
          <p:cNvSpPr txBox="1">
            <a:spLocks noChangeArrowheads="1"/>
          </p:cNvSpPr>
          <p:nvPr/>
        </p:nvSpPr>
        <p:spPr bwMode="auto">
          <a:xfrm>
            <a:off x="381000" y="30480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111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7616" name="Text Box 85"/>
          <p:cNvSpPr txBox="1">
            <a:spLocks noChangeArrowheads="1"/>
          </p:cNvSpPr>
          <p:nvPr/>
        </p:nvSpPr>
        <p:spPr bwMode="auto">
          <a:xfrm>
            <a:off x="2362200" y="2681288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hlink"/>
                </a:solidFill>
              </a:rPr>
              <a:t>140</a:t>
            </a:r>
            <a:endParaRPr lang="en-GB" sz="1800" b="1">
              <a:solidFill>
                <a:schemeClr val="hlink"/>
              </a:solidFill>
            </a:endParaRPr>
          </a:p>
        </p:txBody>
      </p:sp>
      <p:sp>
        <p:nvSpPr>
          <p:cNvPr id="67617" name="Text Box 87"/>
          <p:cNvSpPr txBox="1">
            <a:spLocks noChangeArrowheads="1"/>
          </p:cNvSpPr>
          <p:nvPr/>
        </p:nvSpPr>
        <p:spPr bwMode="auto">
          <a:xfrm>
            <a:off x="3810000" y="1684338"/>
            <a:ext cx="51054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A* is complete except if there is an infinity of nodes with f &lt; f(G).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A* is optimal if heuristic </a:t>
            </a:r>
            <a:r>
              <a:rPr lang="en-US" i="1"/>
              <a:t>h</a:t>
            </a:r>
            <a:r>
              <a:rPr lang="en-US"/>
              <a:t> is admissible.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Time complexity depends on the quality of heuristic but is still exponential.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/>
              <a:t>For space complexity, A* keeps all nodes in memory. A* has worst case O(b</a:t>
            </a:r>
            <a:r>
              <a:rPr lang="en-US" baseline="30000"/>
              <a:t>d</a:t>
            </a:r>
            <a:r>
              <a:rPr lang="en-US"/>
              <a:t>) space complexity, but an iterative deepening version is possible (IDA*).</a:t>
            </a:r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Informed Search Strategies</a:t>
            </a:r>
            <a:endParaRPr lang="en-GB"/>
          </a:p>
        </p:txBody>
      </p:sp>
      <p:sp>
        <p:nvSpPr>
          <p:cNvPr id="686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A*</a:t>
            </a:r>
            <a:endParaRPr lang="en-GB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C5CF5F-5B4A-42AC-BC02-CD2D60840BAA}" type="slidenum">
              <a:rPr lang="ar-SA"/>
              <a:pPr/>
              <a:t>66</a:t>
            </a:fld>
            <a:endParaRPr lang="en-GB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A*:IDA*</a:t>
            </a:r>
            <a:endParaRPr lang="en-GB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Use </a:t>
            </a:r>
            <a:r>
              <a:rPr lang="en-US" sz="3600" dirty="0"/>
              <a:t>f</a:t>
            </a:r>
            <a:r>
              <a:rPr lang="en-US" dirty="0"/>
              <a:t>(N) = g(N) + h(N) with admissible and consistent h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Each iteration is depth-first with cutoff on the value of </a:t>
            </a:r>
            <a:r>
              <a:rPr lang="en-US" sz="3600" dirty="0"/>
              <a:t>f</a:t>
            </a:r>
            <a:r>
              <a:rPr lang="en-US" dirty="0"/>
              <a:t> of expanded nodes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0CDE3-A1D3-4303-B449-41D1F3258941}" type="slidenum">
              <a:rPr lang="ar-SA"/>
              <a:pPr/>
              <a:t>67</a:t>
            </a:fld>
            <a:endParaRPr lang="en-GB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Consistent Heuristic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 The admissible heuristic h is </a:t>
            </a:r>
            <a:r>
              <a:rPr lang="en-US" sz="2800" dirty="0">
                <a:solidFill>
                  <a:srgbClr val="3366FF"/>
                </a:solidFill>
              </a:rPr>
              <a:t>consistent</a:t>
            </a:r>
            <a:r>
              <a:rPr lang="en-US" sz="2800" dirty="0"/>
              <a:t> (or satisfies the </a:t>
            </a:r>
            <a:r>
              <a:rPr lang="en-US" sz="2800" dirty="0">
                <a:solidFill>
                  <a:srgbClr val="3366FF"/>
                </a:solidFill>
              </a:rPr>
              <a:t>monotone restriction</a:t>
            </a:r>
            <a:r>
              <a:rPr lang="en-US" sz="2800" dirty="0"/>
              <a:t>) if for every node N and every successor N’ of N: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rgbClr val="CC6600"/>
                </a:solidFill>
              </a:rPr>
              <a:t>h(N) </a:t>
            </a:r>
            <a:r>
              <a:rPr lang="en-US" sz="2400" b="1" dirty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dirty="0">
                <a:solidFill>
                  <a:srgbClr val="CC6600"/>
                </a:solidFill>
              </a:rPr>
              <a:t> c(N,N’) + h(N’)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(triangular inequality)</a:t>
            </a:r>
          </a:p>
          <a:p>
            <a:pPr eaLnBrk="1" hangingPunct="1"/>
            <a:r>
              <a:rPr lang="en-US" sz="2800" dirty="0"/>
              <a:t>A consistent heuristic is admissible.</a:t>
            </a:r>
          </a:p>
        </p:txBody>
      </p:sp>
      <p:grpSp>
        <p:nvGrpSpPr>
          <p:cNvPr id="70661" name="Group 4"/>
          <p:cNvGrpSpPr>
            <a:grpSpLocks/>
          </p:cNvGrpSpPr>
          <p:nvPr/>
        </p:nvGrpSpPr>
        <p:grpSpPr bwMode="auto">
          <a:xfrm>
            <a:off x="6858000" y="3200400"/>
            <a:ext cx="1781175" cy="2133600"/>
            <a:chOff x="3888" y="2496"/>
            <a:chExt cx="1122" cy="1344"/>
          </a:xfrm>
        </p:grpSpPr>
        <p:grpSp>
          <p:nvGrpSpPr>
            <p:cNvPr id="70662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70668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69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0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71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72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0673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0663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70664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2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N’</a:t>
              </a:r>
            </a:p>
          </p:txBody>
        </p:sp>
        <p:sp>
          <p:nvSpPr>
            <p:cNvPr id="70665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70666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70667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52987-B798-4399-B3F1-9992C7850B0B}" type="slidenum">
              <a:rPr lang="ar-SA"/>
              <a:pPr/>
              <a:t>68</a:t>
            </a:fld>
            <a:endParaRPr lang="en-GB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IDA* Algorithm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3820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In the first iteration, we determine a </a:t>
            </a:r>
            <a:r>
              <a:rPr lang="en-US" sz="2000" b="1" dirty="0">
                <a:solidFill>
                  <a:schemeClr val="folHlink"/>
                </a:solidFill>
                <a:sym typeface="Symbol" pitchFamily="18" charset="2"/>
              </a:rPr>
              <a:t>“f-cost limit” – cut-off value</a:t>
            </a:r>
            <a:r>
              <a:rPr lang="en-US" sz="2000" dirty="0">
                <a:sym typeface="Symbol" pitchFamily="18" charset="2"/>
              </a:rPr>
              <a:t> </a:t>
            </a:r>
            <a:br>
              <a:rPr lang="en-US" sz="2000" dirty="0">
                <a:sym typeface="Symbol" pitchFamily="18" charset="2"/>
              </a:rPr>
            </a:br>
            <a:r>
              <a:rPr lang="en-US" sz="2000" dirty="0">
                <a:sym typeface="Symbol" pitchFamily="18" charset="2"/>
              </a:rPr>
              <a:t>f(n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 = g(n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 + h(n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 = h(n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), where n</a:t>
            </a:r>
            <a:r>
              <a:rPr lang="en-US" sz="2000" baseline="-25000" dirty="0">
                <a:sym typeface="Symbol" pitchFamily="18" charset="2"/>
              </a:rPr>
              <a:t>0</a:t>
            </a:r>
            <a:r>
              <a:rPr lang="en-US" sz="2000" dirty="0">
                <a:sym typeface="Symbol" pitchFamily="18" charset="2"/>
              </a:rPr>
              <a:t> is the start node.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000" dirty="0">
                <a:sym typeface="Symbol" pitchFamily="18" charset="2"/>
              </a:rPr>
              <a:t>We expand nodes using the </a:t>
            </a:r>
            <a:r>
              <a:rPr lang="en-US" sz="2000" b="1" dirty="0">
                <a:solidFill>
                  <a:schemeClr val="folHlink"/>
                </a:solidFill>
                <a:sym typeface="Symbol" pitchFamily="18" charset="2"/>
              </a:rPr>
              <a:t>depth-first algorithm</a:t>
            </a:r>
            <a:r>
              <a:rPr lang="en-US" sz="2000" dirty="0">
                <a:sym typeface="Symbol" pitchFamily="18" charset="2"/>
              </a:rPr>
              <a:t> and backtrack whenever f(n) for an expanded node n exceeds the cut-off value.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000" dirty="0">
                <a:sym typeface="Symbol" pitchFamily="18" charset="2"/>
              </a:rPr>
              <a:t>If this search does not succeed, determine the </a:t>
            </a:r>
            <a:r>
              <a:rPr lang="en-US" sz="2000" b="1" dirty="0">
                <a:solidFill>
                  <a:schemeClr val="folHlink"/>
                </a:solidFill>
                <a:sym typeface="Symbol" pitchFamily="18" charset="2"/>
              </a:rPr>
              <a:t>lowest f-value</a:t>
            </a:r>
            <a:r>
              <a:rPr lang="en-US" sz="2000" dirty="0">
                <a:sym typeface="Symbol" pitchFamily="18" charset="2"/>
              </a:rPr>
              <a:t> among the nodes that were visited but not expanded.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000" dirty="0">
                <a:sym typeface="Symbol" pitchFamily="18" charset="2"/>
              </a:rPr>
              <a:t>Use this f-value as the </a:t>
            </a:r>
            <a:r>
              <a:rPr lang="en-US" sz="2000" b="1" dirty="0">
                <a:solidFill>
                  <a:schemeClr val="folHlink"/>
                </a:solidFill>
                <a:sym typeface="Symbol" pitchFamily="18" charset="2"/>
              </a:rPr>
              <a:t>new limit value – cut-off value</a:t>
            </a:r>
            <a:r>
              <a:rPr lang="en-US" sz="2000" dirty="0">
                <a:sym typeface="Symbol" pitchFamily="18" charset="2"/>
              </a:rPr>
              <a:t> and do another depth-first search.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sz="2000" dirty="0">
                <a:sym typeface="Symbol" pitchFamily="18" charset="2"/>
              </a:rPr>
              <a:t>Repeat this procedure until a goal node is found.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</a:pPr>
            <a:endParaRPr lang="en-US" sz="20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CC12B8-695E-4C92-9173-7D37C8AA53B2}" type="slidenum">
              <a:rPr lang="ar-SA"/>
              <a:pPr/>
              <a:t>69</a:t>
            </a:fld>
            <a:endParaRPr lang="en-GB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2734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5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6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7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8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9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0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1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2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3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</p:grpSp>
      <p:grpSp>
        <p:nvGrpSpPr>
          <p:cNvPr id="72709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2725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6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7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8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9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0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1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2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3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2713" name="Group 25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2715" name="Rectangle 26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6" name="Rectangle 27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7" name="Rectangle 28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8" name="Rectangle 2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19" name="Rectangle 30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0" name="Rectangle 31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1" name="Rectangle 32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2" name="Rectangle 33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3" name="Rectangle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24" name="Text Box 35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72714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11" name="Text Box 37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6600"/>
                </a:solidFill>
              </a:rPr>
              <a:t>f(N) = g(N) + h(N) </a:t>
            </a:r>
          </a:p>
          <a:p>
            <a:r>
              <a:rPr lang="en-US" dirty="0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72712" name="Text Box 38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Cutoff=4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4FBD3-BCE1-4011-853B-2A35C0D4FC64}" type="slidenum">
              <a:rPr lang="ar-SA"/>
              <a:pPr/>
              <a:t>7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1462088"/>
          </a:xfrm>
        </p:spPr>
        <p:txBody>
          <a:bodyPr/>
          <a:lstStyle/>
          <a:p>
            <a:pPr eaLnBrk="1" hangingPunct="1"/>
            <a:r>
              <a:rPr lang="en-US" sz="3400"/>
              <a:t>Approach 1: </a:t>
            </a:r>
            <a:r>
              <a:rPr lang="en-US" sz="3400" i="1"/>
              <a:t>f</a:t>
            </a:r>
            <a:r>
              <a:rPr lang="en-US" sz="3400"/>
              <a:t>  Measures the Value of the Current State</a:t>
            </a:r>
            <a:endParaRPr lang="en-GB" sz="340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8610600" cy="4495800"/>
          </a:xfrm>
        </p:spPr>
        <p:txBody>
          <a:bodyPr/>
          <a:lstStyle/>
          <a:p>
            <a:pPr eaLnBrk="1" hangingPunct="1"/>
            <a:r>
              <a:rPr lang="en-US" sz="2400"/>
              <a:t>Usually the case when solving optimization problems</a:t>
            </a:r>
          </a:p>
          <a:p>
            <a:pPr lvl="1" eaLnBrk="1" hangingPunct="1"/>
            <a:r>
              <a:rPr lang="en-US" sz="2000"/>
              <a:t> Finding a state such that the value of the metric </a:t>
            </a:r>
            <a:r>
              <a:rPr lang="en-US" sz="2000" i="1"/>
              <a:t>f</a:t>
            </a:r>
            <a:r>
              <a:rPr lang="en-US" sz="2000"/>
              <a:t> is optimized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Often, in these cases, </a:t>
            </a:r>
            <a:r>
              <a:rPr lang="en-US" sz="2400" i="1"/>
              <a:t>f</a:t>
            </a:r>
            <a:r>
              <a:rPr lang="en-US" sz="2400"/>
              <a:t> could be a weighted sum of a set of component values:</a:t>
            </a:r>
          </a:p>
          <a:p>
            <a:pPr lvl="1" eaLnBrk="1" hangingPunct="1"/>
            <a:endParaRPr lang="en-US" sz="2000"/>
          </a:p>
          <a:p>
            <a:pPr lvl="1" eaLnBrk="1" hangingPunct="1"/>
            <a:r>
              <a:rPr lang="en-US" sz="2000"/>
              <a:t>N-Queens</a:t>
            </a:r>
          </a:p>
          <a:p>
            <a:pPr lvl="2" eaLnBrk="1" hangingPunct="1"/>
            <a:r>
              <a:rPr lang="en-US" sz="1800"/>
              <a:t> Example: the number of queens under attack …</a:t>
            </a:r>
          </a:p>
          <a:p>
            <a:pPr lvl="1" eaLnBrk="1" hangingPunct="1"/>
            <a:endParaRPr lang="en-US" sz="2000"/>
          </a:p>
          <a:p>
            <a:pPr lvl="1" eaLnBrk="1" hangingPunct="1"/>
            <a:r>
              <a:rPr lang="en-US" sz="2000"/>
              <a:t>Data mining</a:t>
            </a:r>
          </a:p>
          <a:p>
            <a:pPr lvl="2" eaLnBrk="1" hangingPunct="1"/>
            <a:r>
              <a:rPr lang="en-US" sz="1800"/>
              <a:t>Example: the “predictive-ness” (a.k.a. accuracy) of a rule discovered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C207B0-DB64-45DE-B4A0-758C519F84DB}" type="slidenum">
              <a:rPr lang="ar-SA"/>
              <a:pPr/>
              <a:t>70</a:t>
            </a:fld>
            <a:endParaRPr lang="en-GB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73732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3785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6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7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8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9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0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1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2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3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94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73733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3776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7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8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79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0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1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2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3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84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734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3764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376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7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8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9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0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1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2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3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4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5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73765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3735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3751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3753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3754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375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5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5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5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5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6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6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6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76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3752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736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Cutoff=4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3739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3741" name="Rectangle 55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2" name="Rectangle 56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3" name="Rectangle 57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4" name="Rectangle 5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5" name="Rectangle 59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6" name="Rectangle 60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7" name="Rectangle 61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8" name="Rectangle 62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49" name="Rectangle 63"/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0" name="Text Box 64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73740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3738" name="Text Box 68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0D586A-5933-43BE-AD31-EFFA5908E3FB}" type="slidenum">
              <a:rPr lang="ar-SA"/>
              <a:pPr/>
              <a:t>71</a:t>
            </a:fld>
            <a:endParaRPr lang="en-GB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74756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4823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4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5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6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7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8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9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0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1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2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74757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4814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5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6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8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9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0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1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58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4802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4804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5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6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7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8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9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0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1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2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74803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59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4789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4791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4792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479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94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9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96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9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9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99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80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801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790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60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Cutoff=4</a:t>
            </a:r>
          </a:p>
        </p:txBody>
      </p:sp>
      <p:grpSp>
        <p:nvGrpSpPr>
          <p:cNvPr id="74761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4776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4778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4779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4780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1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2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3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4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5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6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7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788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4777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762" name="Group 67"/>
          <p:cNvGrpSpPr>
            <a:grpSpLocks/>
          </p:cNvGrpSpPr>
          <p:nvPr/>
        </p:nvGrpSpPr>
        <p:grpSpPr bwMode="auto">
          <a:xfrm>
            <a:off x="3124200" y="4114800"/>
            <a:ext cx="1219200" cy="776288"/>
            <a:chOff x="1920" y="2592"/>
            <a:chExt cx="768" cy="489"/>
          </a:xfrm>
        </p:grpSpPr>
        <p:grpSp>
          <p:nvGrpSpPr>
            <p:cNvPr id="74764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74766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7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8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69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2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3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4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74765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4763" name="Text Box 82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51E61B-1433-4535-A368-46ED9F7669EE}" type="slidenum">
              <a:rPr lang="ar-SA"/>
              <a:pPr/>
              <a:t>72</a:t>
            </a:fld>
            <a:endParaRPr lang="en-GB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75780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5860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1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2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3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4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5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7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8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69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7578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5851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2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3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4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5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6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7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8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59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782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5839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5841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2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3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4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5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6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7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8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9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0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75840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783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5826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5828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5829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5830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1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2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3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4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5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6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7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38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5827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784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Cutoff=4</a:t>
            </a:r>
          </a:p>
        </p:txBody>
      </p:sp>
      <p:grpSp>
        <p:nvGrpSpPr>
          <p:cNvPr id="75785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5813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5815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5816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5817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18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19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20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21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22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23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24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825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5814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786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75801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75803" name="Text Box 69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75804" name="Rectangle 70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5" name="Rectangle 7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6" name="Rectangle 72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7" name="Rectangle 7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8" name="Rectangle 74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9" name="Rectangle 75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0" name="Rectangle 7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1" name="Rectangle 77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2" name="Rectangle 78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02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787" name="Group 80"/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75789" name="Group 81"/>
            <p:cNvGrpSpPr>
              <a:grpSpLocks/>
            </p:cNvGrpSpPr>
            <p:nvPr/>
          </p:nvGrpSpPr>
          <p:grpSpPr bwMode="auto"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75791" name="Rectangle 82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2" name="Rectangle 83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3" name="Rectangle 84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4" name="Rectangle 85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5" name="Rectangle 86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6" name="Rectangle 87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7" name="Rectangle 88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8" name="Rectangle 89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799" name="Rectangle 90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00" name="Text Box 91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5</a:t>
                </a:r>
              </a:p>
            </p:txBody>
          </p:sp>
        </p:grpSp>
        <p:sp>
          <p:nvSpPr>
            <p:cNvPr id="75790" name="Line 92"/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788" name="Text Box 95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696405-3F23-4F74-B31C-74F3F7AAA9D3}" type="slidenum">
              <a:rPr lang="ar-SA"/>
              <a:pPr/>
              <a:t>73</a:t>
            </a:fld>
            <a:endParaRPr lang="en-GB"/>
          </a:p>
        </p:txBody>
      </p:sp>
      <p:grpSp>
        <p:nvGrpSpPr>
          <p:cNvPr id="76803" name="Group 2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6895" name="Group 3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6897" name="Text Box 4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  <p:sp>
            <p:nvSpPr>
              <p:cNvPr id="76898" name="Rectangle 5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99" name="Rectangle 6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0" name="Rectangle 7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1" name="Rectangle 8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2" name="Rectangle 9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3" name="Rectangle 1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4" name="Rectangle 1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5" name="Rectangle 12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906" name="Rectangle 13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96" name="Line 14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318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76805" name="Group 16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6885" name="Rectangle 17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6" name="Rectangle 18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7" name="Rectangle 19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8" name="Rectangle 20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9" name="Rectangle 21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90" name="Rectangle 22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91" name="Rectangle 23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92" name="Rectangle 24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93" name="Rectangle 25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94" name="Text Box 26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76806" name="Group 27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6876" name="Rectangle 28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7" name="Rectangle 29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8" name="Rectangle 30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79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0" name="Rectangle 32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1" name="Rectangle 33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2" name="Rectangle 34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3" name="Rectangle 35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84" name="Rectangle 36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807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6863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6865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6866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6867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68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6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1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4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7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6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6808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Cutoff=4</a:t>
            </a:r>
          </a:p>
        </p:txBody>
      </p:sp>
      <p:grpSp>
        <p:nvGrpSpPr>
          <p:cNvPr id="76809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6850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6852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6853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6854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55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56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57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58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59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6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61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862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6851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10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76838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76840" name="Text Box 69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76841" name="Rectangle 70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2" name="Rectangle 7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3" name="Rectangle 72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4" name="Rectangle 7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5" name="Rectangle 74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6" name="Rectangle 75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7" name="Rectangle 7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8" name="Rectangle 77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9" name="Rectangle 78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39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11" name="Group 80"/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76826" name="Group 81"/>
            <p:cNvGrpSpPr>
              <a:grpSpLocks/>
            </p:cNvGrpSpPr>
            <p:nvPr/>
          </p:nvGrpSpPr>
          <p:grpSpPr bwMode="auto"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76828" name="Text Box 82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76829" name="Rectangle 83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0" name="Rectangle 84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1" name="Rectangle 85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2" name="Rectangle 86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3" name="Rectangle 87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4" name="Rectangle 88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5" name="Rectangle 89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6" name="Rectangle 90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7" name="Rectangle 91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827" name="Line 92"/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12" name="Group 93"/>
          <p:cNvGrpSpPr>
            <a:grpSpLocks/>
          </p:cNvGrpSpPr>
          <p:nvPr/>
        </p:nvGrpSpPr>
        <p:grpSpPr bwMode="auto"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76814" name="Group 94"/>
            <p:cNvGrpSpPr>
              <a:grpSpLocks/>
            </p:cNvGrpSpPr>
            <p:nvPr/>
          </p:nvGrpSpPr>
          <p:grpSpPr bwMode="auto">
            <a:xfrm>
              <a:off x="1632" y="1344"/>
              <a:ext cx="288" cy="490"/>
              <a:chOff x="1632" y="1344"/>
              <a:chExt cx="288" cy="490"/>
            </a:xfrm>
          </p:grpSpPr>
          <p:sp>
            <p:nvSpPr>
              <p:cNvPr id="76816" name="Rectangle 95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7" name="Rectangle 96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8" name="Rectangle 97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19" name="Rectangle 98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0" name="Rectangle 99"/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1" name="Rectangle 100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2" name="Rectangle 10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3" name="Rectangle 102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4" name="Rectangle 103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25" name="Text Box 104"/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76815" name="Line 105"/>
            <p:cNvSpPr>
              <a:spLocks noChangeShapeType="1"/>
            </p:cNvSpPr>
            <p:nvPr/>
          </p:nvSpPr>
          <p:spPr bwMode="auto">
            <a:xfrm flipV="1">
              <a:off x="1152" y="1488"/>
              <a:ext cx="48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6813" name="Text Box 106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04F9C2-716F-4323-BC03-031DC541F976}" type="slidenum">
              <a:rPr lang="ar-SA"/>
              <a:pPr/>
              <a:t>74</a:t>
            </a:fld>
            <a:endParaRPr lang="en-GB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77828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7854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5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6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0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1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2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3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77829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7845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6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8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0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7833" name="Group 25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7835" name="Rectangle 26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6" name="Rectangle 27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7" name="Rectangle 28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8" name="Rectangle 2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9" name="Rectangle 30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0" name="Rectangle 31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1" name="Rectangle 32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2" name="Rectangle 33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3" name="Rectangle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44" name="Text Box 35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77834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7831" name="Text Box 38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sp>
        <p:nvSpPr>
          <p:cNvPr id="77832" name="Text Box 39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F3195A-2C6A-4446-9E4C-B60926853736}" type="slidenum">
              <a:rPr lang="ar-SA"/>
              <a:pPr/>
              <a:t>75</a:t>
            </a:fld>
            <a:endParaRPr lang="en-GB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78852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8905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6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7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8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9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0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1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2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3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4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78853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8896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7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8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9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0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1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2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3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4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4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8884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888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7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8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89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0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1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2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3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4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95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78885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855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8871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8873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8874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887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7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7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7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7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8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8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8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88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8872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56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8859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8861" name="Rectangle 55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2" name="Rectangle 56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3" name="Rectangle 57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4" name="Rectangle 5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5" name="Rectangle 59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6" name="Rectangle 60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7" name="Rectangle 61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8" name="Rectangle 62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69" name="Rectangle 63"/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870" name="Text Box 64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78860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58" name="Text Box 66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36CA1C-4B61-4015-9FCD-D0CE22C2D355}" type="slidenum">
              <a:rPr lang="ar-SA"/>
              <a:pPr/>
              <a:t>76</a:t>
            </a:fld>
            <a:endParaRPr lang="en-GB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79876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79943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4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5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6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7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8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9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0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1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2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79877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79934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5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6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8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9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0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1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2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878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79922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79924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5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6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7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8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9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0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1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2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79923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879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79909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79911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9912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7991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14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1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1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1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19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2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21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9910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880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79881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79896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79898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79899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79900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1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2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3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4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5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6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7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908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9897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882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79884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79886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2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3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4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5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79885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9883" name="Text Box 80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FC30EB-8E0E-4AA9-8A1A-00B10FFB0ECC}" type="slidenum">
              <a:rPr lang="ar-SA"/>
              <a:pPr/>
              <a:t>77</a:t>
            </a:fld>
            <a:endParaRPr lang="en-GB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80900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0979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0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1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2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3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4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5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6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7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88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8090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0970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1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2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3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4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5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6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7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8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902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0958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0960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1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2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3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4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5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6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7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8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69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80959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03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0945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0947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80948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0949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0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1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2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3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4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5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6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5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946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904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80905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0932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0934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80935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0936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7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8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39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0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1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2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3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944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933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06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0920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0922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3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4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5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6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7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8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9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0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31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0921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907" name="Group 80"/>
          <p:cNvGrpSpPr>
            <a:grpSpLocks/>
          </p:cNvGrpSpPr>
          <p:nvPr/>
        </p:nvGrpSpPr>
        <p:grpSpPr bwMode="auto">
          <a:xfrm>
            <a:off x="5029200" y="4648200"/>
            <a:ext cx="457200" cy="776288"/>
            <a:chOff x="3168" y="2928"/>
            <a:chExt cx="288" cy="489"/>
          </a:xfrm>
        </p:grpSpPr>
        <p:sp>
          <p:nvSpPr>
            <p:cNvPr id="80911" name="Rectangle 81"/>
            <p:cNvSpPr>
              <a:spLocks noChangeArrowheads="1"/>
            </p:cNvSpPr>
            <p:nvPr/>
          </p:nvSpPr>
          <p:spPr bwMode="auto"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Rectangle 82"/>
            <p:cNvSpPr>
              <a:spLocks noChangeArrowheads="1"/>
            </p:cNvSpPr>
            <p:nvPr/>
          </p:nvSpPr>
          <p:spPr bwMode="auto"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Rectangle 83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Rectangle 84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Rectangle 85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Rectangle 86"/>
            <p:cNvSpPr>
              <a:spLocks noChangeArrowheads="1"/>
            </p:cNvSpPr>
            <p:nvPr/>
          </p:nvSpPr>
          <p:spPr bwMode="auto">
            <a:xfrm>
              <a:off x="3360" y="292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Rectangle 87"/>
            <p:cNvSpPr>
              <a:spLocks noChangeArrowheads="1"/>
            </p:cNvSpPr>
            <p:nvPr/>
          </p:nvSpPr>
          <p:spPr bwMode="auto"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Rectangle 88"/>
            <p:cNvSpPr>
              <a:spLocks noChangeArrowheads="1"/>
            </p:cNvSpPr>
            <p:nvPr/>
          </p:nvSpPr>
          <p:spPr bwMode="auto"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9" name="Text Box 89"/>
            <p:cNvSpPr txBox="1">
              <a:spLocks noChangeArrowheads="1"/>
            </p:cNvSpPr>
            <p:nvPr/>
          </p:nvSpPr>
          <p:spPr bwMode="auto">
            <a:xfrm>
              <a:off x="3224" y="3167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</p:grpSp>
      <p:sp>
        <p:nvSpPr>
          <p:cNvPr id="80908" name="Rectangle 90"/>
          <p:cNvSpPr>
            <a:spLocks noChangeArrowheads="1"/>
          </p:cNvSpPr>
          <p:nvPr/>
        </p:nvSpPr>
        <p:spPr bwMode="auto"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91"/>
          <p:cNvSpPr>
            <a:spLocks noChangeShapeType="1"/>
          </p:cNvSpPr>
          <p:nvPr/>
        </p:nvSpPr>
        <p:spPr bwMode="auto">
          <a:xfrm>
            <a:off x="42672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910" name="Text Box 92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1AD54-DC4B-4826-8161-81501563C539}" type="slidenum">
              <a:rPr lang="ar-SA"/>
              <a:pPr/>
              <a:t>78</a:t>
            </a:fld>
            <a:endParaRPr lang="en-GB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81924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2017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8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9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0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1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2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3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4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5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6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81925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2008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9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0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2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3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4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5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6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926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1996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1998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9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0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1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2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3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4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5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6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07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81997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27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1983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1985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81986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1987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88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8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9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91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9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9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94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9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98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28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81929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1970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1972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81973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1974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5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6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7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8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79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8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81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982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1971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30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1958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1960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1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2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3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4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5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6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7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8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9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1959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31" name="Group 80"/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81946" name="Group 81"/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81948" name="Text Box 82"/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81949" name="Rectangle 83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0" name="Rectangle 84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1" name="Rectangle 85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2" name="Rectangle 8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3" name="Rectangle 87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4" name="Rectangle 8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5" name="Rectangle 8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6" name="Rectangle 90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7" name="Rectangle 91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47" name="Line 92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932" name="Group 93"/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81934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81936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7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8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39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0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1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2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3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4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5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1935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1933" name="Text Box 106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14EA6-4158-4CD1-86FB-901B1415D5CC}" type="slidenum">
              <a:rPr lang="ar-SA"/>
              <a:pPr/>
              <a:t>79</a:t>
            </a:fld>
            <a:endParaRPr lang="en-GB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82948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3054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5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6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7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8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9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0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1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2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63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82949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3045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6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7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8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49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0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1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2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053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950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3033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3035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6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7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8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9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0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1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2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3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4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83034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51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3020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3022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83023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3024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25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26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27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28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29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30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31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32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3021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952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82953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3007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3009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83010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3011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12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13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14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15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16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17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18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019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3008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54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2995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2997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8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9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0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1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2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3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4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5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06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2996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55" name="Group 80"/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82983" name="Group 81"/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82985" name="Text Box 82"/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82986" name="Rectangle 83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7" name="Rectangle 84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8" name="Rectangle 85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9" name="Rectangle 8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0" name="Rectangle 87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1" name="Rectangle 8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2" name="Rectangle 8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3" name="Rectangle 90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94" name="Rectangle 91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984" name="Line 92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56" name="Group 93"/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82971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82973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4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5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6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7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8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9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0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1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2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2972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957" name="Group 106"/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82959" name="Group 107"/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82961" name="Rectangle 108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2" name="Rectangle 109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3" name="Rectangle 110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4" name="Rectangle 111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5" name="Rectangle 112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6" name="Rectangle 113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7" name="Rectangle 11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8" name="Rectangle 115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9" name="Rectangle 116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0" name="Text Box 117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2960" name="Line 118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958" name="Text Box 119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4155A-7B50-4724-A670-B3E729673A9E}" type="slidenum">
              <a:rPr lang="ar-SA"/>
              <a:pPr/>
              <a:t>8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93038" cy="1462088"/>
          </a:xfrm>
        </p:spPr>
        <p:txBody>
          <a:bodyPr/>
          <a:lstStyle/>
          <a:p>
            <a:pPr eaLnBrk="1" hangingPunct="1"/>
            <a:r>
              <a:rPr lang="en-US" sz="3400"/>
              <a:t>Approach 2: </a:t>
            </a:r>
            <a:r>
              <a:rPr lang="en-US" sz="3400" i="1"/>
              <a:t>f</a:t>
            </a:r>
            <a:r>
              <a:rPr lang="en-US" sz="3400"/>
              <a:t>  Measures the Cost to the Goal</a:t>
            </a:r>
            <a:endParaRPr lang="en-GB" sz="340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8610600" cy="1981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/>
              <a:t>A state </a:t>
            </a:r>
            <a:r>
              <a:rPr lang="en-US" sz="2800" i="1"/>
              <a:t>X</a:t>
            </a:r>
            <a:r>
              <a:rPr lang="en-US" sz="2800"/>
              <a:t> would be better than a state </a:t>
            </a:r>
            <a:r>
              <a:rPr lang="en-US" sz="2800" i="1"/>
              <a:t>Y</a:t>
            </a:r>
            <a:r>
              <a:rPr lang="en-US" sz="2800"/>
              <a:t> if the estimated cost of getting from </a:t>
            </a:r>
            <a:r>
              <a:rPr lang="en-US" sz="2800" i="1"/>
              <a:t>X</a:t>
            </a:r>
            <a:r>
              <a:rPr lang="en-US" sz="2800"/>
              <a:t> to the goal is lower than that of </a:t>
            </a:r>
            <a:r>
              <a:rPr lang="en-US" sz="2800" i="1"/>
              <a:t>Y</a:t>
            </a:r>
            <a:r>
              <a:rPr lang="en-US" sz="2800"/>
              <a:t> – because </a:t>
            </a:r>
            <a:r>
              <a:rPr lang="en-US" sz="2800" i="1"/>
              <a:t>X</a:t>
            </a:r>
            <a:r>
              <a:rPr lang="en-US" sz="2800"/>
              <a:t> would be closer to the goal than </a:t>
            </a:r>
            <a:r>
              <a:rPr lang="en-US" sz="2800" i="1"/>
              <a:t>Y</a:t>
            </a:r>
          </a:p>
          <a:p>
            <a:pPr eaLnBrk="1" hangingPunct="1"/>
            <a:endParaRPr lang="en-US" sz="2800"/>
          </a:p>
        </p:txBody>
      </p:sp>
      <p:pic>
        <p:nvPicPr>
          <p:cNvPr id="10245" name="Picture 4" descr="8puzz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45088" y="4089400"/>
            <a:ext cx="3810000" cy="1930400"/>
          </a:xfrm>
          <a:noFill/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304800" y="4191000"/>
            <a:ext cx="449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 8–Puzzle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h</a:t>
            </a:r>
            <a:r>
              <a:rPr lang="en-US" sz="2000" b="1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: The number of misplaced tiles (squares with number).</a:t>
            </a:r>
          </a:p>
          <a:p>
            <a:pPr>
              <a:spcBef>
                <a:spcPct val="50000"/>
              </a:spcBef>
            </a:pPr>
            <a:r>
              <a:rPr lang="en-US" sz="1800" b="1" dirty="0"/>
              <a:t>h</a:t>
            </a:r>
            <a:r>
              <a:rPr lang="en-US" sz="1800" b="1" baseline="-25000" dirty="0"/>
              <a:t>2</a:t>
            </a:r>
            <a:r>
              <a:rPr lang="en-US" sz="1800" dirty="0"/>
              <a:t>:</a:t>
            </a:r>
            <a:r>
              <a:rPr lang="fr-FR" sz="1800" dirty="0"/>
              <a:t> 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sum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of the distances of the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tiles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goal positions.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4FF81E-FD89-47C6-B2BF-2B9FFC266BEA}" type="slidenum">
              <a:rPr lang="ar-SA"/>
              <a:pPr/>
              <a:t>80</a:t>
            </a:fld>
            <a:endParaRPr lang="en-GB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83972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84079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0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1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2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3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4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5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6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7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88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83973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84070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1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2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3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4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5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6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7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78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84058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84060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1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2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3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4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5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6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7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8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9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84059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75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84045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84047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84048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84049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50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51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52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53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54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55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56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5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4046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3976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83977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84032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84034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84035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84036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37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38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39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0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1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2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3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044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4033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78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84020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84022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3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4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5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6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7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8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9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30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31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4021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79" name="Group 80"/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84008" name="Group 81"/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84010" name="Text Box 82"/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84011" name="Rectangle 83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2" name="Rectangle 84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3" name="Rectangle 85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4" name="Rectangle 8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5" name="Rectangle 87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6" name="Rectangle 8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7" name="Rectangle 8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8" name="Rectangle 90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9" name="Rectangle 91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009" name="Line 92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80" name="Group 93"/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83996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83998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9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0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1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2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3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4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5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6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7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3997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981" name="Group 106"/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83984" name="Group 107"/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83986" name="Rectangle 108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7" name="Rectangle 109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8" name="Rectangle 110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89" name="Rectangle 111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0" name="Rectangle 112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1" name="Rectangle 113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Rectangle 11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3" name="Rectangle 115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4" name="Rectangle 116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5" name="Text Box 117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83985" name="Line 118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3982" name="Line 119"/>
          <p:cNvSpPr>
            <a:spLocks noChangeShapeType="1"/>
          </p:cNvSpPr>
          <p:nvPr/>
        </p:nvSpPr>
        <p:spPr bwMode="auto">
          <a:xfrm>
            <a:off x="6705600" y="3962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983" name="Text Box 120"/>
          <p:cNvSpPr txBox="1">
            <a:spLocks noChangeArrowheads="1"/>
          </p:cNvSpPr>
          <p:nvPr/>
        </p:nvSpPr>
        <p:spPr bwMode="auto">
          <a:xfrm>
            <a:off x="3749675" y="8382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782ED0-9653-444C-B2D9-50C7B2D0B1BF}" type="slidenum">
              <a:rPr lang="ar-SA"/>
              <a:pPr/>
              <a:t>81</a:t>
            </a:fld>
            <a:endParaRPr lang="en-GB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When to Use Search Techniques</a:t>
            </a:r>
            <a:endParaRPr lang="en-GB"/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search space is small,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There are no other available techniques,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It is not worth the effort to develop a more efficient technique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 The search space is large,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There is no other available techniques,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There exist “</a:t>
            </a:r>
            <a:r>
              <a:rPr lang="en-US">
                <a:solidFill>
                  <a:schemeClr val="hlink"/>
                </a:solidFill>
              </a:rPr>
              <a:t>good</a:t>
            </a:r>
            <a:r>
              <a:rPr lang="en-US"/>
              <a:t>” heuristics</a:t>
            </a:r>
            <a:endParaRPr lang="en-GB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BA8972-BD0C-4B37-9B5D-18B31F7659CB}" type="slidenum">
              <a:rPr lang="ar-SA"/>
              <a:pPr/>
              <a:t>82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Popular AI Search Problems</a:t>
            </a:r>
            <a:endParaRPr lang="en-GB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05000"/>
            <a:ext cx="7504112" cy="1030287"/>
          </a:xfrm>
        </p:spPr>
        <p:txBody>
          <a:bodyPr/>
          <a:lstStyle/>
          <a:p>
            <a:pPr marL="381000" indent="-381000"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Classic AI search problems, Map searching (navigation)</a:t>
            </a:r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1905000" y="3886200"/>
            <a:ext cx="3048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5562600" y="5562600"/>
            <a:ext cx="304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3" descr="romania-distan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45121"/>
            <a:ext cx="7010400" cy="421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Romania with step costs in km</a:t>
            </a:r>
          </a:p>
        </p:txBody>
      </p:sp>
      <p:pic>
        <p:nvPicPr>
          <p:cNvPr id="4099" name="Picture 3" descr="romania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Idea: avoid expanding paths that are already expensive</a:t>
            </a:r>
          </a:p>
          <a:p>
            <a:pPr eaLnBrk="1" hangingPunct="1"/>
            <a:r>
              <a:rPr lang="en-US" altLang="en-US"/>
              <a:t>Evaluation function </a:t>
            </a:r>
            <a:r>
              <a:rPr lang="en-US" altLang="en-US" i="1"/>
              <a:t>f(n) = g(n) + h(n)</a:t>
            </a:r>
            <a:endParaRPr lang="en-US" altLang="en-US"/>
          </a:p>
          <a:p>
            <a:pPr lvl="1" eaLnBrk="1" hangingPunct="1"/>
            <a:r>
              <a:rPr lang="en-US" altLang="en-US" i="1"/>
              <a:t>g(n) </a:t>
            </a:r>
            <a:r>
              <a:rPr lang="en-US" altLang="en-US"/>
              <a:t>= cost so far to reach </a:t>
            </a:r>
            <a:r>
              <a:rPr lang="en-US" altLang="en-US" i="1"/>
              <a:t>n</a:t>
            </a:r>
          </a:p>
          <a:p>
            <a:pPr lvl="1" eaLnBrk="1" hangingPunct="1"/>
            <a:r>
              <a:rPr lang="en-US" altLang="en-US" i="1"/>
              <a:t>h(n)</a:t>
            </a:r>
            <a:r>
              <a:rPr lang="en-US" altLang="en-US"/>
              <a:t> = estimated cost from </a:t>
            </a:r>
            <a:r>
              <a:rPr lang="en-US" altLang="en-US" i="1"/>
              <a:t>n</a:t>
            </a:r>
            <a:r>
              <a:rPr lang="en-US" altLang="en-US"/>
              <a:t> to goal</a:t>
            </a:r>
          </a:p>
          <a:p>
            <a:pPr eaLnBrk="1" hangingPunct="1"/>
            <a:r>
              <a:rPr lang="en-US" altLang="en-US" i="1"/>
              <a:t>f(n) </a:t>
            </a:r>
            <a:r>
              <a:rPr lang="en-US" altLang="en-US"/>
              <a:t>= estimated total cost of path through </a:t>
            </a:r>
            <a:r>
              <a:rPr lang="en-US" altLang="en-US" i="1"/>
              <a:t>n</a:t>
            </a:r>
            <a:r>
              <a:rPr lang="en-US" altLang="en-US"/>
              <a:t> to goal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6147" name="Picture 3" descr="astar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star-progress0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8195" name="Picture 3" descr="astar-progress0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9219" name="Picture 3" descr="astar-progress0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0243" name="Picture 3" descr="astar-progress0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B6B86-5A93-4828-9F10-5A30FFBA8B78}" type="slidenum">
              <a:rPr lang="ar-SA"/>
              <a:pPr/>
              <a:t>9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4313"/>
            <a:ext cx="7793038" cy="1462087"/>
          </a:xfrm>
        </p:spPr>
        <p:txBody>
          <a:bodyPr/>
          <a:lstStyle/>
          <a:p>
            <a:pPr eaLnBrk="1" hangingPunct="1"/>
            <a:r>
              <a:rPr lang="en-US" sz="3000"/>
              <a:t>Approach 3: </a:t>
            </a:r>
            <a:r>
              <a:rPr lang="en-US" sz="3000" i="1"/>
              <a:t>f </a:t>
            </a:r>
            <a:r>
              <a:rPr lang="en-US" sz="3000"/>
              <a:t>measures the total cost of the solution path (Admissible Heuristic Functions)</a:t>
            </a:r>
            <a:endParaRPr lang="en-GB" sz="300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8610600" cy="4343400"/>
          </a:xfrm>
        </p:spPr>
        <p:txBody>
          <a:bodyPr/>
          <a:lstStyle/>
          <a:p>
            <a:pPr eaLnBrk="1" hangingPunct="1"/>
            <a:r>
              <a:rPr lang="en-US" sz="2300">
                <a:latin typeface="Times New Roman" pitchFamily="18" charset="0"/>
              </a:rPr>
              <a:t>A heuristic function </a:t>
            </a:r>
            <a:r>
              <a:rPr lang="en-US" sz="2300" i="1">
                <a:latin typeface="Times New Roman" pitchFamily="18" charset="0"/>
              </a:rPr>
              <a:t>f(n) = g(n) + h(n)</a:t>
            </a:r>
            <a:r>
              <a:rPr lang="en-US" sz="2300">
                <a:latin typeface="Times New Roman" pitchFamily="18" charset="0"/>
              </a:rPr>
              <a:t> is admissible if </a:t>
            </a:r>
            <a:r>
              <a:rPr lang="en-US" sz="2300" i="1">
                <a:latin typeface="Times New Roman" pitchFamily="18" charset="0"/>
              </a:rPr>
              <a:t>h(n)</a:t>
            </a:r>
            <a:r>
              <a:rPr lang="en-US" sz="2300">
                <a:latin typeface="Times New Roman" pitchFamily="18" charset="0"/>
              </a:rPr>
              <a:t> </a:t>
            </a:r>
            <a:r>
              <a:rPr lang="en-US" sz="2300" b="1">
                <a:latin typeface="Times New Roman" pitchFamily="18" charset="0"/>
              </a:rPr>
              <a:t>never</a:t>
            </a:r>
            <a:r>
              <a:rPr lang="en-US" sz="2300">
                <a:latin typeface="Times New Roman" pitchFamily="18" charset="0"/>
              </a:rPr>
              <a:t> overestimates the cost to reach the goal.</a:t>
            </a:r>
          </a:p>
          <a:p>
            <a:pPr lvl="1" eaLnBrk="1" hangingPunct="1"/>
            <a:r>
              <a:rPr lang="en-US" sz="2000">
                <a:latin typeface="Times New Roman" pitchFamily="18" charset="0"/>
              </a:rPr>
              <a:t>Admissible heuristics are “optimistic”: “the cost is not that much …”</a:t>
            </a:r>
          </a:p>
          <a:p>
            <a:pPr eaLnBrk="1" hangingPunct="1"/>
            <a:r>
              <a:rPr lang="en-US" sz="2300">
                <a:latin typeface="Times New Roman" pitchFamily="18" charset="0"/>
              </a:rPr>
              <a:t>However, </a:t>
            </a:r>
            <a:r>
              <a:rPr lang="en-US" sz="2300" i="1">
                <a:latin typeface="Times New Roman" pitchFamily="18" charset="0"/>
              </a:rPr>
              <a:t>g(n)</a:t>
            </a:r>
            <a:r>
              <a:rPr lang="en-US" sz="2300">
                <a:latin typeface="Times New Roman" pitchFamily="18" charset="0"/>
              </a:rPr>
              <a:t> is the exact cost to reach node </a:t>
            </a:r>
            <a:r>
              <a:rPr lang="en-US" sz="2300" i="1">
                <a:latin typeface="Times New Roman" pitchFamily="18" charset="0"/>
              </a:rPr>
              <a:t>n</a:t>
            </a:r>
            <a:r>
              <a:rPr lang="en-US" sz="2300">
                <a:latin typeface="Times New Roman" pitchFamily="18" charset="0"/>
              </a:rPr>
              <a:t> from the initial state.</a:t>
            </a:r>
          </a:p>
          <a:p>
            <a:pPr eaLnBrk="1" hangingPunct="1"/>
            <a:r>
              <a:rPr lang="en-US" sz="2300">
                <a:latin typeface="Times New Roman" pitchFamily="18" charset="0"/>
              </a:rPr>
              <a:t>Therefore, </a:t>
            </a:r>
            <a:r>
              <a:rPr lang="en-US" sz="2300" i="1">
                <a:latin typeface="Times New Roman" pitchFamily="18" charset="0"/>
              </a:rPr>
              <a:t>f(n)</a:t>
            </a:r>
            <a:r>
              <a:rPr lang="en-US" sz="2300">
                <a:latin typeface="Times New Roman" pitchFamily="18" charset="0"/>
              </a:rPr>
              <a:t> never over-estimate the true cost to reach the goal state through node </a:t>
            </a:r>
            <a:r>
              <a:rPr lang="en-US" sz="2300" i="1">
                <a:latin typeface="Times New Roman" pitchFamily="18" charset="0"/>
              </a:rPr>
              <a:t>n</a:t>
            </a:r>
            <a:r>
              <a:rPr lang="en-US" sz="230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sz="2300">
                <a:solidFill>
                  <a:srgbClr val="971103"/>
                </a:solidFill>
                <a:latin typeface="Times New Roman" pitchFamily="18" charset="0"/>
              </a:rPr>
              <a:t>Theorem: A search is optimal if </a:t>
            </a:r>
            <a:r>
              <a:rPr lang="en-US" sz="2300" i="1">
                <a:solidFill>
                  <a:srgbClr val="971103"/>
                </a:solidFill>
                <a:latin typeface="Times New Roman" pitchFamily="18" charset="0"/>
              </a:rPr>
              <a:t>h(n)</a:t>
            </a:r>
            <a:r>
              <a:rPr lang="en-US" sz="2300">
                <a:solidFill>
                  <a:srgbClr val="971103"/>
                </a:solidFill>
                <a:latin typeface="Times New Roman" pitchFamily="18" charset="0"/>
              </a:rPr>
              <a:t> is admissible.</a:t>
            </a:r>
          </a:p>
          <a:p>
            <a:pPr lvl="1" eaLnBrk="1" hangingPunct="1"/>
            <a:r>
              <a:rPr lang="en-US" sz="2000">
                <a:solidFill>
                  <a:srgbClr val="971103"/>
                </a:solidFill>
                <a:latin typeface="Times New Roman" pitchFamily="18" charset="0"/>
              </a:rPr>
              <a:t>I.e. The search using </a:t>
            </a:r>
            <a:r>
              <a:rPr lang="en-US" sz="2000" i="1">
                <a:solidFill>
                  <a:srgbClr val="971103"/>
                </a:solidFill>
                <a:latin typeface="Times New Roman" pitchFamily="18" charset="0"/>
              </a:rPr>
              <a:t>h(n)</a:t>
            </a:r>
            <a:r>
              <a:rPr lang="en-US" sz="2000">
                <a:solidFill>
                  <a:srgbClr val="971103"/>
                </a:solidFill>
                <a:latin typeface="Times New Roman" pitchFamily="18" charset="0"/>
              </a:rPr>
              <a:t> returns an optimal solution.</a:t>
            </a:r>
          </a:p>
          <a:p>
            <a:pPr eaLnBrk="1" hangingPunct="1"/>
            <a:r>
              <a:rPr lang="en-US" sz="2300">
                <a:solidFill>
                  <a:srgbClr val="971103"/>
                </a:solidFill>
                <a:latin typeface="Times New Roman" pitchFamily="18" charset="0"/>
              </a:rPr>
              <a:t>Given </a:t>
            </a:r>
            <a:r>
              <a:rPr lang="en-US" sz="2300" i="1">
                <a:solidFill>
                  <a:srgbClr val="971103"/>
                </a:solidFill>
                <a:latin typeface="Times New Roman" pitchFamily="18" charset="0"/>
              </a:rPr>
              <a:t>h</a:t>
            </a:r>
            <a:r>
              <a:rPr lang="en-US" sz="2300" i="1" baseline="-25000">
                <a:solidFill>
                  <a:srgbClr val="971103"/>
                </a:solidFill>
                <a:latin typeface="Times New Roman" pitchFamily="18" charset="0"/>
              </a:rPr>
              <a:t>2</a:t>
            </a:r>
            <a:r>
              <a:rPr lang="en-US" sz="2300" i="1">
                <a:solidFill>
                  <a:srgbClr val="971103"/>
                </a:solidFill>
                <a:latin typeface="Times New Roman" pitchFamily="18" charset="0"/>
              </a:rPr>
              <a:t>(n) &gt; h</a:t>
            </a:r>
            <a:r>
              <a:rPr lang="en-US" sz="2300" i="1" baseline="-25000">
                <a:solidFill>
                  <a:srgbClr val="971103"/>
                </a:solidFill>
                <a:latin typeface="Times New Roman" pitchFamily="18" charset="0"/>
              </a:rPr>
              <a:t>1</a:t>
            </a:r>
            <a:r>
              <a:rPr lang="en-US" sz="2300" i="1">
                <a:solidFill>
                  <a:srgbClr val="971103"/>
                </a:solidFill>
                <a:latin typeface="Times New Roman" pitchFamily="18" charset="0"/>
              </a:rPr>
              <a:t>(n) </a:t>
            </a:r>
            <a:r>
              <a:rPr lang="en-US" sz="2300">
                <a:solidFill>
                  <a:srgbClr val="971103"/>
                </a:solidFill>
                <a:latin typeface="Times New Roman" pitchFamily="18" charset="0"/>
              </a:rPr>
              <a:t>for all </a:t>
            </a:r>
            <a:r>
              <a:rPr lang="en-US" sz="2300" i="1">
                <a:solidFill>
                  <a:srgbClr val="971103"/>
                </a:solidFill>
                <a:latin typeface="Times New Roman" pitchFamily="18" charset="0"/>
              </a:rPr>
              <a:t>n, </a:t>
            </a:r>
            <a:r>
              <a:rPr lang="en-US" sz="2300">
                <a:solidFill>
                  <a:srgbClr val="971103"/>
                </a:solidFill>
                <a:latin typeface="Times New Roman" pitchFamily="18" charset="0"/>
              </a:rPr>
              <a:t>it’s always more </a:t>
            </a:r>
            <a:r>
              <a:rPr lang="en-US" sz="2300" u="sng">
                <a:solidFill>
                  <a:srgbClr val="971103"/>
                </a:solidFill>
                <a:latin typeface="Times New Roman" pitchFamily="18" charset="0"/>
              </a:rPr>
              <a:t>efficient</a:t>
            </a:r>
            <a:r>
              <a:rPr lang="en-US" sz="2300">
                <a:solidFill>
                  <a:srgbClr val="971103"/>
                </a:solidFill>
                <a:latin typeface="Times New Roman" pitchFamily="18" charset="0"/>
              </a:rPr>
              <a:t> to use </a:t>
            </a:r>
            <a:r>
              <a:rPr lang="en-US" sz="2300" i="1">
                <a:solidFill>
                  <a:srgbClr val="971103"/>
                </a:solidFill>
                <a:latin typeface="Times New Roman" pitchFamily="18" charset="0"/>
              </a:rPr>
              <a:t>h</a:t>
            </a:r>
            <a:r>
              <a:rPr lang="en-US" sz="2300" i="1" baseline="-25000">
                <a:solidFill>
                  <a:srgbClr val="971103"/>
                </a:solidFill>
                <a:latin typeface="Times New Roman" pitchFamily="18" charset="0"/>
              </a:rPr>
              <a:t>2</a:t>
            </a:r>
            <a:r>
              <a:rPr lang="en-US" sz="2300" i="1">
                <a:solidFill>
                  <a:srgbClr val="971103"/>
                </a:solidFill>
                <a:latin typeface="Times New Roman" pitchFamily="18" charset="0"/>
              </a:rPr>
              <a:t>(n).</a:t>
            </a:r>
          </a:p>
          <a:p>
            <a:pPr lvl="1" eaLnBrk="1" hangingPunct="1"/>
            <a:r>
              <a:rPr lang="en-US" sz="2000" i="1">
                <a:solidFill>
                  <a:srgbClr val="971103"/>
                </a:solidFill>
                <a:latin typeface="Times New Roman" pitchFamily="18" charset="0"/>
              </a:rPr>
              <a:t>h</a:t>
            </a:r>
            <a:r>
              <a:rPr lang="en-US" sz="2000" i="1" baseline="-25000">
                <a:solidFill>
                  <a:srgbClr val="971103"/>
                </a:solidFill>
                <a:latin typeface="Times New Roman" pitchFamily="18" charset="0"/>
              </a:rPr>
              <a:t>2</a:t>
            </a:r>
            <a:r>
              <a:rPr lang="en-US" sz="2000" i="1">
                <a:solidFill>
                  <a:srgbClr val="971103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971103"/>
                </a:solidFill>
                <a:latin typeface="Times New Roman" pitchFamily="18" charset="0"/>
              </a:rPr>
              <a:t>is more realistic than </a:t>
            </a:r>
            <a:r>
              <a:rPr lang="en-US" sz="2000" i="1">
                <a:solidFill>
                  <a:srgbClr val="971103"/>
                </a:solidFill>
                <a:latin typeface="Times New Roman" pitchFamily="18" charset="0"/>
              </a:rPr>
              <a:t>h</a:t>
            </a:r>
            <a:r>
              <a:rPr lang="en-US" sz="2000" i="1" baseline="-25000">
                <a:solidFill>
                  <a:srgbClr val="971103"/>
                </a:solidFill>
                <a:latin typeface="Times New Roman" pitchFamily="18" charset="0"/>
              </a:rPr>
              <a:t>1 </a:t>
            </a:r>
            <a:r>
              <a:rPr lang="en-US" sz="2000" i="1">
                <a:solidFill>
                  <a:srgbClr val="971103"/>
                </a:solidFill>
                <a:latin typeface="Times New Roman" pitchFamily="18" charset="0"/>
              </a:rPr>
              <a:t>(more informed)</a:t>
            </a:r>
            <a:r>
              <a:rPr lang="en-US" sz="2000">
                <a:solidFill>
                  <a:srgbClr val="971103"/>
                </a:solidFill>
                <a:latin typeface="Times New Roman" pitchFamily="18" charset="0"/>
              </a:rPr>
              <a:t>, though both are optimistic.</a:t>
            </a:r>
            <a:endParaRPr lang="en-US" sz="20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1267" name="Picture 3" descr="astar-progress06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524000"/>
            <a:ext cx="5410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Admissible heuristics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heuristic </a:t>
            </a:r>
            <a:r>
              <a:rPr lang="en-US" altLang="en-US" sz="2800" i="1" dirty="0"/>
              <a:t>h(n)</a:t>
            </a:r>
            <a:r>
              <a:rPr lang="en-US" altLang="en-US" sz="2800" dirty="0"/>
              <a:t> is </a:t>
            </a:r>
            <a:r>
              <a:rPr lang="en-US" altLang="en-US" sz="2800" dirty="0">
                <a:solidFill>
                  <a:srgbClr val="FF0000"/>
                </a:solidFill>
              </a:rPr>
              <a:t>admissible</a:t>
            </a:r>
            <a:r>
              <a:rPr lang="en-US" altLang="en-US" sz="2800" dirty="0"/>
              <a:t> if for every node </a:t>
            </a:r>
            <a:r>
              <a:rPr lang="en-US" altLang="en-US" sz="2800" i="1" dirty="0"/>
              <a:t>n</a:t>
            </a:r>
            <a:r>
              <a:rPr lang="en-US" altLang="en-US" sz="2800" dirty="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800" i="1" dirty="0"/>
              <a:t>	h(n) </a:t>
            </a:r>
            <a:r>
              <a:rPr lang="en-US" altLang="en-US" sz="2800" i="1" dirty="0">
                <a:cs typeface="Arial" charset="0"/>
              </a:rPr>
              <a:t>≤</a:t>
            </a:r>
            <a:r>
              <a:rPr lang="en-US" altLang="en-US" sz="2800" i="1" dirty="0"/>
              <a:t> h</a:t>
            </a:r>
            <a:r>
              <a:rPr lang="en-US" altLang="en-US" sz="2800" i="1" baseline="30000" dirty="0"/>
              <a:t>*</a:t>
            </a:r>
            <a:r>
              <a:rPr lang="en-US" altLang="en-US" sz="2800" i="1" dirty="0"/>
              <a:t>(n), </a:t>
            </a:r>
            <a:r>
              <a:rPr lang="en-US" altLang="en-US" sz="2800" dirty="0"/>
              <a:t>where </a:t>
            </a:r>
            <a:r>
              <a:rPr lang="en-US" altLang="en-US" sz="2800" i="1" dirty="0"/>
              <a:t>h</a:t>
            </a:r>
            <a:r>
              <a:rPr lang="en-US" altLang="en-US" sz="2800" i="1" baseline="30000" dirty="0"/>
              <a:t>*</a:t>
            </a:r>
            <a:r>
              <a:rPr lang="en-US" altLang="en-US" sz="2800" i="1" dirty="0"/>
              <a:t>(n)</a:t>
            </a:r>
            <a:r>
              <a:rPr lang="en-US" altLang="en-US" sz="2800" dirty="0"/>
              <a:t> is the </a:t>
            </a:r>
            <a:r>
              <a:rPr lang="en-US" altLang="en-US" sz="2800" dirty="0">
                <a:solidFill>
                  <a:srgbClr val="FF0000"/>
                </a:solidFill>
              </a:rPr>
              <a:t>true </a:t>
            </a:r>
            <a:r>
              <a:rPr lang="en-US" altLang="en-US" sz="2800" dirty="0"/>
              <a:t>cost to reach the goal state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.</a:t>
            </a:r>
          </a:p>
          <a:p>
            <a:pPr eaLnBrk="1" hangingPunct="1"/>
            <a:r>
              <a:rPr lang="en-US" altLang="en-US" sz="2800" dirty="0"/>
              <a:t>An admissible heuristic </a:t>
            </a:r>
            <a:r>
              <a:rPr lang="en-US" altLang="en-US" sz="2800" dirty="0">
                <a:solidFill>
                  <a:srgbClr val="FF0000"/>
                </a:solidFill>
              </a:rPr>
              <a:t>never overestimates</a:t>
            </a:r>
            <a:r>
              <a:rPr lang="en-US" altLang="en-US" sz="2800" dirty="0"/>
              <a:t> the cost to reach the goal, i.e., it is </a:t>
            </a:r>
            <a:r>
              <a:rPr lang="en-US" altLang="en-US" sz="2800" dirty="0">
                <a:solidFill>
                  <a:srgbClr val="FF0000"/>
                </a:solidFill>
              </a:rPr>
              <a:t>optimistic</a:t>
            </a:r>
            <a:endParaRPr lang="en-US" altLang="en-US" sz="2800" dirty="0"/>
          </a:p>
          <a:p>
            <a:pPr eaLnBrk="1" hangingPunct="1"/>
            <a:r>
              <a:rPr lang="en-US" altLang="en-US" sz="2800" dirty="0"/>
              <a:t>Example: </a:t>
            </a:r>
            <a:r>
              <a:rPr lang="en-US" altLang="en-US" sz="2800" i="1" dirty="0" err="1"/>
              <a:t>h</a:t>
            </a:r>
            <a:r>
              <a:rPr lang="en-US" altLang="en-US" sz="2800" i="1" baseline="-25000" dirty="0" err="1"/>
              <a:t>SLD</a:t>
            </a:r>
            <a:r>
              <a:rPr lang="en-US" altLang="en-US" sz="2800" i="1" dirty="0"/>
              <a:t>(n) </a:t>
            </a:r>
            <a:r>
              <a:rPr lang="en-US" altLang="en-US" sz="2800" dirty="0"/>
              <a:t>(never overestimates the actual road distance)</a:t>
            </a:r>
          </a:p>
          <a:p>
            <a:pPr eaLnBrk="1" hangingPunct="1"/>
            <a:r>
              <a:rPr lang="en-US" altLang="en-US" sz="2800" dirty="0">
                <a:solidFill>
                  <a:schemeClr val="accent2"/>
                </a:solidFill>
              </a:rPr>
              <a:t>Theorem</a:t>
            </a:r>
            <a:r>
              <a:rPr lang="en-US" altLang="en-US" sz="2800" dirty="0"/>
              <a:t>: If </a:t>
            </a:r>
            <a:r>
              <a:rPr lang="en-US" altLang="en-US" sz="2800" i="1" dirty="0"/>
              <a:t>h(n) </a:t>
            </a:r>
            <a:r>
              <a:rPr lang="en-US" altLang="en-US" sz="2800" dirty="0"/>
              <a:t>is admissible, A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using </a:t>
            </a:r>
            <a:r>
              <a:rPr lang="en-US" altLang="en-US" sz="2800" dirty="0">
                <a:latin typeface="Courier New" pitchFamily="49" charset="0"/>
              </a:rPr>
              <a:t>TREE-SEARCH</a:t>
            </a:r>
            <a:r>
              <a:rPr lang="en-US" altLang="en-US" sz="2800" dirty="0"/>
              <a:t> is optimal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Optimality of A</a:t>
            </a:r>
            <a:r>
              <a:rPr lang="en-US" altLang="en-US" baseline="30000"/>
              <a:t>*</a:t>
            </a:r>
            <a:r>
              <a:rPr lang="en-US" altLang="en-US"/>
              <a:t> (proof)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458200" cy="3886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Suppose some suboptimal goal </a:t>
            </a:r>
            <a:r>
              <a:rPr lang="en-US" altLang="en-US" sz="2000" i="1" dirty="0"/>
              <a:t>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has been generated and is in the fringe. Let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be an unexpanded node in the fringe such that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is on a shortest path to an optimal goal </a:t>
            </a:r>
            <a:r>
              <a:rPr lang="en-US" altLang="en-US" sz="2000" i="1" dirty="0"/>
              <a:t>G</a:t>
            </a:r>
            <a:r>
              <a:rPr lang="en-US" altLang="en-US" sz="2000" dirty="0"/>
              <a:t>.
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f(n)=g(n)+h(n)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f(G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 = g(G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+ </a:t>
            </a:r>
            <a:r>
              <a:rPr lang="en-US" altLang="en-US" sz="2000" i="1" dirty="0"/>
              <a:t>h</a:t>
            </a:r>
            <a:r>
              <a:rPr lang="en-US" altLang="en-US" sz="2000" dirty="0"/>
              <a:t>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</a:t>
            </a:r>
          </a:p>
          <a:p>
            <a:pPr eaLnBrk="1" hangingPunct="1"/>
            <a:r>
              <a:rPr lang="en-US" altLang="en-US" sz="2000" dirty="0"/>
              <a:t>f(G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 = g(G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	[since </a:t>
            </a:r>
            <a:r>
              <a:rPr lang="en-US" altLang="en-US" sz="2000" i="1" dirty="0"/>
              <a:t>h</a:t>
            </a:r>
            <a:r>
              <a:rPr lang="en-US" altLang="en-US" sz="2000" dirty="0"/>
              <a:t>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0] ……….(1)</a:t>
            </a:r>
          </a:p>
          <a:p>
            <a:pPr eaLnBrk="1" hangingPunct="1"/>
            <a:r>
              <a:rPr lang="en-US" altLang="en-US" sz="2000" dirty="0"/>
              <a:t>Again, f(G)   = g(G) + </a:t>
            </a:r>
            <a:r>
              <a:rPr lang="en-US" altLang="en-US" sz="2000" i="1" dirty="0"/>
              <a:t>h</a:t>
            </a:r>
            <a:r>
              <a:rPr lang="en-US" altLang="en-US" sz="2000" dirty="0"/>
              <a:t>(G)</a:t>
            </a:r>
          </a:p>
          <a:p>
            <a:pPr eaLnBrk="1" hangingPunct="1"/>
            <a:r>
              <a:rPr lang="en-US" altLang="en-US" sz="2000" dirty="0"/>
              <a:t>f(G)   = g(G)		[since </a:t>
            </a:r>
            <a:r>
              <a:rPr lang="en-US" altLang="en-US" sz="2000" i="1" dirty="0"/>
              <a:t>h</a:t>
            </a:r>
            <a:r>
              <a:rPr lang="en-US" altLang="en-US" sz="2000" dirty="0"/>
              <a:t>(G) = 0] …………(2)</a:t>
            </a:r>
          </a:p>
          <a:p>
            <a:pPr eaLnBrk="1" hangingPunct="1"/>
            <a:r>
              <a:rPr lang="en-US" altLang="en-US" sz="2000" dirty="0"/>
              <a:t>But, g(G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&gt; g(G) 	[since 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suboptimal]…….(3)</a:t>
            </a:r>
          </a:p>
          <a:p>
            <a:pPr eaLnBrk="1" hangingPunct="1"/>
            <a:r>
              <a:rPr lang="en-US" altLang="en-US" sz="2000" dirty="0"/>
              <a:t>Therefore, f(G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 &gt; f(G) [ from equation (1), (2) and (3)] ……. (4)</a:t>
            </a:r>
          </a:p>
        </p:txBody>
      </p:sp>
      <p:pic>
        <p:nvPicPr>
          <p:cNvPr id="13316" name="Picture 4" descr="astar-proo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8956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Optimality of A</a:t>
            </a:r>
            <a:r>
              <a:rPr lang="en-US" altLang="en-US" baseline="30000" dirty="0"/>
              <a:t>*</a:t>
            </a:r>
            <a:r>
              <a:rPr lang="en-US" altLang="en-US" dirty="0"/>
              <a:t> (proof)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609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Suppose some suboptimal goal </a:t>
            </a:r>
            <a:r>
              <a:rPr lang="en-US" altLang="en-US" sz="2000" i="1" dirty="0"/>
              <a:t>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has been generated and is in the fringe. Let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be an unexpanded node in the fringe such that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is on a shortest path to an optimal goal </a:t>
            </a:r>
            <a:r>
              <a:rPr lang="en-US" altLang="en-US" sz="2000" i="1" dirty="0"/>
              <a:t>G</a:t>
            </a:r>
            <a:r>
              <a:rPr lang="en-US" altLang="en-US" sz="2000" dirty="0"/>
              <a:t>.</a:t>
            </a:r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000" dirty="0"/>
              <a:t>Therefore, f(G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 &gt; f(G) ……. (4) [ from equation (1), (2) and (3)]</a:t>
            </a:r>
          </a:p>
          <a:p>
            <a:pPr eaLnBrk="1" hangingPunct="1">
              <a:defRPr/>
            </a:pPr>
            <a:r>
              <a:rPr lang="en-US" altLang="en-US" sz="2000" dirty="0"/>
              <a:t>Again, h(n)</a:t>
            </a:r>
            <a:r>
              <a:rPr lang="en-US" altLang="en-US" sz="2000" dirty="0">
                <a:cs typeface="Arial" panose="020B0604020202020204" pitchFamily="34" charset="0"/>
              </a:rPr>
              <a:t>≤</a:t>
            </a:r>
            <a:r>
              <a:rPr lang="en-US" altLang="en-US" sz="2000" dirty="0"/>
              <a:t> h*(n) …………….(5) [since h is admissible; Here, </a:t>
            </a:r>
            <a:r>
              <a:rPr lang="en-US" altLang="en-US" sz="2000" i="1" dirty="0"/>
              <a:t>h</a:t>
            </a:r>
            <a:r>
              <a:rPr lang="en-US" altLang="en-US" sz="2000" i="1" baseline="30000" dirty="0"/>
              <a:t>*</a:t>
            </a:r>
            <a:r>
              <a:rPr lang="en-US" altLang="en-US" sz="2000" i="1" dirty="0"/>
              <a:t>(n)</a:t>
            </a:r>
            <a:r>
              <a:rPr lang="en-US" altLang="en-US" sz="2000" dirty="0"/>
              <a:t> is the </a:t>
            </a:r>
            <a:r>
              <a:rPr lang="en-US" altLang="en-US" sz="2000" dirty="0">
                <a:solidFill>
                  <a:srgbClr val="FF0000"/>
                </a:solidFill>
              </a:rPr>
              <a:t>true </a:t>
            </a:r>
            <a:r>
              <a:rPr lang="en-US" altLang="en-US" sz="2000" dirty="0"/>
              <a:t>cost to reach the goal state from </a:t>
            </a:r>
            <a:r>
              <a:rPr lang="en-US" altLang="en-US" sz="2000" i="1" dirty="0"/>
              <a:t>n</a:t>
            </a:r>
            <a:r>
              <a:rPr lang="en-US" altLang="en-US" sz="2000" dirty="0"/>
              <a:t>]</a:t>
            </a:r>
          </a:p>
          <a:p>
            <a:pPr eaLnBrk="1" hangingPunct="1">
              <a:defRPr/>
            </a:pPr>
            <a:r>
              <a:rPr lang="en-US" altLang="en-US" sz="2000" dirty="0"/>
              <a:t>g(n) + h(n)</a:t>
            </a:r>
            <a:r>
              <a:rPr lang="en-US" altLang="en-US" sz="2000" dirty="0">
                <a:cs typeface="Arial" panose="020B0604020202020204" pitchFamily="34" charset="0"/>
              </a:rPr>
              <a:t>≤</a:t>
            </a:r>
            <a:r>
              <a:rPr lang="en-US" altLang="en-US" sz="2000" dirty="0"/>
              <a:t> g(n) + h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(n) ……. (6) [ Adding g(n) in both sides of equation (5)]</a:t>
            </a:r>
          </a:p>
          <a:p>
            <a:pPr eaLnBrk="1" hangingPunct="1">
              <a:buSzPct val="150000"/>
              <a:buFont typeface="Wingdings" pitchFamily="2" charset="2"/>
              <a:buChar char="§"/>
              <a:defRPr/>
            </a:pPr>
            <a:r>
              <a:rPr lang="en-US" altLang="en-US" sz="2000" dirty="0"/>
              <a:t>f(n) </a:t>
            </a:r>
            <a:r>
              <a:rPr lang="en-US" altLang="en-US" sz="2000" dirty="0">
                <a:cs typeface="Arial" panose="020B0604020202020204" pitchFamily="34" charset="0"/>
              </a:rPr>
              <a:t>≤</a:t>
            </a:r>
            <a:r>
              <a:rPr lang="en-US" altLang="en-US" sz="2000" dirty="0"/>
              <a:t> f(G) …… (7) [Because, f(n)= g(n) + h(n) ; and f(G) = g(n) + h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(n); Here, </a:t>
            </a:r>
            <a:r>
              <a:rPr lang="en-US" altLang="en-US" sz="2000" i="1" dirty="0"/>
              <a:t>h</a:t>
            </a:r>
            <a:r>
              <a:rPr lang="en-US" altLang="en-US" sz="2000" i="1" baseline="30000" dirty="0"/>
              <a:t>*</a:t>
            </a:r>
            <a:r>
              <a:rPr lang="en-US" altLang="en-US" sz="2000" i="1" dirty="0"/>
              <a:t>(n)</a:t>
            </a:r>
            <a:r>
              <a:rPr lang="en-US" altLang="en-US" sz="2000" dirty="0"/>
              <a:t> is the </a:t>
            </a:r>
            <a:r>
              <a:rPr lang="en-US" altLang="en-US" sz="2000" dirty="0">
                <a:solidFill>
                  <a:srgbClr val="FF0000"/>
                </a:solidFill>
              </a:rPr>
              <a:t>true </a:t>
            </a:r>
            <a:r>
              <a:rPr lang="en-US" altLang="en-US" sz="2000" dirty="0"/>
              <a:t>cost to reach the goal state from </a:t>
            </a:r>
            <a:r>
              <a:rPr lang="en-US" altLang="en-US" sz="2000" i="1" dirty="0"/>
              <a:t>n</a:t>
            </a:r>
            <a:r>
              <a:rPr lang="en-US" altLang="en-US" sz="2000" dirty="0"/>
              <a:t>]
 f(n) </a:t>
            </a:r>
            <a:r>
              <a:rPr lang="en-US" altLang="en-US" sz="2000" dirty="0">
                <a:cs typeface="Arial" panose="020B0604020202020204" pitchFamily="34" charset="0"/>
              </a:rPr>
              <a:t>≤</a:t>
            </a:r>
            <a:r>
              <a:rPr lang="en-US" altLang="en-US" sz="2000" dirty="0"/>
              <a:t> f(G) &lt; f(G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[From equation (4) and (7)]</a:t>
            </a:r>
          </a:p>
          <a:p>
            <a:pPr marL="0" indent="0" eaLnBrk="1" hangingPunct="1">
              <a:buSzPct val="150000"/>
              <a:buFont typeface="Wingdings" pitchFamily="2" charset="2"/>
              <a:buNone/>
              <a:defRPr/>
            </a:pPr>
            <a:r>
              <a:rPr lang="en-US" altLang="en-US" sz="2000" dirty="0"/>
              <a:t>Therefore,  </a:t>
            </a:r>
            <a:r>
              <a:rPr lang="en-US" altLang="en-US" sz="2000" i="1" dirty="0"/>
              <a:t>f(G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) &gt; f(n)</a:t>
            </a:r>
            <a:r>
              <a:rPr lang="en-US" altLang="en-US" sz="2000" dirty="0"/>
              <a:t>, and 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will never select 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for expansion before expanding </a:t>
            </a:r>
            <a:r>
              <a:rPr lang="en-US" altLang="en-US" sz="2000" i="1" dirty="0"/>
              <a:t>n</a:t>
            </a:r>
            <a:r>
              <a:rPr lang="en-US" altLang="en-US" sz="2000" dirty="0"/>
              <a:t> to reach at optimal goal G.
</a:t>
            </a:r>
            <a:endParaRPr lang="en-US" altLang="en-US" sz="1600" dirty="0"/>
          </a:p>
        </p:txBody>
      </p:sp>
      <p:pic>
        <p:nvPicPr>
          <p:cNvPr id="14340" name="Picture 4" descr="astar-proo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6002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Consistent heuristics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A heuristic is </a:t>
            </a:r>
            <a:r>
              <a:rPr lang="en-US" altLang="en-US" sz="2000" dirty="0">
                <a:solidFill>
                  <a:srgbClr val="FF0000"/>
                </a:solidFill>
              </a:rPr>
              <a:t>consistent</a:t>
            </a:r>
            <a:r>
              <a:rPr lang="en-US" altLang="en-US" sz="2000" dirty="0"/>
              <a:t> if for every node </a:t>
            </a:r>
            <a:r>
              <a:rPr lang="en-US" altLang="en-US" sz="2000" i="1" dirty="0"/>
              <a:t>n</a:t>
            </a:r>
            <a:r>
              <a:rPr lang="en-US" altLang="en-US" sz="2000" dirty="0"/>
              <a:t>, every successor </a:t>
            </a:r>
            <a:r>
              <a:rPr lang="en-US" altLang="en-US" sz="2000" i="1" dirty="0"/>
              <a:t>n'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n</a:t>
            </a:r>
            <a:r>
              <a:rPr lang="en-US" altLang="en-US" sz="2000" dirty="0"/>
              <a:t> generated by any action </a:t>
            </a:r>
            <a:r>
              <a:rPr lang="en-US" altLang="en-US" sz="2000" i="1" dirty="0"/>
              <a:t>a</a:t>
            </a:r>
            <a:r>
              <a:rPr lang="en-US" altLang="en-US" sz="2000" dirty="0"/>
              <a:t>, follows the triangular inequality.
 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i="1" dirty="0"/>
              <a:t>h(n) </a:t>
            </a:r>
            <a:r>
              <a:rPr lang="en-US" altLang="en-US" sz="2000" i="1" dirty="0">
                <a:cs typeface="Arial" charset="0"/>
              </a:rPr>
              <a:t>≤</a:t>
            </a:r>
            <a:r>
              <a:rPr lang="en-US" altLang="en-US" sz="2000" i="1" dirty="0"/>
              <a:t> c(</a:t>
            </a:r>
            <a:r>
              <a:rPr lang="en-US" altLang="en-US" sz="2000" i="1" dirty="0" err="1"/>
              <a:t>n,a,n</a:t>
            </a:r>
            <a:r>
              <a:rPr lang="en-US" altLang="en-US" sz="2000" i="1" dirty="0"/>
              <a:t>') + h(n')</a:t>
            </a:r>
            <a:r>
              <a:rPr lang="en-US" altLang="en-US" sz="2000" dirty="0"/>
              <a:t>
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h</a:t>
            </a:r>
            <a:r>
              <a:rPr lang="en-US" altLang="en-US" sz="2000" dirty="0"/>
              <a:t> is consistent, we have
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	f(n') 	= g(n') + h(n')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     	= g(n) + c(</a:t>
            </a:r>
            <a:r>
              <a:rPr lang="en-US" altLang="en-US" sz="2000" dirty="0" err="1"/>
              <a:t>n,a,n</a:t>
            </a:r>
            <a:r>
              <a:rPr lang="en-US" altLang="en-US" sz="2000" dirty="0"/>
              <a:t>') + h(n')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     	</a:t>
            </a:r>
            <a:r>
              <a:rPr lang="en-US" altLang="en-US" sz="2000" dirty="0">
                <a:cs typeface="Arial" charset="0"/>
              </a:rPr>
              <a:t>≥ </a:t>
            </a:r>
            <a:r>
              <a:rPr lang="en-US" altLang="en-US" sz="2000" dirty="0"/>
              <a:t>g(n) + h(n)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      	= f(n)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i.e., </a:t>
            </a:r>
            <a:r>
              <a:rPr lang="en-US" altLang="en-US" sz="2000" i="1" dirty="0"/>
              <a:t>f(n)</a:t>
            </a:r>
            <a:r>
              <a:rPr lang="en-US" altLang="en-US" sz="2000" dirty="0"/>
              <a:t> is non-decreasing along any path.
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Theorem</a:t>
            </a:r>
            <a:r>
              <a:rPr lang="en-US" altLang="en-US" sz="2000" dirty="0"/>
              <a:t>: If </a:t>
            </a:r>
            <a:r>
              <a:rPr lang="en-US" altLang="en-US" sz="2000" i="1" dirty="0"/>
              <a:t>h(n)</a:t>
            </a:r>
            <a:r>
              <a:rPr lang="en-US" altLang="en-US" sz="2000" dirty="0"/>
              <a:t> is consistent, A</a:t>
            </a:r>
            <a:r>
              <a:rPr lang="en-US" altLang="en-US" sz="2000" i="1" dirty="0"/>
              <a:t>*</a:t>
            </a:r>
            <a:r>
              <a:rPr lang="en-US" altLang="en-US" sz="2000" dirty="0"/>
              <a:t> using </a:t>
            </a:r>
            <a:r>
              <a:rPr lang="en-US" altLang="en-US" sz="2000" dirty="0">
                <a:latin typeface="Courier New" pitchFamily="49" charset="0"/>
              </a:rPr>
              <a:t>GRAPH-SEARCH</a:t>
            </a:r>
            <a:r>
              <a:rPr lang="en-US" altLang="en-US" sz="2000" dirty="0"/>
              <a:t> is optimal
</a:t>
            </a:r>
          </a:p>
        </p:txBody>
      </p:sp>
      <p:pic>
        <p:nvPicPr>
          <p:cNvPr id="15364" name="Picture 4" descr="consistenc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362200"/>
            <a:ext cx="19621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A*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Complete?</a:t>
            </a:r>
            <a:r>
              <a:rPr lang="en-US" altLang="en-US" dirty="0"/>
              <a:t> Yes (unless there are infinitely many nodes with f </a:t>
            </a:r>
            <a:r>
              <a:rPr lang="en-US" altLang="en-US" i="1" dirty="0">
                <a:cs typeface="Arial" charset="0"/>
              </a:rPr>
              <a:t>≤</a:t>
            </a:r>
            <a:r>
              <a:rPr lang="en-US" altLang="en-US" i="1" dirty="0"/>
              <a:t> f(G) 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Time?</a:t>
            </a:r>
            <a:r>
              <a:rPr lang="en-US" altLang="en-US" dirty="0"/>
              <a:t> D</a:t>
            </a:r>
            <a:r>
              <a:rPr lang="en-US" dirty="0"/>
              <a:t>epends on the quality of heuristic but still e</a:t>
            </a:r>
            <a:r>
              <a:rPr lang="en-US" altLang="en-US" dirty="0"/>
              <a:t>xponential. </a:t>
            </a:r>
          </a:p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Space?</a:t>
            </a:r>
            <a:r>
              <a:rPr lang="en-US" altLang="en-US" dirty="0"/>
              <a:t> Keeps all nodes in memory. </a:t>
            </a:r>
            <a:r>
              <a:rPr lang="en-US" dirty="0"/>
              <a:t>A* has worst case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 space complexity</a:t>
            </a:r>
            <a:endParaRPr lang="en-US" altLang="en-US" dirty="0"/>
          </a:p>
          <a:p>
            <a:pPr eaLnBrk="1" hangingPunct="1"/>
            <a:r>
              <a:rPr lang="en-US" altLang="en-US" u="sng" dirty="0">
                <a:solidFill>
                  <a:srgbClr val="CC0099"/>
                </a:solidFill>
              </a:rPr>
              <a:t>Optimal?</a:t>
            </a:r>
            <a:r>
              <a:rPr lang="en-US" altLang="en-US" dirty="0"/>
              <a:t> Yes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beam search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Keep track of </a:t>
            </a:r>
            <a:r>
              <a:rPr lang="en-US" altLang="en-US" sz="2800" i="1" dirty="0"/>
              <a:t>k</a:t>
            </a:r>
            <a:r>
              <a:rPr lang="en-US" altLang="en-US" sz="2800" dirty="0"/>
              <a:t> states rather than just 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Start with </a:t>
            </a:r>
            <a:r>
              <a:rPr lang="en-US" altLang="en-US" sz="2400" i="1" dirty="0"/>
              <a:t>k</a:t>
            </a:r>
            <a:r>
              <a:rPr lang="en-US" altLang="en-US" sz="2400" dirty="0"/>
              <a:t> randomly generated states
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At each iteration, all the successors of all </a:t>
            </a:r>
            <a:r>
              <a:rPr lang="en-US" altLang="en-US" sz="2400" i="1" dirty="0"/>
              <a:t>k</a:t>
            </a:r>
            <a:r>
              <a:rPr lang="en-US" altLang="en-US" sz="2400" dirty="0"/>
              <a:t> states are generated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If any one is a goal state, stop; else select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best successors from the complete list and repeat.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875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Local Beam Search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1146175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itchFamily="34" charset="-128"/>
              </a:rPr>
              <a:t>Begin with k random states</a:t>
            </a:r>
          </a:p>
          <a:p>
            <a:r>
              <a:rPr lang="en-US" altLang="en-US">
                <a:ea typeface="ＭＳ Ｐゴシック" pitchFamily="34" charset="-128"/>
              </a:rPr>
              <a:t>Generate all successors of these states</a:t>
            </a:r>
          </a:p>
          <a:p>
            <a:r>
              <a:rPr lang="en-US" altLang="en-US">
                <a:ea typeface="ＭＳ Ｐゴシック" pitchFamily="34" charset="-128"/>
              </a:rPr>
              <a:t>Keep the k best states</a:t>
            </a:r>
          </a:p>
          <a:p>
            <a:endParaRPr lang="en-US" altLang="en-US">
              <a:ea typeface="ＭＳ Ｐゴシック" pitchFamily="34" charset="-128"/>
            </a:endParaRPr>
          </a:p>
          <a:p>
            <a:r>
              <a:rPr lang="en-US" altLang="en-US">
                <a:ea typeface="ＭＳ Ｐゴシック" pitchFamily="34" charset="-128"/>
              </a:rPr>
              <a:t>Stochastic beam search: Probability of keeping a state is </a:t>
            </a:r>
            <a:r>
              <a:rPr lang="en-US" altLang="en-US" i="1">
                <a:ea typeface="ＭＳ Ｐゴシック" pitchFamily="34" charset="-128"/>
              </a:rPr>
              <a:t>a function</a:t>
            </a:r>
            <a:r>
              <a:rPr lang="en-US" altLang="en-US">
                <a:ea typeface="ＭＳ Ｐゴシック" pitchFamily="34" charset="-128"/>
              </a:rPr>
              <a:t> of its heuristic value</a:t>
            </a:r>
          </a:p>
        </p:txBody>
      </p:sp>
      <p:pic>
        <p:nvPicPr>
          <p:cNvPr id="41988" name="Picture 5" descr="Image result for local beam search in artificial intelligence"/>
          <p:cNvPicPr>
            <a:picLocks noChangeAspect="1" noChangeArrowheads="1"/>
          </p:cNvPicPr>
          <p:nvPr/>
        </p:nvPicPr>
        <p:blipFill>
          <a:blip r:embed="rId3"/>
          <a:srcRect t="19743" b="35687"/>
          <a:stretch>
            <a:fillRect/>
          </a:stretch>
        </p:blipFill>
        <p:spPr bwMode="auto">
          <a:xfrm>
            <a:off x="852488" y="3971925"/>
            <a:ext cx="7462837" cy="249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A7DD29-DB9C-43BA-9AA6-0A1EA4C9E1BB}" type="slidenum">
              <a:rPr lang="ar-SA"/>
              <a:pPr/>
              <a:t>98</a:t>
            </a:fld>
            <a:endParaRPr lang="en-GB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Conclusions</a:t>
            </a:r>
            <a:endParaRPr lang="en-GB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Frustration with </a:t>
            </a:r>
            <a:r>
              <a:rPr lang="en-US" sz="2800" i="1">
                <a:latin typeface="Times New Roman" pitchFamily="18" charset="0"/>
              </a:rPr>
              <a:t>uninformed</a:t>
            </a:r>
            <a:r>
              <a:rPr lang="en-US" sz="2800">
                <a:latin typeface="Times New Roman" pitchFamily="18" charset="0"/>
              </a:rPr>
              <a:t> search led to the idea of using domain specific knowledge in a search so that one can intelligently explore only the relevant part of the search space that has a good chance of containing the goal state. These new techniques are called informed (heuristic) search strategies.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pitchFamily="18" charset="0"/>
              </a:rPr>
              <a:t>Even though heuristics improve the performance of informed search algorithms, they are still time consuming especially for large size instances.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AAA91-D3F6-4A06-B1EE-05DCC3C1257D}" type="slidenum">
              <a:rPr lang="ar-SA" smtClean="0"/>
              <a:pPr>
                <a:defRPr/>
              </a:pPr>
              <a:t>99</a:t>
            </a:fld>
            <a:endParaRPr lang="en-GB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95400" y="2514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University of Berkeley, USA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  <a:hlinkClick r:id="rId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  <a:hlinkClick r:id="rId3"/>
              </a:rPr>
              <a:t>http://www.aima.cs.berkeley.edu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sion">
  <a:themeElements>
    <a:clrScheme name="Fusion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Fusion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usio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sion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sio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698FDF180FA49940FB60126EF34C5" ma:contentTypeVersion="1" ma:contentTypeDescription="Create a new document." ma:contentTypeScope="" ma:versionID="eede60e21b1c34709fd89dfb134f4302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3E84A4D-DDD7-4D4F-85C3-048DFD3BB400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0113B19-941E-4345-894D-DCF87A1FA5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B5365C-E17A-48DD-9721-B7E9771FA0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2252</TotalTime>
  <Words>5181</Words>
  <Application>Microsoft Office PowerPoint</Application>
  <PresentationFormat>On-screen Show (4:3)</PresentationFormat>
  <Paragraphs>1594</Paragraphs>
  <Slides>99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Courier New</vt:lpstr>
      <vt:lpstr>Tahoma</vt:lpstr>
      <vt:lpstr>Times New Roman</vt:lpstr>
      <vt:lpstr>Wingdings</vt:lpstr>
      <vt:lpstr>Fusion</vt:lpstr>
      <vt:lpstr>Artificial Intelligence Informed Search</vt:lpstr>
      <vt:lpstr>PowerPoint Presentation</vt:lpstr>
      <vt:lpstr>Uninformed Vs Informed Search</vt:lpstr>
      <vt:lpstr>Using problem specific knowledge to aid searching</vt:lpstr>
      <vt:lpstr>More formally, why heuristic functions work?</vt:lpstr>
      <vt:lpstr>Heuristic Functions</vt:lpstr>
      <vt:lpstr>Approach 1: f  Measures the Value of the Current State</vt:lpstr>
      <vt:lpstr>Approach 2: f  Measures the Cost to the Goal</vt:lpstr>
      <vt:lpstr>Approach 3: f measures the total cost of the solution path (Admissible Heuristic Functions)</vt:lpstr>
      <vt:lpstr>Traditional informed search strategies</vt:lpstr>
      <vt:lpstr>Informed Search Strategies</vt:lpstr>
      <vt:lpstr>An implementation of Best First Search</vt:lpstr>
      <vt:lpstr>Informed Search Strategies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Optimal ?</vt:lpstr>
      <vt:lpstr>Greedy Search: Complete ?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Tree Search</vt:lpstr>
      <vt:lpstr>Greedy Search: Time and Space Complexity ?</vt:lpstr>
      <vt:lpstr>Informed Search Strategies</vt:lpstr>
      <vt:lpstr>A* (A Star) </vt:lpstr>
      <vt:lpstr>A* (A Star) </vt:lpstr>
      <vt:lpstr>A* (A Star) </vt:lpstr>
      <vt:lpstr>A*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with f() not Admissible</vt:lpstr>
      <vt:lpstr>A* Search: h not admissible !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Search: Tree Search</vt:lpstr>
      <vt:lpstr>A* Algorithm</vt:lpstr>
      <vt:lpstr>A* Algorithm</vt:lpstr>
      <vt:lpstr>A* Search: Analysis</vt:lpstr>
      <vt:lpstr>Informed Search Strategies</vt:lpstr>
      <vt:lpstr>Iterative Deepening A*:IDA*</vt:lpstr>
      <vt:lpstr>Consistent Heuristic</vt:lpstr>
      <vt:lpstr>IDA* Algorithm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When to Use Search Techniques</vt:lpstr>
      <vt:lpstr>Popular AI Search Problems</vt:lpstr>
      <vt:lpstr>Romania with step costs in km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Optimality of A* (proof)</vt:lpstr>
      <vt:lpstr>Consistent heuristics</vt:lpstr>
      <vt:lpstr>Properties of A*</vt:lpstr>
      <vt:lpstr>Local beam search</vt:lpstr>
      <vt:lpstr>Local Beam Search</vt:lpstr>
      <vt:lpstr>Conclusions</vt:lpstr>
      <vt:lpstr>References</vt:lpstr>
    </vt:vector>
  </TitlesOfParts>
  <Company>KSU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CSC 361</dc:title>
  <dc:creator>mbatouche</dc:creator>
  <cp:lastModifiedBy>Zavid Parvez</cp:lastModifiedBy>
  <cp:revision>112</cp:revision>
  <dcterms:created xsi:type="dcterms:W3CDTF">2007-09-18T02:19:02Z</dcterms:created>
  <dcterms:modified xsi:type="dcterms:W3CDTF">2020-10-27T04:27:25Z</dcterms:modified>
</cp:coreProperties>
</file>