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9/23/2018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9/23/2018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9/23/2018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9/23/2018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final-arrays-in-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591762"/>
          </a:xfrm>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Object Oriented Programming</a:t>
            </a:r>
            <a:br>
              <a:rPr lang="en-US" dirty="0"/>
            </a:br>
            <a:r>
              <a:rPr lang="en-US" sz="3100" dirty="0"/>
              <a:t>CSE- 310</a:t>
            </a:r>
            <a:r>
              <a:rPr lang="en-US" dirty="0" smtClean="0"/>
              <a:t/>
            </a:r>
            <a:br>
              <a:rPr lang="en-US" dirty="0" smtClean="0"/>
            </a:br>
            <a:r>
              <a:rPr lang="en-US" sz="3100" dirty="0" smtClean="0"/>
              <a:t>Lecture - 2</a:t>
            </a:r>
            <a:endParaRPr lang="en-US" sz="3100" dirty="0"/>
          </a:p>
        </p:txBody>
      </p:sp>
      <p:sp>
        <p:nvSpPr>
          <p:cNvPr id="5" name="Slide Number Placeholder 4"/>
          <p:cNvSpPr>
            <a:spLocks noGrp="1"/>
          </p:cNvSpPr>
          <p:nvPr>
            <p:ph type="sldNum" sz="quarter" idx="12"/>
          </p:nvPr>
        </p:nvSpPr>
        <p:spPr/>
        <p:txBody>
          <a:bodyPr/>
          <a:lstStyle/>
          <a:p>
            <a:fld id="{6E4631C7-396D-4B47-8D45-482865B9912C}" type="slidenum">
              <a:rPr lang="en-US" smtClean="0"/>
              <a:pPr/>
              <a:t>1</a:t>
            </a:fld>
            <a:endParaRPr lang="en-US"/>
          </a:p>
        </p:txBody>
      </p:sp>
      <p:sp>
        <p:nvSpPr>
          <p:cNvPr id="6" name="Subtitle 5"/>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Why main method in java is static ????</a:t>
            </a:r>
            <a:endParaRPr lang="en-US" dirty="0"/>
          </a:p>
        </p:txBody>
      </p:sp>
      <p:sp>
        <p:nvSpPr>
          <p:cNvPr id="3" name="Title 2"/>
          <p:cNvSpPr>
            <a:spLocks noGrp="1"/>
          </p:cNvSpPr>
          <p:nvPr>
            <p:ph type="title"/>
          </p:nvPr>
        </p:nvSpPr>
        <p:spPr>
          <a:xfrm>
            <a:off x="462887" y="338328"/>
            <a:ext cx="8229600" cy="1143000"/>
          </a:xfrm>
        </p:spPr>
        <p:txBody>
          <a:bodyPr/>
          <a:lstStyle/>
          <a:p>
            <a:r>
              <a:rPr lang="en-US" dirty="0" smtClean="0"/>
              <a:t>Important question</a:t>
            </a:r>
            <a:endParaRPr lang="en-US" dirty="0"/>
          </a:p>
        </p:txBody>
      </p:sp>
    </p:spTree>
    <p:extLst>
      <p:ext uri="{BB962C8B-B14F-4D97-AF65-F5344CB8AC3E}">
        <p14:creationId xmlns:p14="http://schemas.microsoft.com/office/powerpoint/2010/main" val="84930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Is used to initialize the static data member.</a:t>
            </a:r>
          </a:p>
          <a:p>
            <a:r>
              <a:rPr lang="en-US" sz="1600" dirty="0"/>
              <a:t>It is executed before main </a:t>
            </a:r>
            <a:r>
              <a:rPr lang="en-US" sz="1600" dirty="0" smtClean="0"/>
              <a:t>method at the time of class loading.</a:t>
            </a:r>
          </a:p>
          <a:p>
            <a:r>
              <a:rPr lang="en-US" sz="2000" b="1" dirty="0"/>
              <a:t>Can we execute a program without main() method?</a:t>
            </a:r>
          </a:p>
          <a:p>
            <a:pPr marL="109728" indent="0">
              <a:buNone/>
            </a:pPr>
            <a:r>
              <a:rPr lang="en-US" dirty="0"/>
              <a:t>	</a:t>
            </a:r>
            <a:r>
              <a:rPr lang="en-US" dirty="0" smtClean="0"/>
              <a:t>- </a:t>
            </a:r>
            <a:r>
              <a:rPr lang="en-US" sz="2000" dirty="0" smtClean="0"/>
              <a:t>The answer is Yes but if not after JDK 6.</a:t>
            </a:r>
            <a:endParaRPr lang="en-US" sz="2000" dirty="0"/>
          </a:p>
        </p:txBody>
      </p:sp>
      <p:sp>
        <p:nvSpPr>
          <p:cNvPr id="3" name="Title 2"/>
          <p:cNvSpPr>
            <a:spLocks noGrp="1"/>
          </p:cNvSpPr>
          <p:nvPr>
            <p:ph type="title"/>
          </p:nvPr>
        </p:nvSpPr>
        <p:spPr/>
        <p:txBody>
          <a:bodyPr>
            <a:normAutofit fontScale="90000"/>
          </a:bodyPr>
          <a:lstStyle/>
          <a:p>
            <a:r>
              <a:rPr lang="en-US" b="0" dirty="0">
                <a:effectLst/>
              </a:rPr>
              <a:t>Java static block</a:t>
            </a:r>
            <a:br>
              <a:rPr lang="en-US" b="0" dirty="0">
                <a:effectLst/>
              </a:rPr>
            </a:br>
            <a:endParaRPr lang="en-US" dirty="0"/>
          </a:p>
        </p:txBody>
      </p:sp>
    </p:spTree>
    <p:extLst>
      <p:ext uri="{BB962C8B-B14F-4D97-AF65-F5344CB8AC3E}">
        <p14:creationId xmlns:p14="http://schemas.microsoft.com/office/powerpoint/2010/main" val="213956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When a variable is declared with </a:t>
            </a:r>
            <a:r>
              <a:rPr lang="en-US" sz="2000" i="1" dirty="0"/>
              <a:t>final</a:t>
            </a:r>
            <a:r>
              <a:rPr lang="en-US" sz="2000" dirty="0"/>
              <a:t> keyword, its value can’t be modified, essentially, a constant. This also means that you must initialize a final variable</a:t>
            </a:r>
            <a:r>
              <a:rPr lang="en-US" sz="2000" dirty="0" smtClean="0"/>
              <a:t>.</a:t>
            </a:r>
          </a:p>
          <a:p>
            <a:r>
              <a:rPr lang="en-US" sz="2000" dirty="0"/>
              <a:t>If the final variable is a reference, this means that the variable cannot be re-bound to reference another object, but internal state of the object pointed by that reference variable can be changed i.e. you can add or remove elements from </a:t>
            </a:r>
            <a:r>
              <a:rPr lang="en-US" sz="2000" dirty="0">
                <a:hlinkClick r:id="rId2"/>
              </a:rPr>
              <a:t>final array</a:t>
            </a:r>
            <a:r>
              <a:rPr lang="en-US" sz="2000" dirty="0"/>
              <a:t> or final </a:t>
            </a:r>
            <a:r>
              <a:rPr lang="en-US" sz="2000" dirty="0" smtClean="0"/>
              <a:t>collection.</a:t>
            </a:r>
          </a:p>
          <a:p>
            <a:r>
              <a:rPr lang="en-US" sz="2000" dirty="0"/>
              <a:t>It is good practice to represent final variables in all uppercase, using underscore to separate words.</a:t>
            </a:r>
            <a:endParaRPr lang="en-US" sz="2000" dirty="0"/>
          </a:p>
        </p:txBody>
      </p:sp>
      <p:sp>
        <p:nvSpPr>
          <p:cNvPr id="3" name="Title 2"/>
          <p:cNvSpPr>
            <a:spLocks noGrp="1"/>
          </p:cNvSpPr>
          <p:nvPr>
            <p:ph type="title"/>
          </p:nvPr>
        </p:nvSpPr>
        <p:spPr/>
        <p:txBody>
          <a:bodyPr>
            <a:normAutofit/>
          </a:bodyPr>
          <a:lstStyle/>
          <a:p>
            <a:r>
              <a:rPr lang="en-US" b="0" dirty="0" smtClean="0">
                <a:effectLst/>
              </a:rPr>
              <a:t>Final keyword</a:t>
            </a:r>
            <a:endParaRPr lang="en-US" dirty="0"/>
          </a:p>
        </p:txBody>
      </p:sp>
    </p:spTree>
    <p:extLst>
      <p:ext uri="{BB962C8B-B14F-4D97-AF65-F5344CB8AC3E}">
        <p14:creationId xmlns:p14="http://schemas.microsoft.com/office/powerpoint/2010/main" val="320935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al keyword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72400" cy="24765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rmAutofit/>
          </a:bodyPr>
          <a:lstStyle/>
          <a:p>
            <a:r>
              <a:rPr lang="en-US" b="0" dirty="0" smtClean="0">
                <a:effectLst/>
              </a:rPr>
              <a:t>Final keyword</a:t>
            </a:r>
            <a:endParaRPr lang="en-US" dirty="0"/>
          </a:p>
        </p:txBody>
      </p:sp>
      <p:sp>
        <p:nvSpPr>
          <p:cNvPr id="5" name="Content Placeholder 1"/>
          <p:cNvSpPr txBox="1">
            <a:spLocks/>
          </p:cNvSpPr>
          <p:nvPr/>
        </p:nvSpPr>
        <p:spPr>
          <a:xfrm>
            <a:off x="457200" y="4572000"/>
            <a:ext cx="8229600" cy="128289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000" dirty="0" smtClean="0"/>
              <a:t>See examples</a:t>
            </a:r>
            <a:r>
              <a:rPr lang="en-US" sz="2000" dirty="0"/>
              <a:t>: https://</a:t>
            </a:r>
            <a:r>
              <a:rPr lang="en-US" sz="2000" dirty="0" smtClean="0"/>
              <a:t>www.geeksforgeeks.org/final-keyword-java</a:t>
            </a:r>
            <a:endParaRPr lang="en-US" sz="2000" dirty="0"/>
          </a:p>
        </p:txBody>
      </p:sp>
    </p:spTree>
    <p:extLst>
      <p:ext uri="{BB962C8B-B14F-4D97-AF65-F5344CB8AC3E}">
        <p14:creationId xmlns:p14="http://schemas.microsoft.com/office/powerpoint/2010/main" val="124936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Scope of variables:</a:t>
            </a:r>
          </a:p>
          <a:p>
            <a:pPr>
              <a:buNone/>
            </a:pPr>
            <a:r>
              <a:rPr lang="en-US" sz="1600" dirty="0" smtClean="0"/>
              <a:t>			- Package</a:t>
            </a:r>
          </a:p>
          <a:p>
            <a:pPr>
              <a:buNone/>
            </a:pPr>
            <a:r>
              <a:rPr lang="en-US" sz="1600" dirty="0" smtClean="0"/>
              <a:t>			- Access modifiers</a:t>
            </a:r>
          </a:p>
          <a:p>
            <a:pPr>
              <a:buNone/>
            </a:pPr>
            <a:r>
              <a:rPr lang="en-US" sz="1600" dirty="0" smtClean="0"/>
              <a:t>					</a:t>
            </a:r>
            <a:r>
              <a:rPr lang="en-US" sz="1600" dirty="0" err="1" smtClean="0"/>
              <a:t>i</a:t>
            </a:r>
            <a:r>
              <a:rPr lang="en-US" sz="1600" dirty="0" smtClean="0"/>
              <a:t>) Public</a:t>
            </a:r>
          </a:p>
          <a:p>
            <a:pPr>
              <a:buNone/>
            </a:pPr>
            <a:r>
              <a:rPr lang="en-US" sz="1600" dirty="0" smtClean="0"/>
              <a:t>				        	ii) Private</a:t>
            </a:r>
          </a:p>
          <a:p>
            <a:pPr>
              <a:buNone/>
            </a:pPr>
            <a:r>
              <a:rPr lang="en-US" sz="1600" dirty="0" smtClean="0"/>
              <a:t>                               		iii) Protected</a:t>
            </a:r>
          </a:p>
          <a:p>
            <a:pPr>
              <a:buNone/>
            </a:pPr>
            <a:r>
              <a:rPr lang="en-US" sz="1600" dirty="0"/>
              <a:t>	</a:t>
            </a:r>
            <a:r>
              <a:rPr lang="en-US" sz="1600" dirty="0" smtClean="0"/>
              <a:t>			</a:t>
            </a:r>
            <a:r>
              <a:rPr lang="en-US" sz="1600" smtClean="0"/>
              <a:t>	iv) Default</a:t>
            </a:r>
            <a:endParaRPr lang="en-US" sz="1600" dirty="0" smtClean="0"/>
          </a:p>
          <a:p>
            <a:pPr>
              <a:buNone/>
            </a:pPr>
            <a:r>
              <a:rPr lang="en-US" sz="1600" dirty="0" smtClean="0"/>
              <a:t>			- Static variable</a:t>
            </a:r>
          </a:p>
          <a:p>
            <a:pPr>
              <a:buNone/>
            </a:pPr>
            <a:r>
              <a:rPr lang="en-US" sz="1600" dirty="0" smtClean="0"/>
              <a:t>			- Final variable</a:t>
            </a:r>
            <a:endParaRPr lang="en-US" sz="1600" dirty="0"/>
          </a:p>
        </p:txBody>
      </p:sp>
      <p:sp>
        <p:nvSpPr>
          <p:cNvPr id="3" name="Title 2"/>
          <p:cNvSpPr>
            <a:spLocks noGrp="1"/>
          </p:cNvSpPr>
          <p:nvPr>
            <p:ph type="title"/>
          </p:nvPr>
        </p:nvSpPr>
        <p:spPr/>
        <p:txBody>
          <a:bodyPr>
            <a:normAutofit fontScale="90000"/>
          </a:bodyPr>
          <a:lstStyle/>
          <a:p>
            <a:r>
              <a:rPr lang="en-US" dirty="0" smtClean="0"/>
              <a:t>Topics to be covered in this lecture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The scope of a variable defines the section of the code in which the variable is visible.</a:t>
            </a:r>
          </a:p>
          <a:p>
            <a:r>
              <a:rPr lang="en-US" sz="1600" dirty="0" smtClean="0"/>
              <a:t>As a general rule, variables that are defined within a block are not accessible outside that block.</a:t>
            </a:r>
          </a:p>
          <a:p>
            <a:r>
              <a:rPr lang="en-US" sz="1600" dirty="0" smtClean="0"/>
              <a:t>To understand scope of variables we need to understand the followings:</a:t>
            </a:r>
          </a:p>
          <a:p>
            <a:pPr>
              <a:buNone/>
            </a:pPr>
            <a:r>
              <a:rPr lang="en-US" sz="1600" dirty="0" smtClean="0"/>
              <a:t>		- Package</a:t>
            </a:r>
          </a:p>
          <a:p>
            <a:pPr>
              <a:buNone/>
            </a:pPr>
            <a:r>
              <a:rPr lang="en-US" sz="1600" dirty="0" smtClean="0"/>
              <a:t>		- Access modifiers</a:t>
            </a:r>
          </a:p>
          <a:p>
            <a:pPr>
              <a:buNone/>
            </a:pPr>
            <a:r>
              <a:rPr lang="en-US" sz="1600" dirty="0" smtClean="0"/>
              <a:t>				</a:t>
            </a:r>
            <a:r>
              <a:rPr lang="en-US" sz="1600" dirty="0" err="1" smtClean="0"/>
              <a:t>i</a:t>
            </a:r>
            <a:r>
              <a:rPr lang="en-US" sz="1600" dirty="0" smtClean="0"/>
              <a:t>) Public</a:t>
            </a:r>
          </a:p>
          <a:p>
            <a:pPr>
              <a:buNone/>
            </a:pPr>
            <a:r>
              <a:rPr lang="en-US" sz="1600" dirty="0" smtClean="0"/>
              <a:t>			        	ii) Private</a:t>
            </a:r>
          </a:p>
          <a:p>
            <a:pPr>
              <a:buNone/>
            </a:pPr>
            <a:r>
              <a:rPr lang="en-US" sz="1600" dirty="0" smtClean="0"/>
              <a:t>                         		iii) Protected</a:t>
            </a:r>
          </a:p>
          <a:p>
            <a:pPr>
              <a:buNone/>
            </a:pPr>
            <a:r>
              <a:rPr lang="en-US" sz="1600" dirty="0" smtClean="0"/>
              <a:t>		- Static variable</a:t>
            </a:r>
          </a:p>
          <a:p>
            <a:pPr>
              <a:buNone/>
            </a:pPr>
            <a:r>
              <a:rPr lang="en-US" sz="1600" dirty="0" smtClean="0"/>
              <a:t>		- Final variable</a:t>
            </a:r>
          </a:p>
          <a:p>
            <a:pPr>
              <a:buNone/>
            </a:pPr>
            <a:endParaRPr lang="en-US" sz="1600" dirty="0" smtClean="0"/>
          </a:p>
          <a:p>
            <a:endParaRPr lang="en-US" sz="1600" dirty="0" smtClean="0"/>
          </a:p>
          <a:p>
            <a:pPr>
              <a:buNone/>
            </a:pPr>
            <a:endParaRPr lang="en-US" sz="1600" dirty="0"/>
          </a:p>
        </p:txBody>
      </p:sp>
      <p:sp>
        <p:nvSpPr>
          <p:cNvPr id="3" name="Title 2"/>
          <p:cNvSpPr>
            <a:spLocks noGrp="1"/>
          </p:cNvSpPr>
          <p:nvPr>
            <p:ph type="title"/>
          </p:nvPr>
        </p:nvSpPr>
        <p:spPr/>
        <p:txBody>
          <a:bodyPr/>
          <a:lstStyle/>
          <a:p>
            <a:r>
              <a:rPr lang="en-US" dirty="0" smtClean="0"/>
              <a:t>What is “Scope of variable”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A package as the name suggests is a pack(group) of classes, interfaces and other packages.</a:t>
            </a:r>
          </a:p>
          <a:p>
            <a:r>
              <a:rPr lang="en-US" sz="1600" dirty="0" smtClean="0"/>
              <a:t>We use packages to organize our classes and interfaces</a:t>
            </a:r>
          </a:p>
          <a:p>
            <a:r>
              <a:rPr lang="en-US" sz="1600" dirty="0" smtClean="0"/>
              <a:t>Reasons to use package is:</a:t>
            </a:r>
          </a:p>
          <a:p>
            <a:pPr>
              <a:buNone/>
            </a:pPr>
            <a:r>
              <a:rPr lang="en-US" sz="1600" dirty="0" smtClean="0"/>
              <a:t>		</a:t>
            </a:r>
            <a:r>
              <a:rPr lang="en-US" sz="1600" dirty="0" err="1" smtClean="0"/>
              <a:t>i</a:t>
            </a:r>
            <a:r>
              <a:rPr lang="en-US" sz="1600" dirty="0" smtClean="0"/>
              <a:t>) </a:t>
            </a:r>
            <a:r>
              <a:rPr lang="en-US" sz="1400" b="1" dirty="0" smtClean="0"/>
              <a:t>Reusability</a:t>
            </a:r>
            <a:r>
              <a:rPr lang="en-US" sz="1400" dirty="0" smtClean="0"/>
              <a:t>: While developing a project in java, we often feel that there are few things that we are writing again and again in our code. Using packages, you can create such things in form of classes inside a package and whenever you need to perform that same task, just import that package and use the class.</a:t>
            </a:r>
          </a:p>
          <a:p>
            <a:pPr>
              <a:buNone/>
            </a:pPr>
            <a:r>
              <a:rPr lang="en-US" sz="1400" b="1" dirty="0" smtClean="0"/>
              <a:t>		ii) Better Organization</a:t>
            </a:r>
            <a:r>
              <a:rPr lang="en-US" sz="1400" dirty="0" smtClean="0"/>
              <a:t>: Again, in large java projects where we have several hundreds of classes, it is always required to group the similar types of classes in a meaningful package name so that you can organize your project better and when you need something you can quickly locate it and use it, which improves the efficiency.</a:t>
            </a:r>
          </a:p>
          <a:p>
            <a:pPr>
              <a:buNone/>
            </a:pPr>
            <a:r>
              <a:rPr lang="en-US" sz="1400" b="1" dirty="0" smtClean="0"/>
              <a:t>		iii) Name Conflicts</a:t>
            </a:r>
            <a:r>
              <a:rPr lang="en-US" sz="1400" dirty="0" smtClean="0"/>
              <a:t>: We can define two classes with the same name in different packages so to avoid name collision, we can use packages</a:t>
            </a:r>
          </a:p>
          <a:p>
            <a:pPr>
              <a:buNone/>
            </a:pPr>
            <a:endParaRPr lang="en-US" sz="1600" dirty="0" smtClean="0"/>
          </a:p>
        </p:txBody>
      </p:sp>
      <p:sp>
        <p:nvSpPr>
          <p:cNvPr id="3" name="Title 2"/>
          <p:cNvSpPr>
            <a:spLocks noGrp="1"/>
          </p:cNvSpPr>
          <p:nvPr>
            <p:ph type="title"/>
          </p:nvPr>
        </p:nvSpPr>
        <p:spPr/>
        <p:txBody>
          <a:bodyPr/>
          <a:lstStyle/>
          <a:p>
            <a:r>
              <a:rPr lang="en-US" dirty="0" smtClean="0"/>
              <a:t>Packages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Simple example:</a:t>
            </a:r>
          </a:p>
          <a:p>
            <a:pPr>
              <a:buNone/>
            </a:pPr>
            <a:r>
              <a:rPr lang="en-US" sz="1600" dirty="0" smtClean="0"/>
              <a:t>			</a:t>
            </a:r>
            <a:r>
              <a:rPr lang="en-US" sz="1600" b="1" dirty="0" smtClean="0"/>
              <a:t>import java.util.Scanner</a:t>
            </a:r>
          </a:p>
          <a:p>
            <a:pPr>
              <a:buNone/>
            </a:pPr>
            <a:endParaRPr lang="en-US" sz="1600" b="1" dirty="0" smtClean="0"/>
          </a:p>
          <a:p>
            <a:pPr>
              <a:buNone/>
            </a:pPr>
            <a:r>
              <a:rPr lang="en-US" sz="1600" dirty="0" smtClean="0"/>
              <a:t>	Here:</a:t>
            </a:r>
            <a:br>
              <a:rPr lang="en-US" sz="1600" dirty="0" smtClean="0"/>
            </a:br>
            <a:r>
              <a:rPr lang="en-US" sz="1600" dirty="0" smtClean="0"/>
              <a:t>→ </a:t>
            </a:r>
            <a:r>
              <a:rPr lang="en-US" sz="1600" b="1" dirty="0" smtClean="0"/>
              <a:t>java</a:t>
            </a:r>
            <a:r>
              <a:rPr lang="en-US" sz="1600" dirty="0" smtClean="0"/>
              <a:t> is a top level package</a:t>
            </a:r>
            <a:br>
              <a:rPr lang="en-US" sz="1600" dirty="0" smtClean="0"/>
            </a:br>
            <a:r>
              <a:rPr lang="en-US" sz="1600" dirty="0" smtClean="0"/>
              <a:t>→ </a:t>
            </a:r>
            <a:r>
              <a:rPr lang="en-US" sz="1600" b="1" dirty="0" err="1" smtClean="0"/>
              <a:t>util</a:t>
            </a:r>
            <a:r>
              <a:rPr lang="en-US" sz="1600" dirty="0" smtClean="0"/>
              <a:t> is a sub package</a:t>
            </a:r>
            <a:br>
              <a:rPr lang="en-US" sz="1600" dirty="0" smtClean="0"/>
            </a:br>
            <a:r>
              <a:rPr lang="en-US" sz="1600" dirty="0" smtClean="0"/>
              <a:t>→ and </a:t>
            </a:r>
            <a:r>
              <a:rPr lang="en-US" sz="1600" b="1" dirty="0" smtClean="0"/>
              <a:t>Scanner</a:t>
            </a:r>
            <a:r>
              <a:rPr lang="en-US" sz="1600" dirty="0" smtClean="0"/>
              <a:t> is a class which is present in the sub package </a:t>
            </a:r>
            <a:r>
              <a:rPr lang="en-US" sz="1600" b="1" dirty="0" smtClean="0"/>
              <a:t>util</a:t>
            </a:r>
            <a:r>
              <a:rPr lang="en-US" sz="1600" dirty="0" smtClean="0"/>
              <a:t>.</a:t>
            </a:r>
          </a:p>
          <a:p>
            <a:pPr>
              <a:buNone/>
            </a:pPr>
            <a:endParaRPr lang="en-US" sz="1600" b="1" dirty="0" smtClean="0"/>
          </a:p>
          <a:p>
            <a:r>
              <a:rPr lang="en-US" sz="1600" dirty="0" smtClean="0"/>
              <a:t>Types of packages:</a:t>
            </a:r>
          </a:p>
          <a:p>
            <a:pPr>
              <a:buNone/>
            </a:pPr>
            <a:r>
              <a:rPr lang="en-US" sz="1600" dirty="0" smtClean="0"/>
              <a:t>		1) </a:t>
            </a:r>
            <a:r>
              <a:rPr lang="en-US" sz="1600" b="1" dirty="0" smtClean="0"/>
              <a:t>User defined package: </a:t>
            </a:r>
            <a:r>
              <a:rPr lang="en-US" sz="1600" dirty="0" smtClean="0"/>
              <a:t>The package we create is called user-defined package.</a:t>
            </a:r>
            <a:br>
              <a:rPr lang="en-US" sz="1600" dirty="0" smtClean="0"/>
            </a:br>
            <a:r>
              <a:rPr lang="en-US" sz="1600" dirty="0" smtClean="0"/>
              <a:t>	2) </a:t>
            </a:r>
            <a:r>
              <a:rPr lang="en-US" sz="1600" b="1" dirty="0" smtClean="0"/>
              <a:t>Built-in package: </a:t>
            </a:r>
            <a:r>
              <a:rPr lang="en-US" sz="1600" dirty="0" smtClean="0"/>
              <a:t>The already defined package like java.io.*, </a:t>
            </a:r>
            <a:r>
              <a:rPr lang="en-US" sz="1600" dirty="0" err="1" smtClean="0"/>
              <a:t>java.lang</a:t>
            </a:r>
            <a:r>
              <a:rPr lang="en-US" sz="1600" dirty="0" smtClean="0"/>
              <a:t>.* etc are known as built-in packages.</a:t>
            </a:r>
          </a:p>
          <a:p>
            <a:pPr>
              <a:buNone/>
            </a:pPr>
            <a:endParaRPr lang="en-US" sz="1600" dirty="0" smtClean="0"/>
          </a:p>
          <a:p>
            <a:r>
              <a:rPr lang="en-US" sz="1600" dirty="0" smtClean="0"/>
              <a:t>Follow the lecture 2 document “User </a:t>
            </a:r>
            <a:r>
              <a:rPr lang="en-US" sz="1600" smtClean="0"/>
              <a:t>defined packages” </a:t>
            </a:r>
            <a:r>
              <a:rPr lang="en-US" sz="1600" dirty="0" smtClean="0"/>
              <a:t>section.</a:t>
            </a:r>
            <a:endParaRPr lang="en-US" sz="1600" dirty="0"/>
          </a:p>
        </p:txBody>
      </p:sp>
      <p:sp>
        <p:nvSpPr>
          <p:cNvPr id="3" name="Title 2"/>
          <p:cNvSpPr>
            <a:spLocks noGrp="1"/>
          </p:cNvSpPr>
          <p:nvPr>
            <p:ph type="title"/>
          </p:nvPr>
        </p:nvSpPr>
        <p:spPr/>
        <p:txBody>
          <a:bodyPr/>
          <a:lstStyle/>
          <a:p>
            <a:r>
              <a:rPr lang="en-US" dirty="0" smtClean="0"/>
              <a:t>Packages (</a:t>
            </a:r>
            <a:r>
              <a:rPr lang="en-US" dirty="0" err="1" smtClean="0"/>
              <a:t>Ctd</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An access modifier restricts the access of a class, constructor, data member and method in another class.</a:t>
            </a:r>
          </a:p>
          <a:p>
            <a:endParaRPr lang="en-US" sz="1600" dirty="0" smtClean="0"/>
          </a:p>
          <a:p>
            <a:r>
              <a:rPr lang="en-US" sz="1600" dirty="0" smtClean="0"/>
              <a:t>There are four types of access modifiers:</a:t>
            </a:r>
          </a:p>
          <a:p>
            <a:pPr>
              <a:buNone/>
            </a:pPr>
            <a:r>
              <a:rPr lang="en-US" sz="1600" dirty="0" smtClean="0"/>
              <a:t>			1. Default</a:t>
            </a:r>
            <a:br>
              <a:rPr lang="en-US" sz="1600" dirty="0" smtClean="0"/>
            </a:br>
            <a:r>
              <a:rPr lang="en-US" sz="1600" dirty="0" smtClean="0"/>
              <a:t>		2. Private</a:t>
            </a:r>
            <a:br>
              <a:rPr lang="en-US" sz="1600" dirty="0" smtClean="0"/>
            </a:br>
            <a:r>
              <a:rPr lang="en-US" sz="1600" dirty="0" smtClean="0"/>
              <a:t>		3. Protected</a:t>
            </a:r>
            <a:br>
              <a:rPr lang="en-US" sz="1600" dirty="0" smtClean="0"/>
            </a:br>
            <a:r>
              <a:rPr lang="en-US" sz="1600" dirty="0" smtClean="0"/>
              <a:t>		4. Public</a:t>
            </a:r>
          </a:p>
          <a:p>
            <a:pPr>
              <a:buNone/>
            </a:pPr>
            <a:endParaRPr lang="en-US" sz="1600" dirty="0" smtClean="0"/>
          </a:p>
          <a:p>
            <a:r>
              <a:rPr lang="en-US" sz="1600" dirty="0" smtClean="0"/>
              <a:t>Follow the lecture 2 document “Access modifiers” section.</a:t>
            </a:r>
            <a:endParaRPr lang="en-US" sz="1600" dirty="0"/>
          </a:p>
        </p:txBody>
      </p:sp>
      <p:sp>
        <p:nvSpPr>
          <p:cNvPr id="3" name="Title 2"/>
          <p:cNvSpPr>
            <a:spLocks noGrp="1"/>
          </p:cNvSpPr>
          <p:nvPr>
            <p:ph type="title"/>
          </p:nvPr>
        </p:nvSpPr>
        <p:spPr/>
        <p:txBody>
          <a:bodyPr/>
          <a:lstStyle/>
          <a:p>
            <a:r>
              <a:rPr lang="en-US" dirty="0" smtClean="0"/>
              <a:t>Access Modifiers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b="1" dirty="0" smtClean="0"/>
              <a:t>‘static’ </a:t>
            </a:r>
            <a:r>
              <a:rPr lang="en-US" sz="1600" b="1" dirty="0"/>
              <a:t>keyword</a:t>
            </a:r>
            <a:r>
              <a:rPr lang="en-US" sz="1600" dirty="0"/>
              <a:t> in java is used for memory management mainly</a:t>
            </a:r>
            <a:r>
              <a:rPr lang="en-US" sz="1600" dirty="0" smtClean="0"/>
              <a:t>.</a:t>
            </a:r>
          </a:p>
          <a:p>
            <a:r>
              <a:rPr lang="en-US" sz="1600" dirty="0"/>
              <a:t>The static keyword belongs to the class than instance of the class</a:t>
            </a:r>
            <a:r>
              <a:rPr lang="en-US" sz="1600" dirty="0" smtClean="0"/>
              <a:t>.</a:t>
            </a:r>
          </a:p>
          <a:p>
            <a:r>
              <a:rPr lang="en-US" sz="1600" dirty="0"/>
              <a:t>The </a:t>
            </a:r>
            <a:r>
              <a:rPr lang="en-US" sz="1600" dirty="0" smtClean="0"/>
              <a:t>static keyword </a:t>
            </a:r>
            <a:r>
              <a:rPr lang="en-US" sz="1600" dirty="0"/>
              <a:t>can </a:t>
            </a:r>
            <a:r>
              <a:rPr lang="en-US" sz="1600" dirty="0" smtClean="0"/>
              <a:t>be with:</a:t>
            </a:r>
            <a:endParaRPr lang="en-US" sz="1600" dirty="0"/>
          </a:p>
          <a:p>
            <a:pPr marL="109728" indent="0">
              <a:buNone/>
            </a:pPr>
            <a:r>
              <a:rPr lang="en-US" sz="1600" dirty="0" smtClean="0"/>
              <a:t>	- variable </a:t>
            </a:r>
            <a:r>
              <a:rPr lang="en-US" sz="1600" dirty="0"/>
              <a:t>(also known as class variable)</a:t>
            </a:r>
          </a:p>
          <a:p>
            <a:pPr marL="109728" indent="0">
              <a:buNone/>
            </a:pPr>
            <a:r>
              <a:rPr lang="en-US" sz="1600" dirty="0" smtClean="0"/>
              <a:t>	- method </a:t>
            </a:r>
            <a:r>
              <a:rPr lang="en-US" sz="1600" dirty="0"/>
              <a:t>(also known as class method)</a:t>
            </a:r>
          </a:p>
          <a:p>
            <a:pPr marL="109728" indent="0">
              <a:buNone/>
            </a:pPr>
            <a:r>
              <a:rPr lang="en-US" sz="1600" dirty="0" smtClean="0"/>
              <a:t>	- block</a:t>
            </a:r>
            <a:endParaRPr lang="en-US" sz="1600" dirty="0"/>
          </a:p>
          <a:p>
            <a:pPr marL="109728" indent="0">
              <a:buNone/>
            </a:pPr>
            <a:r>
              <a:rPr lang="en-US" sz="1600" dirty="0" smtClean="0"/>
              <a:t>	- nested </a:t>
            </a:r>
            <a:r>
              <a:rPr lang="en-US" sz="1600" dirty="0"/>
              <a:t>class</a:t>
            </a:r>
          </a:p>
          <a:p>
            <a:endParaRPr lang="en-US" sz="1600" dirty="0"/>
          </a:p>
        </p:txBody>
      </p:sp>
      <p:sp>
        <p:nvSpPr>
          <p:cNvPr id="3" name="Title 2"/>
          <p:cNvSpPr>
            <a:spLocks noGrp="1"/>
          </p:cNvSpPr>
          <p:nvPr>
            <p:ph type="title"/>
          </p:nvPr>
        </p:nvSpPr>
        <p:spPr/>
        <p:txBody>
          <a:bodyPr/>
          <a:lstStyle/>
          <a:p>
            <a:r>
              <a:rPr lang="en-US" dirty="0" smtClean="0"/>
              <a:t>Static keyword</a:t>
            </a:r>
            <a:endParaRPr lang="en-US" dirty="0"/>
          </a:p>
        </p:txBody>
      </p:sp>
    </p:spTree>
    <p:extLst>
      <p:ext uri="{BB962C8B-B14F-4D97-AF65-F5344CB8AC3E}">
        <p14:creationId xmlns:p14="http://schemas.microsoft.com/office/powerpoint/2010/main" val="140597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Any variable declared with ‘static’ keyword is known as static variable.</a:t>
            </a:r>
          </a:p>
          <a:p>
            <a:r>
              <a:rPr lang="en-US" sz="1600" dirty="0" smtClean="0"/>
              <a:t>Syntax</a:t>
            </a:r>
          </a:p>
          <a:p>
            <a:pPr marL="109728" indent="0">
              <a:buNone/>
            </a:pPr>
            <a:r>
              <a:rPr lang="en-US" dirty="0"/>
              <a:t> </a:t>
            </a:r>
            <a:r>
              <a:rPr lang="en-US" dirty="0" smtClean="0"/>
              <a:t>             </a:t>
            </a:r>
            <a:r>
              <a:rPr lang="en-US" sz="1600" dirty="0" smtClean="0"/>
              <a:t>static &lt;variable type&gt; &lt;</a:t>
            </a:r>
            <a:r>
              <a:rPr lang="en-US" sz="1600" dirty="0" err="1" smtClean="0"/>
              <a:t>variable_name</a:t>
            </a:r>
            <a:r>
              <a:rPr lang="en-US" sz="1600" dirty="0" smtClean="0"/>
              <a:t>&gt;</a:t>
            </a:r>
          </a:p>
          <a:p>
            <a:pPr marL="109728" indent="0">
              <a:buNone/>
            </a:pPr>
            <a:r>
              <a:rPr lang="en-US" sz="1600" dirty="0"/>
              <a:t>	</a:t>
            </a:r>
            <a:r>
              <a:rPr lang="en-US" sz="1600" dirty="0" smtClean="0"/>
              <a:t>For example: static String college = “ITS”;</a:t>
            </a:r>
          </a:p>
          <a:p>
            <a:r>
              <a:rPr lang="en-US" sz="1600" dirty="0" smtClean="0"/>
              <a:t>Reason: Memory management</a:t>
            </a:r>
          </a:p>
          <a:p>
            <a:pPr marL="109728" indent="0">
              <a:buNone/>
            </a:pPr>
            <a:endParaRPr lang="en-US" sz="1600" dirty="0" smtClean="0"/>
          </a:p>
          <a:p>
            <a:pPr marL="109728" indent="0">
              <a:buNone/>
            </a:pPr>
            <a:endParaRPr lang="en-US" sz="1600" dirty="0" smtClean="0"/>
          </a:p>
        </p:txBody>
      </p:sp>
      <p:sp>
        <p:nvSpPr>
          <p:cNvPr id="3" name="Title 2"/>
          <p:cNvSpPr>
            <a:spLocks noGrp="1"/>
          </p:cNvSpPr>
          <p:nvPr>
            <p:ph type="title"/>
          </p:nvPr>
        </p:nvSpPr>
        <p:spPr/>
        <p:txBody>
          <a:bodyPr/>
          <a:lstStyle/>
          <a:p>
            <a:r>
              <a:rPr lang="en-US" dirty="0" smtClean="0"/>
              <a:t>Static Variable</a:t>
            </a:r>
            <a:endParaRPr lang="en-US" dirty="0"/>
          </a:p>
        </p:txBody>
      </p:sp>
    </p:spTree>
    <p:extLst>
      <p:ext uri="{BB962C8B-B14F-4D97-AF65-F5344CB8AC3E}">
        <p14:creationId xmlns:p14="http://schemas.microsoft.com/office/powerpoint/2010/main" val="2518141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Any method declared with static keyword is call static method.</a:t>
            </a:r>
          </a:p>
          <a:p>
            <a:r>
              <a:rPr lang="en-US" sz="1600" dirty="0"/>
              <a:t>A static method belongs to the class rather than object of a class.</a:t>
            </a:r>
          </a:p>
          <a:p>
            <a:r>
              <a:rPr lang="en-US" sz="1600" dirty="0"/>
              <a:t>A static method can be invoked without the need for creating an instance of a class.</a:t>
            </a:r>
          </a:p>
          <a:p>
            <a:r>
              <a:rPr lang="en-US" sz="1600" dirty="0" smtClean="0"/>
              <a:t>Static </a:t>
            </a:r>
            <a:r>
              <a:rPr lang="en-US" sz="1600" dirty="0"/>
              <a:t>method can access static data member and can change the value of it.</a:t>
            </a:r>
          </a:p>
          <a:p>
            <a:r>
              <a:rPr lang="en-US" sz="1600" dirty="0"/>
              <a:t>Restrictions for static </a:t>
            </a:r>
            <a:r>
              <a:rPr lang="en-US" sz="1600" dirty="0" smtClean="0"/>
              <a:t>method</a:t>
            </a:r>
          </a:p>
          <a:p>
            <a:pPr marL="109728" indent="0">
              <a:buNone/>
            </a:pPr>
            <a:r>
              <a:rPr lang="en-US" sz="1600" dirty="0"/>
              <a:t>	</a:t>
            </a:r>
            <a:r>
              <a:rPr lang="en-US" sz="1600" dirty="0" smtClean="0"/>
              <a:t>- The </a:t>
            </a:r>
            <a:r>
              <a:rPr lang="en-US" sz="1600" dirty="0"/>
              <a:t>static method can not use non static data member or call </a:t>
            </a:r>
            <a:r>
              <a:rPr lang="en-US" sz="1600" dirty="0" smtClean="0"/>
              <a:t>non-  	    static </a:t>
            </a:r>
            <a:r>
              <a:rPr lang="en-US" sz="1600" dirty="0"/>
              <a:t>method directly</a:t>
            </a:r>
            <a:r>
              <a:rPr lang="en-US" sz="1600" dirty="0" smtClean="0"/>
              <a:t>.</a:t>
            </a:r>
          </a:p>
          <a:p>
            <a:pPr marL="109728" indent="0">
              <a:buNone/>
            </a:pPr>
            <a:r>
              <a:rPr lang="en-US" sz="1600" dirty="0"/>
              <a:t>	</a:t>
            </a:r>
            <a:r>
              <a:rPr lang="en-US" sz="1600" dirty="0" smtClean="0"/>
              <a:t>- </a:t>
            </a:r>
            <a:r>
              <a:rPr lang="en-US" sz="1600" dirty="0"/>
              <a:t>this and super cannot be used in static context.</a:t>
            </a:r>
          </a:p>
          <a:p>
            <a:pPr marL="109728" indent="0">
              <a:buNone/>
            </a:pP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Static Method</a:t>
            </a:r>
            <a:endParaRPr lang="en-US" dirty="0"/>
          </a:p>
        </p:txBody>
      </p:sp>
    </p:spTree>
    <p:extLst>
      <p:ext uri="{BB962C8B-B14F-4D97-AF65-F5344CB8AC3E}">
        <p14:creationId xmlns:p14="http://schemas.microsoft.com/office/powerpoint/2010/main" val="1970349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TotalTime>
  <Words>296</Words>
  <Application>Microsoft Office PowerPoint</Application>
  <PresentationFormat>On-screen Show (4:3)</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Lucida Sans Unicode</vt:lpstr>
      <vt:lpstr>Verdana</vt:lpstr>
      <vt:lpstr>Wingdings 2</vt:lpstr>
      <vt:lpstr>Wingdings 3</vt:lpstr>
      <vt:lpstr>Concourse</vt:lpstr>
      <vt:lpstr>     Object Oriented Programming CSE- 310 Lecture - 2</vt:lpstr>
      <vt:lpstr>Topics to be covered in this lecture</vt:lpstr>
      <vt:lpstr>What is “Scope of variable” ?</vt:lpstr>
      <vt:lpstr>Packages</vt:lpstr>
      <vt:lpstr>Packages (Ctd..)</vt:lpstr>
      <vt:lpstr>Access Modifiers</vt:lpstr>
      <vt:lpstr>Static keyword</vt:lpstr>
      <vt:lpstr>Static Variable</vt:lpstr>
      <vt:lpstr>Static Method</vt:lpstr>
      <vt:lpstr>Important question</vt:lpstr>
      <vt:lpstr>Java static block </vt:lpstr>
      <vt:lpstr>Final keyword</vt:lpstr>
      <vt:lpstr>Final keyword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Lecture - 2</dc:title>
  <dc:creator>Raihan</dc:creator>
  <cp:lastModifiedBy>Najifa Tamanna Nishi</cp:lastModifiedBy>
  <cp:revision>28</cp:revision>
  <dcterms:created xsi:type="dcterms:W3CDTF">2006-08-16T00:00:00Z</dcterms:created>
  <dcterms:modified xsi:type="dcterms:W3CDTF">2018-09-22T21:44:53Z</dcterms:modified>
</cp:coreProperties>
</file>