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sldIdLst>
    <p:sldId id="271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4" r:id="rId10"/>
    <p:sldId id="27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ACDBB-6145-43DD-A8DD-74B9663230F4}" type="datetimeFigureOut">
              <a:rPr lang="en-IN" smtClean="0"/>
              <a:t>17-01-2022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230E1-A460-4402-A922-FF001F1375C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747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ACDBB-6145-43DD-A8DD-74B9663230F4}" type="datetimeFigureOut">
              <a:rPr lang="en-IN" smtClean="0"/>
              <a:t>17-01-2022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230E1-A460-4402-A922-FF001F137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2372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ACDBB-6145-43DD-A8DD-74B9663230F4}" type="datetimeFigureOut">
              <a:rPr lang="en-IN" smtClean="0"/>
              <a:t>17-01-2022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230E1-A460-4402-A922-FF001F137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4698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ACDBB-6145-43DD-A8DD-74B9663230F4}" type="datetimeFigureOut">
              <a:rPr lang="en-IN" smtClean="0"/>
              <a:t>17-01-2022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230E1-A460-4402-A922-FF001F137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4880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ACDBB-6145-43DD-A8DD-74B9663230F4}" type="datetimeFigureOut">
              <a:rPr lang="en-IN" smtClean="0"/>
              <a:t>17-01-2022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230E1-A460-4402-A922-FF001F1375C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322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ACDBB-6145-43DD-A8DD-74B9663230F4}" type="datetimeFigureOut">
              <a:rPr lang="en-IN" smtClean="0"/>
              <a:t>17-01-2022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230E1-A460-4402-A922-FF001F137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591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ACDBB-6145-43DD-A8DD-74B9663230F4}" type="datetimeFigureOut">
              <a:rPr lang="en-IN" smtClean="0"/>
              <a:t>17-01-2022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230E1-A460-4402-A922-FF001F137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6877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ACDBB-6145-43DD-A8DD-74B9663230F4}" type="datetimeFigureOut">
              <a:rPr lang="en-IN" smtClean="0"/>
              <a:t>17-01-2022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230E1-A460-4402-A922-FF001F137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1511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ACDBB-6145-43DD-A8DD-74B9663230F4}" type="datetimeFigureOut">
              <a:rPr lang="en-IN" smtClean="0"/>
              <a:t>17-01-2022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230E1-A460-4402-A922-FF001F137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3200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4BACDBB-6145-43DD-A8DD-74B9663230F4}" type="datetimeFigureOut">
              <a:rPr lang="en-IN" smtClean="0"/>
              <a:t>17-01-2022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7230E1-A460-4402-A922-FF001F137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657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ACDBB-6145-43DD-A8DD-74B9663230F4}" type="datetimeFigureOut">
              <a:rPr lang="en-IN" smtClean="0"/>
              <a:t>17-01-2022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230E1-A460-4402-A922-FF001F137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902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4BACDBB-6145-43DD-A8DD-74B9663230F4}" type="datetimeFigureOut">
              <a:rPr lang="en-IN" smtClean="0"/>
              <a:t>17-01-2022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57230E1-A460-4402-A922-FF001F1375C7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64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14148-6634-4C83-9592-665E34D9B6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6243" y="268409"/>
            <a:ext cx="9487179" cy="1848513"/>
          </a:xfrm>
        </p:spPr>
        <p:txBody>
          <a:bodyPr>
            <a:noAutofit/>
          </a:bodyPr>
          <a:lstStyle/>
          <a:p>
            <a:pPr algn="ctr"/>
            <a:r>
              <a:rPr lang="en-IN" altLang="en-US" sz="2800" dirty="0">
                <a:solidFill>
                  <a:srgbClr val="C00000"/>
                </a:solidFill>
                <a:latin typeface="Times New Roman" pitchFamily="18" charset="0"/>
              </a:rPr>
              <a:t>BMS </a:t>
            </a:r>
            <a:r>
              <a:rPr lang="en-IN" altLang="en-US" sz="2800" dirty="0">
                <a:solidFill>
                  <a:srgbClr val="0070C0"/>
                </a:solidFill>
                <a:latin typeface="Times New Roman" pitchFamily="18" charset="0"/>
              </a:rPr>
              <a:t>INSTITUTE OF TECHNOLOGY AND MANAGEMENT</a:t>
            </a:r>
            <a:br>
              <a:rPr lang="en-IN" altLang="en-US" sz="2800" dirty="0">
                <a:latin typeface="Times New Roman" pitchFamily="18" charset="0"/>
              </a:rPr>
            </a:br>
            <a:r>
              <a:rPr lang="en-IN" altLang="en-US" sz="2800" dirty="0">
                <a:latin typeface="Times New Roman" pitchFamily="18" charset="0"/>
              </a:rPr>
              <a:t>      </a:t>
            </a:r>
            <a:r>
              <a:rPr lang="en-IN" altLang="en-US" sz="2800" dirty="0">
                <a:solidFill>
                  <a:schemeClr val="tx1"/>
                </a:solidFill>
                <a:latin typeface="Times New Roman" pitchFamily="18" charset="0"/>
              </a:rPr>
              <a:t>Yelahanka, Bengaluru – 560064</a:t>
            </a:r>
            <a:br>
              <a:rPr lang="en-IN" altLang="en-US" sz="2800" dirty="0">
                <a:solidFill>
                  <a:schemeClr val="tx1"/>
                </a:solidFill>
                <a:latin typeface="Times New Roman" pitchFamily="18" charset="0"/>
              </a:rPr>
            </a:br>
            <a:br>
              <a:rPr lang="en-IN" altLang="en-US" sz="2800" dirty="0">
                <a:latin typeface="Times New Roman" pitchFamily="18" charset="0"/>
              </a:rPr>
            </a:br>
            <a:r>
              <a:rPr lang="en-IN" altLang="en-US" sz="2800" dirty="0">
                <a:solidFill>
                  <a:srgbClr val="1F4E79"/>
                </a:solidFill>
                <a:latin typeface="Times New Roman" pitchFamily="18" charset="0"/>
              </a:rPr>
              <a:t>        </a:t>
            </a:r>
            <a:r>
              <a:rPr lang="en-IN" altLang="en-US" sz="2800" dirty="0">
                <a:solidFill>
                  <a:srgbClr val="7030A0"/>
                </a:solidFill>
                <a:latin typeface="Times New Roman" pitchFamily="18" charset="0"/>
              </a:rPr>
              <a:t>DEPARTMENT OF TELECOMMUNICATION ENGINEERING</a:t>
            </a:r>
            <a:endParaRPr lang="en-IN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856A78-2A5B-4B23-A995-5B2C045FC9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6045" y="3096072"/>
            <a:ext cx="4159910" cy="923330"/>
          </a:xfrm>
        </p:spPr>
        <p:txBody>
          <a:bodyPr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Flip Activity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B6C308-8038-4DD3-B8E7-9A079B232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31" y="100867"/>
            <a:ext cx="1254712" cy="14381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093E99-DC0A-4CAE-94B4-3375CB05B498}"/>
              </a:ext>
            </a:extLst>
          </p:cNvPr>
          <p:cNvSpPr txBox="1"/>
          <p:nvPr/>
        </p:nvSpPr>
        <p:spPr>
          <a:xfrm>
            <a:off x="2658141" y="2427967"/>
            <a:ext cx="7248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Artificial Intelligence 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8FA4A8-F145-4BB9-8896-3BB18FBB2E78}"/>
              </a:ext>
            </a:extLst>
          </p:cNvPr>
          <p:cNvSpPr txBox="1"/>
          <p:nvPr/>
        </p:nvSpPr>
        <p:spPr>
          <a:xfrm>
            <a:off x="3133576" y="3478765"/>
            <a:ext cx="60837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Finding using BFS 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873B52-249F-4942-AA74-525AE029209E}"/>
              </a:ext>
            </a:extLst>
          </p:cNvPr>
          <p:cNvSpPr txBox="1"/>
          <p:nvPr/>
        </p:nvSpPr>
        <p:spPr>
          <a:xfrm>
            <a:off x="660414" y="4964507"/>
            <a:ext cx="39954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Manushree N  (1BY18TE031)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Subhiksha AP (1BY18TE059)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A9150F-EC7F-471A-ABC3-C00392F432CA}"/>
              </a:ext>
            </a:extLst>
          </p:cNvPr>
          <p:cNvSpPr txBox="1"/>
          <p:nvPr/>
        </p:nvSpPr>
        <p:spPr>
          <a:xfrm>
            <a:off x="1651018" y="4595175"/>
            <a:ext cx="1410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Presented by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195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4B981-516B-442C-A9E7-DFA2B35CD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08822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D0B27-F394-4D6E-B15A-6DB9E93C7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62100"/>
            <a:ext cx="10058400" cy="4306994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tx1"/>
                </a:solidFill>
              </a:rPr>
              <a:t>  [ _    _  ]</a:t>
            </a:r>
          </a:p>
          <a:p>
            <a:r>
              <a:rPr lang="en-US" sz="6000" dirty="0">
                <a:solidFill>
                  <a:schemeClr val="tx1"/>
                </a:solidFill>
              </a:rPr>
              <a:t>  [ _     1 ]</a:t>
            </a:r>
          </a:p>
          <a:p>
            <a:r>
              <a:rPr lang="en-US" sz="6000" dirty="0">
                <a:solidFill>
                  <a:schemeClr val="tx1"/>
                </a:solidFill>
              </a:rPr>
              <a:t>  [ 1      4]</a:t>
            </a:r>
          </a:p>
          <a:p>
            <a:r>
              <a:rPr lang="en-US" sz="6000" dirty="0">
                <a:solidFill>
                  <a:schemeClr val="tx1"/>
                </a:solidFill>
              </a:rPr>
              <a:t>  [4       5]</a:t>
            </a:r>
            <a:endParaRPr lang="en-IN" sz="6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960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B44915E-621B-44DF-BD96-F9F11A01FA1B}"/>
              </a:ext>
            </a:extLst>
          </p:cNvPr>
          <p:cNvSpPr txBox="1"/>
          <p:nvPr/>
        </p:nvSpPr>
        <p:spPr>
          <a:xfrm flipH="1">
            <a:off x="6096000" y="2142202"/>
            <a:ext cx="252603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{     }</a:t>
            </a:r>
          </a:p>
          <a:p>
            <a:r>
              <a:rPr lang="en-US" sz="4000" dirty="0"/>
              <a:t>{0  ,  1} </a:t>
            </a:r>
          </a:p>
          <a:p>
            <a:r>
              <a:rPr lang="en-US" sz="4000" dirty="0"/>
              <a:t>X=0</a:t>
            </a:r>
          </a:p>
          <a:p>
            <a:r>
              <a:rPr lang="en-US" sz="4000" dirty="0"/>
              <a:t>Y=00</a:t>
            </a:r>
          </a:p>
          <a:p>
            <a:r>
              <a:rPr lang="en-US" sz="4000" dirty="0"/>
              <a:t>Z=01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9BA520E-E6B3-4CC4-A732-3CA534DC4085}"/>
              </a:ext>
            </a:extLst>
          </p:cNvPr>
          <p:cNvSpPr txBox="1">
            <a:spLocks/>
          </p:cNvSpPr>
          <p:nvPr/>
        </p:nvSpPr>
        <p:spPr>
          <a:xfrm>
            <a:off x="685801" y="435937"/>
            <a:ext cx="4248150" cy="6308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400" dirty="0"/>
              <a:t>Binary numbers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4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400" dirty="0"/>
              <a:t>‘0’ and ‘1’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400" dirty="0"/>
              <a:t>Q = (“ ”)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400" dirty="0"/>
              <a:t>For in range(15)  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400" dirty="0"/>
              <a:t>X = </a:t>
            </a:r>
            <a:r>
              <a:rPr lang="en-US" sz="4400" dirty="0" err="1"/>
              <a:t>Q.get</a:t>
            </a:r>
            <a:r>
              <a:rPr lang="en-US" sz="4400" dirty="0"/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400" dirty="0"/>
              <a:t>Y =X+0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400" dirty="0"/>
              <a:t>Z= X+1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1217107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5C2AFD-99AF-446B-A2E1-085CA12947AD}"/>
              </a:ext>
            </a:extLst>
          </p:cNvPr>
          <p:cNvSpPr txBox="1">
            <a:spLocks/>
          </p:cNvSpPr>
          <p:nvPr/>
        </p:nvSpPr>
        <p:spPr>
          <a:xfrm>
            <a:off x="685801" y="435937"/>
            <a:ext cx="4248150" cy="6308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400" dirty="0"/>
              <a:t>Binary numbers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4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400" dirty="0"/>
              <a:t>‘0’ and ‘1’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400" dirty="0"/>
              <a:t>Q = (“ ”)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400" dirty="0"/>
              <a:t>For in range(15)  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400" dirty="0"/>
              <a:t>X = </a:t>
            </a:r>
            <a:r>
              <a:rPr lang="en-US" sz="4400" dirty="0" err="1"/>
              <a:t>Q.get</a:t>
            </a:r>
            <a:r>
              <a:rPr lang="en-US" sz="4400" dirty="0"/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400" dirty="0"/>
              <a:t>Y =X+0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400" dirty="0"/>
              <a:t>Z= X+1</a:t>
            </a:r>
            <a:endParaRPr lang="en-IN" sz="4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1B2F35-0832-4545-9496-B5E68F9F3283}"/>
              </a:ext>
            </a:extLst>
          </p:cNvPr>
          <p:cNvSpPr txBox="1"/>
          <p:nvPr/>
        </p:nvSpPr>
        <p:spPr>
          <a:xfrm flipH="1">
            <a:off x="6095998" y="2142202"/>
            <a:ext cx="328612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{ 0,1 }</a:t>
            </a:r>
          </a:p>
          <a:p>
            <a:r>
              <a:rPr lang="en-US" sz="4000" dirty="0"/>
              <a:t>{1,00,01}</a:t>
            </a:r>
            <a:endParaRPr lang="en-IN" sz="4000" dirty="0"/>
          </a:p>
          <a:p>
            <a:r>
              <a:rPr lang="en-US" sz="4000" dirty="0"/>
              <a:t>X=1</a:t>
            </a:r>
          </a:p>
          <a:p>
            <a:r>
              <a:rPr lang="en-US" sz="4000" dirty="0"/>
              <a:t>Y=10</a:t>
            </a:r>
          </a:p>
          <a:p>
            <a:r>
              <a:rPr lang="en-US" sz="4000" dirty="0"/>
              <a:t>Z=11</a:t>
            </a:r>
          </a:p>
          <a:p>
            <a:r>
              <a:rPr lang="en-US" sz="4000" dirty="0"/>
              <a:t>{00,01,10,11}</a:t>
            </a:r>
            <a:endParaRPr lang="en-IN" sz="4000" dirty="0"/>
          </a:p>
          <a:p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921330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0FBEE-298F-4865-AFB6-8D4CB2FF9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788" y="535989"/>
            <a:ext cx="5097262" cy="562451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5400" dirty="0"/>
              <a:t> </a:t>
            </a:r>
            <a:r>
              <a:rPr lang="en-US" sz="5400" dirty="0">
                <a:solidFill>
                  <a:schemeClr val="tx1"/>
                </a:solidFill>
              </a:rPr>
              <a:t>U      D      L      R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“up”   “down”   “left”   “right”</a:t>
            </a:r>
          </a:p>
          <a:p>
            <a:pPr marL="0" indent="0">
              <a:buNone/>
            </a:pPr>
            <a:endParaRPr lang="en-US" sz="3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3900" dirty="0">
                <a:solidFill>
                  <a:schemeClr val="tx1"/>
                </a:solidFill>
              </a:rPr>
              <a:t>Q = (“ ”)</a:t>
            </a:r>
          </a:p>
          <a:p>
            <a:pPr marL="0" indent="0">
              <a:buNone/>
            </a:pPr>
            <a:r>
              <a:rPr lang="en-US" sz="3900" dirty="0">
                <a:solidFill>
                  <a:schemeClr val="tx1"/>
                </a:solidFill>
              </a:rPr>
              <a:t>LOOP:</a:t>
            </a:r>
          </a:p>
          <a:p>
            <a:pPr marL="0" indent="0">
              <a:buNone/>
            </a:pPr>
            <a:r>
              <a:rPr lang="en-US" sz="3900" dirty="0">
                <a:solidFill>
                  <a:schemeClr val="tx1"/>
                </a:solidFill>
              </a:rPr>
              <a:t>X = </a:t>
            </a:r>
            <a:r>
              <a:rPr lang="en-US" sz="3900" dirty="0" err="1">
                <a:solidFill>
                  <a:schemeClr val="tx1"/>
                </a:solidFill>
              </a:rPr>
              <a:t>Q.get</a:t>
            </a:r>
            <a:r>
              <a:rPr lang="en-US" sz="3900" dirty="0">
                <a:solidFill>
                  <a:schemeClr val="tx1"/>
                </a:solidFill>
              </a:rPr>
              <a:t>()</a:t>
            </a:r>
          </a:p>
          <a:p>
            <a:pPr marL="0" indent="0">
              <a:buNone/>
            </a:pPr>
            <a:r>
              <a:rPr lang="en-US" sz="3900" dirty="0">
                <a:solidFill>
                  <a:schemeClr val="tx1"/>
                </a:solidFill>
              </a:rPr>
              <a:t>Add1= x + “U”</a:t>
            </a:r>
          </a:p>
          <a:p>
            <a:pPr marL="0" indent="0">
              <a:buNone/>
            </a:pPr>
            <a:r>
              <a:rPr lang="en-US" sz="3900" dirty="0">
                <a:solidFill>
                  <a:schemeClr val="tx1"/>
                </a:solidFill>
              </a:rPr>
              <a:t>Add2= x + “D”</a:t>
            </a:r>
          </a:p>
          <a:p>
            <a:pPr marL="0" indent="0">
              <a:buNone/>
            </a:pPr>
            <a:r>
              <a:rPr lang="en-US" sz="3900" dirty="0">
                <a:solidFill>
                  <a:schemeClr val="tx1"/>
                </a:solidFill>
              </a:rPr>
              <a:t>Add3= x + “L”</a:t>
            </a:r>
          </a:p>
          <a:p>
            <a:pPr marL="0" indent="0">
              <a:buNone/>
            </a:pPr>
            <a:r>
              <a:rPr lang="en-US" sz="3900" dirty="0">
                <a:solidFill>
                  <a:schemeClr val="tx1"/>
                </a:solidFill>
              </a:rPr>
              <a:t>Add4= x + “R”</a:t>
            </a:r>
          </a:p>
          <a:p>
            <a:pPr marL="0" indent="0">
              <a:buNone/>
            </a:pPr>
            <a:endParaRPr lang="en-US" sz="3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sz="3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059728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04176-BF1F-4DF6-B8DF-9365F555D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5629" y="483553"/>
            <a:ext cx="3981450" cy="1771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 dirty="0">
                <a:solidFill>
                  <a:schemeClr val="tx1"/>
                </a:solidFill>
              </a:rPr>
              <a:t>[ L , D ]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BD37F0-5093-4BA2-B186-7F69AF69C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35" y="107672"/>
            <a:ext cx="6667500" cy="6048375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4B36106A-116D-4108-BF83-5420CC3F8602}"/>
              </a:ext>
            </a:extLst>
          </p:cNvPr>
          <p:cNvSpPr/>
          <p:nvPr/>
        </p:nvSpPr>
        <p:spPr>
          <a:xfrm rot="10800000">
            <a:off x="3238500" y="1466850"/>
            <a:ext cx="847725" cy="447675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3BFB606-B069-4ED8-A40D-C95E3F054B1D}"/>
              </a:ext>
            </a:extLst>
          </p:cNvPr>
          <p:cNvSpPr/>
          <p:nvPr/>
        </p:nvSpPr>
        <p:spPr>
          <a:xfrm rot="5400000">
            <a:off x="4924425" y="3205161"/>
            <a:ext cx="847725" cy="447675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792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2239885-6653-4618-8C8B-FE10FA725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24" y="167875"/>
            <a:ext cx="6667500" cy="607695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41D7D33-AAF4-43CC-B286-BE863873C075}"/>
              </a:ext>
            </a:extLst>
          </p:cNvPr>
          <p:cNvSpPr txBox="1">
            <a:spLocks/>
          </p:cNvSpPr>
          <p:nvPr/>
        </p:nvSpPr>
        <p:spPr>
          <a:xfrm>
            <a:off x="7320379" y="2763436"/>
            <a:ext cx="3981450" cy="88582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9600" dirty="0"/>
              <a:t>[ D,LL,LR ]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IN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98FB0AE-3424-49A1-A3FE-672996DA3D12}"/>
              </a:ext>
            </a:extLst>
          </p:cNvPr>
          <p:cNvSpPr/>
          <p:nvPr/>
        </p:nvSpPr>
        <p:spPr>
          <a:xfrm rot="10800000">
            <a:off x="1219200" y="1419225"/>
            <a:ext cx="847725" cy="447675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B5B3E1C-739B-4BC4-98BE-7E1D31DC47DF}"/>
              </a:ext>
            </a:extLst>
          </p:cNvPr>
          <p:cNvSpPr/>
          <p:nvPr/>
        </p:nvSpPr>
        <p:spPr>
          <a:xfrm>
            <a:off x="4895850" y="1419225"/>
            <a:ext cx="847725" cy="447675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9654E2B-ACE2-4935-AE02-3A7206075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0379" y="757237"/>
            <a:ext cx="3981450" cy="1771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7200" dirty="0">
                <a:solidFill>
                  <a:schemeClr val="tx1"/>
                </a:solidFill>
              </a:rPr>
              <a:t>[ L , D ]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9149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93C8E6E-6543-42C2-8419-B7F106C5C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365126"/>
            <a:ext cx="6499612" cy="5840366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E9A0210F-5867-429C-80D0-6358D0707F00}"/>
              </a:ext>
            </a:extLst>
          </p:cNvPr>
          <p:cNvSpPr/>
          <p:nvPr/>
        </p:nvSpPr>
        <p:spPr>
          <a:xfrm rot="16200000">
            <a:off x="4876800" y="1227931"/>
            <a:ext cx="847725" cy="447675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0980CEC-D797-46FE-9B09-33EE5A4269C3}"/>
              </a:ext>
            </a:extLst>
          </p:cNvPr>
          <p:cNvSpPr/>
          <p:nvPr/>
        </p:nvSpPr>
        <p:spPr>
          <a:xfrm rot="5400000">
            <a:off x="4876800" y="4944270"/>
            <a:ext cx="847725" cy="447675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702C37D-E2BA-4901-B739-10EA9AE6676A}"/>
              </a:ext>
            </a:extLst>
          </p:cNvPr>
          <p:cNvSpPr txBox="1">
            <a:spLocks/>
          </p:cNvSpPr>
          <p:nvPr/>
        </p:nvSpPr>
        <p:spPr>
          <a:xfrm>
            <a:off x="7321304" y="678863"/>
            <a:ext cx="3981450" cy="88582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9600" dirty="0"/>
              <a:t>[ DD,DU ]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IN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A7B6D75-B178-4686-9411-ED051FAB8409}"/>
              </a:ext>
            </a:extLst>
          </p:cNvPr>
          <p:cNvSpPr txBox="1">
            <a:spLocks/>
          </p:cNvSpPr>
          <p:nvPr/>
        </p:nvSpPr>
        <p:spPr>
          <a:xfrm>
            <a:off x="6934987" y="2070945"/>
            <a:ext cx="5562600" cy="15533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6600" dirty="0"/>
              <a:t>[ LL,LR,DD,DU ]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6600" dirty="0"/>
          </a:p>
          <a:p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1875282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BA925-22F0-4E2B-89A6-89B8DC0FC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3B9C95-ECAE-44F1-973C-DC9584B6F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57" y="125426"/>
            <a:ext cx="6667500" cy="604837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D7C39F2-9134-4E88-9413-FD3E53F2CCFE}"/>
              </a:ext>
            </a:extLst>
          </p:cNvPr>
          <p:cNvSpPr txBox="1">
            <a:spLocks/>
          </p:cNvSpPr>
          <p:nvPr/>
        </p:nvSpPr>
        <p:spPr>
          <a:xfrm>
            <a:off x="7564007" y="764341"/>
            <a:ext cx="5562600" cy="15533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6600" dirty="0"/>
              <a:t>[ LLDD]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6600" dirty="0"/>
              <a:t>[ DDLL ]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6600" dirty="0"/>
          </a:p>
          <a:p>
            <a:endParaRPr lang="en-IN" sz="6600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2145421-5A05-4D45-8E7E-5192971D8902}"/>
              </a:ext>
            </a:extLst>
          </p:cNvPr>
          <p:cNvSpPr/>
          <p:nvPr/>
        </p:nvSpPr>
        <p:spPr>
          <a:xfrm rot="10800000">
            <a:off x="3238499" y="1365250"/>
            <a:ext cx="847725" cy="44767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94E3DDE-5AB4-4B42-BC74-9447611E4C35}"/>
              </a:ext>
            </a:extLst>
          </p:cNvPr>
          <p:cNvSpPr/>
          <p:nvPr/>
        </p:nvSpPr>
        <p:spPr>
          <a:xfrm rot="10800000">
            <a:off x="1476372" y="1371600"/>
            <a:ext cx="847725" cy="44767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A8DE890-E8D1-4B72-91E9-C99F19777733}"/>
              </a:ext>
            </a:extLst>
          </p:cNvPr>
          <p:cNvSpPr/>
          <p:nvPr/>
        </p:nvSpPr>
        <p:spPr>
          <a:xfrm rot="5400000">
            <a:off x="1400172" y="3165474"/>
            <a:ext cx="847725" cy="44767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9C5F777-8C3D-4F5D-A5E1-50DD4AB678A4}"/>
              </a:ext>
            </a:extLst>
          </p:cNvPr>
          <p:cNvSpPr/>
          <p:nvPr/>
        </p:nvSpPr>
        <p:spPr>
          <a:xfrm rot="5400000">
            <a:off x="1433509" y="5023644"/>
            <a:ext cx="847725" cy="3810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0413B38A-C697-41DB-A200-BCFE1621E6E9}"/>
              </a:ext>
            </a:extLst>
          </p:cNvPr>
          <p:cNvSpPr/>
          <p:nvPr/>
        </p:nvSpPr>
        <p:spPr>
          <a:xfrm rot="5400000">
            <a:off x="4772024" y="3000770"/>
            <a:ext cx="847725" cy="44767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72CD77C3-3AB0-4887-8964-3D6E059A2738}"/>
              </a:ext>
            </a:extLst>
          </p:cNvPr>
          <p:cNvSpPr/>
          <p:nvPr/>
        </p:nvSpPr>
        <p:spPr>
          <a:xfrm rot="5400000">
            <a:off x="4772024" y="4990307"/>
            <a:ext cx="847725" cy="44767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228BEB4F-A60E-4853-9C06-B3B7CC26F2CA}"/>
              </a:ext>
            </a:extLst>
          </p:cNvPr>
          <p:cNvSpPr/>
          <p:nvPr/>
        </p:nvSpPr>
        <p:spPr>
          <a:xfrm rot="10800000">
            <a:off x="3233735" y="5016897"/>
            <a:ext cx="847725" cy="39449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5CF48543-371E-4BA0-BCC5-81705AFF7AAB}"/>
              </a:ext>
            </a:extLst>
          </p:cNvPr>
          <p:cNvSpPr/>
          <p:nvPr/>
        </p:nvSpPr>
        <p:spPr>
          <a:xfrm rot="10800000">
            <a:off x="1459700" y="5016897"/>
            <a:ext cx="847725" cy="44767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9265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EDFBF4-A3C8-499C-896A-5FE43D95C4BE}"/>
              </a:ext>
            </a:extLst>
          </p:cNvPr>
          <p:cNvSpPr txBox="1"/>
          <p:nvPr/>
        </p:nvSpPr>
        <p:spPr>
          <a:xfrm>
            <a:off x="3204838" y="2414727"/>
            <a:ext cx="6063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883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C1E8-0189-4686-BC9D-DDDF668B3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4292F"/>
                </a:solidFill>
                <a:effectLst/>
                <a:latin typeface="-apple-system"/>
              </a:rPr>
              <a:t>Path Finding Algorithms </a:t>
            </a:r>
            <a:br>
              <a:rPr lang="en-IN" b="1" i="0" dirty="0">
                <a:solidFill>
                  <a:srgbClr val="24292F"/>
                </a:solidFill>
                <a:effectLst/>
                <a:latin typeface="-apple-system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6E688-850F-41B9-A75A-28FB2169A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40" y="1562470"/>
            <a:ext cx="10972060" cy="461449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IN" b="1" i="0" dirty="0">
              <a:solidFill>
                <a:srgbClr val="24292F"/>
              </a:solidFill>
              <a:effectLst/>
              <a:latin typeface="-apple-system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b="1" dirty="0">
              <a:solidFill>
                <a:srgbClr val="24292F"/>
              </a:solidFill>
              <a:latin typeface="-apple-system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3200" b="1" i="0" dirty="0">
                <a:solidFill>
                  <a:srgbClr val="24292F"/>
                </a:solidFill>
                <a:effectLst/>
                <a:latin typeface="-apple-system"/>
              </a:rPr>
              <a:t>BFS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200" b="1" i="0" dirty="0">
                <a:solidFill>
                  <a:srgbClr val="24292F"/>
                </a:solidFill>
                <a:effectLst/>
                <a:latin typeface="-apple-system"/>
              </a:rPr>
              <a:t>DFS(Recursive &amp; Iterative)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200" b="1" i="0" dirty="0">
                <a:solidFill>
                  <a:srgbClr val="24292F"/>
                </a:solidFill>
                <a:effectLst/>
                <a:latin typeface="-apple-system"/>
              </a:rPr>
              <a:t>Dijkstra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200" b="1" i="0" dirty="0">
                <a:solidFill>
                  <a:srgbClr val="24292F"/>
                </a:solidFill>
                <a:effectLst/>
                <a:latin typeface="-apple-system"/>
              </a:rPr>
              <a:t>Greedy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200" b="1" i="0" dirty="0">
                <a:solidFill>
                  <a:srgbClr val="24292F"/>
                </a:solidFill>
                <a:effectLst/>
                <a:latin typeface="-apple-system"/>
              </a:rPr>
              <a:t> A*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640405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A84AD-2DA6-4984-A260-496C3376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4292F"/>
                </a:solidFill>
                <a:effectLst/>
                <a:latin typeface="-apple-system"/>
              </a:rPr>
              <a:t>Depth-First Search (DFS) </a:t>
            </a:r>
            <a:br>
              <a:rPr lang="en-IN" b="1" i="0" dirty="0">
                <a:solidFill>
                  <a:srgbClr val="24292F"/>
                </a:solidFill>
                <a:effectLst/>
                <a:latin typeface="-apple-system"/>
              </a:rPr>
            </a:b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7146182-4A32-4148-B42B-47209F1C9B8C}"/>
              </a:ext>
            </a:extLst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58975" y="1914525"/>
            <a:ext cx="8334375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0382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AE49C-3CCE-4D8E-AB4C-9D1FED51C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4292F"/>
                </a:solidFill>
                <a:effectLst/>
                <a:latin typeface="-apple-system"/>
              </a:rPr>
              <a:t>Dijkstra </a:t>
            </a:r>
            <a:br>
              <a:rPr lang="en-IN" b="1" i="0" dirty="0">
                <a:solidFill>
                  <a:srgbClr val="24292F"/>
                </a:solidFill>
                <a:effectLst/>
                <a:latin typeface="-apple-system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B5E95-18FC-489D-A1CF-6600C44BC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942" y="1233996"/>
            <a:ext cx="11131858" cy="5335479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D33079C-7552-4C9D-9B74-B56D74A641C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29" y="1233997"/>
            <a:ext cx="11700769" cy="5335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245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7786C-B90B-4E55-AFA4-0EB17C2DB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4292F"/>
                </a:solidFill>
                <a:effectLst/>
                <a:latin typeface="-apple-system"/>
              </a:rPr>
              <a:t>Greedy</a:t>
            </a:r>
            <a:br>
              <a:rPr lang="en-IN" b="1" i="0" dirty="0">
                <a:solidFill>
                  <a:srgbClr val="24292F"/>
                </a:solidFill>
                <a:effectLst/>
                <a:latin typeface="-apple-system"/>
              </a:rPr>
            </a:b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898AAEC-5CE1-4B22-B236-E64437430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744E121-FDC8-4B8F-A7E2-F1558330F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1" y="1200150"/>
            <a:ext cx="9226868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296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6C37B-979B-4187-8D39-755D3BB17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4292F"/>
                </a:solidFill>
                <a:effectLst/>
                <a:latin typeface="-apple-system"/>
              </a:rPr>
              <a:t>A*(A star)</a:t>
            </a:r>
            <a:br>
              <a:rPr lang="en-IN" b="1" i="0" dirty="0">
                <a:solidFill>
                  <a:srgbClr val="24292F"/>
                </a:solidFill>
                <a:effectLst/>
                <a:latin typeface="-apple-system"/>
              </a:rPr>
            </a:br>
            <a:endParaRPr lang="en-I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7A33C03-8F96-4365-9D51-2C5F2E3729FF}"/>
              </a:ext>
            </a:extLst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58975" y="1914525"/>
            <a:ext cx="8334375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802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D2EB0-9300-4505-8C63-053F0C9EA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02" y="399495"/>
            <a:ext cx="10515600" cy="1269508"/>
          </a:xfrm>
        </p:spPr>
        <p:txBody>
          <a:bodyPr>
            <a:normAutofit fontScale="90000"/>
          </a:bodyPr>
          <a:lstStyle/>
          <a:p>
            <a:r>
              <a:rPr lang="en-IN" b="1" i="0" dirty="0">
                <a:solidFill>
                  <a:srgbClr val="24292F"/>
                </a:solidFill>
                <a:effectLst/>
                <a:latin typeface="-apple-system"/>
              </a:rPr>
              <a:t>Breadth-First Search</a:t>
            </a:r>
            <a:br>
              <a:rPr lang="en-IN" b="1" i="0" dirty="0">
                <a:solidFill>
                  <a:srgbClr val="24292F"/>
                </a:solidFill>
                <a:effectLst/>
                <a:latin typeface="-apple-system"/>
              </a:rPr>
            </a:br>
            <a:endParaRPr lang="en-IN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02A1DAB-C67E-4477-8D03-B4F483CE1D4F}"/>
              </a:ext>
            </a:extLst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58975" y="1914525"/>
            <a:ext cx="8334375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1371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738D4-9B4B-46AB-91A4-F96E4989B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52957"/>
          </a:xfrm>
        </p:spPr>
        <p:txBody>
          <a:bodyPr/>
          <a:lstStyle/>
          <a:p>
            <a:r>
              <a:rPr lang="en-US" dirty="0"/>
              <a:t>Difference between BFS and DFS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639EC-33B6-4F75-BCAA-D552C011D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71464" y="5344357"/>
            <a:ext cx="1082336" cy="832606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69E9F0-9413-4992-91B2-7CD5E5CC4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550" y="2007232"/>
            <a:ext cx="8469297" cy="347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74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4AB2E-3954-45A1-9906-9C9A1B49C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BFS using Queues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F01BE-24BE-45A4-A9AC-8BF70D2E8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Queue is a linear structure which follows a particular order in which the operations are performed.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order is First In First Out (FIFO). A good example of a queue is any queue of consumers for a resource where the consumer that came first is served first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02049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132</TotalTime>
  <Words>359</Words>
  <Application>Microsoft Office PowerPoint</Application>
  <PresentationFormat>Widescreen</PresentationFormat>
  <Paragraphs>76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-apple-system</vt:lpstr>
      <vt:lpstr>Arial</vt:lpstr>
      <vt:lpstr>Calibri</vt:lpstr>
      <vt:lpstr>Calibri Light</vt:lpstr>
      <vt:lpstr>Times New Roman</vt:lpstr>
      <vt:lpstr>Wingdings</vt:lpstr>
      <vt:lpstr>Retrospect</vt:lpstr>
      <vt:lpstr>BMS INSTITUTE OF TECHNOLOGY AND MANAGEMENT       Yelahanka, Bengaluru – 560064          DEPARTMENT OF TELECOMMUNICATION ENGINEERING</vt:lpstr>
      <vt:lpstr>Path Finding Algorithms  </vt:lpstr>
      <vt:lpstr>Depth-First Search (DFS)  </vt:lpstr>
      <vt:lpstr>Dijkstra  </vt:lpstr>
      <vt:lpstr>Greedy </vt:lpstr>
      <vt:lpstr>A*(A star) </vt:lpstr>
      <vt:lpstr>Breadth-First Search </vt:lpstr>
      <vt:lpstr>Difference between BFS and DFS </vt:lpstr>
      <vt:lpstr>BFS using Queues</vt:lpstr>
      <vt:lpstr>Queue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MANU BHUSHAN</dc:creator>
  <cp:lastModifiedBy>Subhiksha praburam</cp:lastModifiedBy>
  <cp:revision>6</cp:revision>
  <dcterms:created xsi:type="dcterms:W3CDTF">2022-01-16T15:27:04Z</dcterms:created>
  <dcterms:modified xsi:type="dcterms:W3CDTF">2022-01-17T03:25:00Z</dcterms:modified>
</cp:coreProperties>
</file>