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12"/>
  </p:notesMasterIdLst>
  <p:sldIdLst>
    <p:sldId id="306" r:id="rId3"/>
    <p:sldId id="295" r:id="rId4"/>
    <p:sldId id="297" r:id="rId5"/>
    <p:sldId id="299" r:id="rId6"/>
    <p:sldId id="309" r:id="rId7"/>
    <p:sldId id="304" r:id="rId8"/>
    <p:sldId id="305" r:id="rId9"/>
    <p:sldId id="307" r:id="rId10"/>
    <p:sldId id="308" r:id="rId11"/>
  </p:sldIdLst>
  <p:sldSz cx="9144000" cy="5143500" type="screen16x9"/>
  <p:notesSz cx="6858000" cy="9144000"/>
  <p:embeddedFontLst>
    <p:embeddedFont>
      <p:font typeface="Bree Serif" panose="020B0604020202020204" charset="0"/>
      <p:regular r:id="rId13"/>
    </p:embeddedFont>
    <p:embeddedFont>
      <p:font typeface="Proxima Nova" panose="020B0604020202020204" charset="0"/>
      <p:regular r:id="rId14"/>
      <p:bold r:id="rId15"/>
      <p:italic r:id="rId16"/>
      <p:boldItalic r:id="rId17"/>
    </p:embeddedFont>
    <p:embeddedFont>
      <p:font typeface="Proxima Nova Semibold" panose="020B0604020202020204" charset="0"/>
      <p:regular r:id="rId18"/>
      <p:bold r:id="rId19"/>
      <p:boldItalic r:id="rId20"/>
    </p:embeddedFont>
    <p:embeddedFont>
      <p:font typeface="Roboto Black" panose="02000000000000000000" pitchFamily="2" charset="0"/>
      <p:regular r:id="rId21"/>
      <p:bold r:id="rId22"/>
      <p:boldItalic r:id="rId23"/>
    </p:embeddedFont>
    <p:embeddedFont>
      <p:font typeface="Roboto Light" panose="02000000000000000000" pitchFamily="2" charset="0"/>
      <p:regular r:id="rId24"/>
      <p:bold r:id="rId25"/>
      <p:italic r:id="rId26"/>
      <p:boldItalic r:id="rId27"/>
    </p:embeddedFont>
    <p:embeddedFont>
      <p:font typeface="Roboto Mono Thin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A8893C-70CC-47C9-A54E-5E192E5F2519}">
  <a:tblStyle styleId="{84A8893C-70CC-47C9-A54E-5E192E5F25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751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6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3CB325-0290-42ED-9CE9-19D9A7D88468}"/>
              </a:ext>
            </a:extLst>
          </p:cNvPr>
          <p:cNvSpPr txBox="1"/>
          <p:nvPr/>
        </p:nvSpPr>
        <p:spPr>
          <a:xfrm>
            <a:off x="1524000" y="236393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2000" dirty="0">
                <a:solidFill>
                  <a:srgbClr val="C00000"/>
                </a:solidFill>
                <a:latin typeface="Times New Roman" pitchFamily="18" charset="0"/>
              </a:rPr>
              <a:t>BMS </a:t>
            </a:r>
            <a:r>
              <a:rPr lang="en-IN" altLang="en-US" sz="2000" dirty="0">
                <a:solidFill>
                  <a:srgbClr val="0070C0"/>
                </a:solidFill>
                <a:latin typeface="Times New Roman" pitchFamily="18" charset="0"/>
              </a:rPr>
              <a:t>INSTITUTE OF TECHNOLOGY AND MANAGEMENT</a:t>
            </a:r>
            <a:br>
              <a:rPr lang="en-IN" altLang="en-US" sz="2000" dirty="0">
                <a:latin typeface="Times New Roman" pitchFamily="18" charset="0"/>
              </a:rPr>
            </a:br>
            <a:r>
              <a:rPr lang="en-IN" altLang="en-US" sz="2000" dirty="0">
                <a:latin typeface="Times New Roman" pitchFamily="18" charset="0"/>
              </a:rPr>
              <a:t>      </a:t>
            </a:r>
            <a:r>
              <a:rPr lang="en-IN" altLang="en-US" sz="2000" dirty="0">
                <a:solidFill>
                  <a:schemeClr val="tx1"/>
                </a:solidFill>
                <a:latin typeface="Times New Roman" pitchFamily="18" charset="0"/>
              </a:rPr>
              <a:t>Yelahanka, Bengaluru – 560064</a:t>
            </a:r>
            <a:br>
              <a:rPr lang="en-IN" altLang="en-US" sz="2000" dirty="0">
                <a:latin typeface="Times New Roman" pitchFamily="18" charset="0"/>
              </a:rPr>
            </a:br>
            <a:r>
              <a:rPr lang="en-IN" altLang="en-US" sz="2000" dirty="0">
                <a:solidFill>
                  <a:srgbClr val="1F4E79"/>
                </a:solidFill>
                <a:latin typeface="Times New Roman" pitchFamily="18" charset="0"/>
              </a:rPr>
              <a:t>        </a:t>
            </a:r>
            <a:r>
              <a:rPr lang="en-IN" altLang="en-US" sz="2000" dirty="0">
                <a:solidFill>
                  <a:srgbClr val="7030A0"/>
                </a:solidFill>
                <a:latin typeface="Times New Roman" pitchFamily="18" charset="0"/>
              </a:rPr>
              <a:t>DEPARTMENT OF TELECOMMUNICATION ENGINEERING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7D7A9A-BDA5-4E33-8515-7AA33445E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31" y="236393"/>
            <a:ext cx="1316289" cy="10513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18CF6B-5FFF-4A3C-B987-54AE40C10F97}"/>
              </a:ext>
            </a:extLst>
          </p:cNvPr>
          <p:cNvSpPr txBox="1"/>
          <p:nvPr/>
        </p:nvSpPr>
        <p:spPr>
          <a:xfrm>
            <a:off x="-317182" y="2646850"/>
            <a:ext cx="97783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" sz="32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HEALTHCARE MONITORING SYSTEM</a:t>
            </a:r>
            <a:endParaRPr lang="en-IN" sz="32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769C0-DB6B-4783-A5F9-E65FC4B7D2ED}"/>
              </a:ext>
            </a:extLst>
          </p:cNvPr>
          <p:cNvSpPr txBox="1"/>
          <p:nvPr/>
        </p:nvSpPr>
        <p:spPr>
          <a:xfrm>
            <a:off x="5478780" y="3744038"/>
            <a:ext cx="40767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MANUSHREE N [1BY18TE031]</a:t>
            </a:r>
          </a:p>
          <a:p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SUBHIKSHA AP [1BY18TE059]</a:t>
            </a:r>
          </a:p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WADHWA SIMRAN DEEPAK[1BY18TE062]</a:t>
            </a:r>
          </a:p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NAGAVENI [1BY19TE402]</a:t>
            </a:r>
          </a:p>
          <a:p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EA3853-F3A3-4065-94DE-BC799895C460}"/>
              </a:ext>
            </a:extLst>
          </p:cNvPr>
          <p:cNvSpPr txBox="1"/>
          <p:nvPr/>
        </p:nvSpPr>
        <p:spPr>
          <a:xfrm>
            <a:off x="241015" y="3744038"/>
            <a:ext cx="25659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Dr.Banuprakash R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 professor ,dept of ETE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BMSIT&amp;M  </a:t>
            </a:r>
            <a:endParaRPr lang="en-IN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6B135-1187-4254-B75F-ACA2C9944F77}"/>
              </a:ext>
            </a:extLst>
          </p:cNvPr>
          <p:cNvSpPr txBox="1"/>
          <p:nvPr/>
        </p:nvSpPr>
        <p:spPr>
          <a:xfrm>
            <a:off x="47625" y="157980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 -18EC741 </a:t>
            </a:r>
            <a:endParaRPr lang="en-IN" sz="18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84BC6D-00DE-4BF5-B094-4E1F0F8386C1}"/>
              </a:ext>
            </a:extLst>
          </p:cNvPr>
          <p:cNvSpPr txBox="1"/>
          <p:nvPr/>
        </p:nvSpPr>
        <p:spPr>
          <a:xfrm>
            <a:off x="2190750" y="2056489"/>
            <a:ext cx="571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AND WIRELESS SENSORS NETWORK</a:t>
            </a:r>
            <a:endParaRPr lang="en-IN" sz="18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61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8;p23">
            <a:extLst>
              <a:ext uri="{FF2B5EF4-FFF2-40B4-BE49-F238E27FC236}">
                <a16:creationId xmlns:a16="http://schemas.microsoft.com/office/drawing/2014/main" id="{5FE209A1-7D92-4AB2-8DA4-863149A07EEE}"/>
              </a:ext>
            </a:extLst>
          </p:cNvPr>
          <p:cNvSpPr txBox="1">
            <a:spLocks/>
          </p:cNvSpPr>
          <p:nvPr/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cxnSp>
        <p:nvCxnSpPr>
          <p:cNvPr id="5" name="Google Shape;257;p23">
            <a:extLst>
              <a:ext uri="{FF2B5EF4-FFF2-40B4-BE49-F238E27FC236}">
                <a16:creationId xmlns:a16="http://schemas.microsoft.com/office/drawing/2014/main" id="{F6B7FB21-958F-49B6-B286-44F642FC8A41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77;p15">
            <a:extLst>
              <a:ext uri="{FF2B5EF4-FFF2-40B4-BE49-F238E27FC236}">
                <a16:creationId xmlns:a16="http://schemas.microsoft.com/office/drawing/2014/main" id="{88714910-6866-4048-BF67-27ADC4C20084}"/>
              </a:ext>
            </a:extLst>
          </p:cNvPr>
          <p:cNvSpPr txBox="1">
            <a:spLocks/>
          </p:cNvSpPr>
          <p:nvPr/>
        </p:nvSpPr>
        <p:spPr>
          <a:xfrm>
            <a:off x="569694" y="1436793"/>
            <a:ext cx="6566400" cy="3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>
              <a:buSzPts val="1800"/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SzPts val="1800"/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>
              <a:buSzPts val="1800"/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Demonstration</a:t>
            </a:r>
          </a:p>
          <a:p>
            <a:pPr>
              <a:buSzPts val="1800"/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Advancements</a:t>
            </a:r>
          </a:p>
          <a:p>
            <a:pPr>
              <a:buSzPts val="1800"/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SzPts val="1800"/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64260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17">
            <a:extLst>
              <a:ext uri="{FF2B5EF4-FFF2-40B4-BE49-F238E27FC236}">
                <a16:creationId xmlns:a16="http://schemas.microsoft.com/office/drawing/2014/main" id="{B39C8551-AB84-4A01-97E7-963EF5D81E82}"/>
              </a:ext>
            </a:extLst>
          </p:cNvPr>
          <p:cNvSpPr txBox="1">
            <a:spLocks/>
          </p:cNvSpPr>
          <p:nvPr/>
        </p:nvSpPr>
        <p:spPr>
          <a:xfrm>
            <a:off x="159100" y="1351125"/>
            <a:ext cx="8702960" cy="254269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spcBef>
                <a:spcPts val="1600"/>
              </a:spcBef>
              <a:buClr>
                <a:srgbClr val="FFFFFF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monitoring system acts useful when during severe  conditions, where the patient can be monitored all the way to hospital.</a:t>
            </a:r>
          </a:p>
          <a:p>
            <a:pPr marL="457200" indent="-317500">
              <a:buClr>
                <a:srgbClr val="FFFFFF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Patients who have to be monitored for a long period of term which causes a nurse to be expensive, and can adopt a temperature monitoring system.</a:t>
            </a:r>
          </a:p>
          <a:p>
            <a:pPr marL="457200" indent="-317500">
              <a:buClr>
                <a:srgbClr val="FFFFFF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module helps patients who live in distant areas which lack a hospital facility.</a:t>
            </a:r>
          </a:p>
          <a:p>
            <a:pPr marL="457200">
              <a:spcBef>
                <a:spcPts val="1600"/>
              </a:spcBef>
              <a:spcAft>
                <a:spcPts val="1600"/>
              </a:spcAft>
            </a:pPr>
            <a:endParaRPr lang="en-US" sz="2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82;p16">
            <a:extLst>
              <a:ext uri="{FF2B5EF4-FFF2-40B4-BE49-F238E27FC236}">
                <a16:creationId xmlns:a16="http://schemas.microsoft.com/office/drawing/2014/main" id="{FEEDDE64-1F37-43FB-8E42-98E0805DB5B2}"/>
              </a:ext>
            </a:extLst>
          </p:cNvPr>
          <p:cNvSpPr txBox="1">
            <a:spLocks/>
          </p:cNvSpPr>
          <p:nvPr/>
        </p:nvSpPr>
        <p:spPr>
          <a:xfrm>
            <a:off x="296251" y="281175"/>
            <a:ext cx="65664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75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2;p21">
            <a:extLst>
              <a:ext uri="{FF2B5EF4-FFF2-40B4-BE49-F238E27FC236}">
                <a16:creationId xmlns:a16="http://schemas.microsoft.com/office/drawing/2014/main" id="{79C1D39E-AE72-49AA-8715-CAF70A6174ED}"/>
              </a:ext>
            </a:extLst>
          </p:cNvPr>
          <p:cNvSpPr txBox="1">
            <a:spLocks/>
          </p:cNvSpPr>
          <p:nvPr/>
        </p:nvSpPr>
        <p:spPr>
          <a:xfrm>
            <a:off x="296248" y="1197400"/>
            <a:ext cx="8367692" cy="351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>
              <a:spcBef>
                <a:spcPts val="1600"/>
              </a:spcBef>
              <a:buClr>
                <a:srgbClr val="FFFFFF"/>
              </a:buClr>
              <a:buSzPts val="1400"/>
            </a:pPr>
            <a:endParaRPr lang="en-US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>
              <a:spcBef>
                <a:spcPts val="1600"/>
              </a:spcBef>
            </a:pPr>
            <a:endParaRPr lang="en-US" dirty="0">
              <a:solidFill>
                <a:srgbClr val="FFFFFF"/>
              </a:solidFill>
            </a:endParaRPr>
          </a:p>
          <a:p>
            <a:pPr>
              <a:spcBef>
                <a:spcPts val="1600"/>
              </a:spcBef>
              <a:spcAft>
                <a:spcPts val="160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Google Shape;82;p16">
            <a:extLst>
              <a:ext uri="{FF2B5EF4-FFF2-40B4-BE49-F238E27FC236}">
                <a16:creationId xmlns:a16="http://schemas.microsoft.com/office/drawing/2014/main" id="{E1182FE3-0F28-4864-84CE-073C21FE4C7B}"/>
              </a:ext>
            </a:extLst>
          </p:cNvPr>
          <p:cNvSpPr txBox="1">
            <a:spLocks/>
          </p:cNvSpPr>
          <p:nvPr/>
        </p:nvSpPr>
        <p:spPr>
          <a:xfrm>
            <a:off x="2415674" y="1987877"/>
            <a:ext cx="65664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70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9275C3-3389-43AF-B4C4-4C2B874D8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7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8;p25">
            <a:extLst>
              <a:ext uri="{FF2B5EF4-FFF2-40B4-BE49-F238E27FC236}">
                <a16:creationId xmlns:a16="http://schemas.microsoft.com/office/drawing/2014/main" id="{2D32FAB1-17EA-46A9-A5A4-3F88C99B4A74}"/>
              </a:ext>
            </a:extLst>
          </p:cNvPr>
          <p:cNvSpPr txBox="1">
            <a:spLocks/>
          </p:cNvSpPr>
          <p:nvPr/>
        </p:nvSpPr>
        <p:spPr>
          <a:xfrm>
            <a:off x="296250" y="1452650"/>
            <a:ext cx="8177190" cy="325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82600" indent="-342900">
              <a:buClr>
                <a:srgbClr val="FFFFFF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healthcare market is one of the major in which there is a huge growth. </a:t>
            </a:r>
          </a:p>
          <a:p>
            <a:pPr marL="482600" indent="-342900">
              <a:buClr>
                <a:srgbClr val="FFFFFF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Everyone can afford a temperature monitoring system or a wearable band which keeps them in regular update with body fitness. </a:t>
            </a:r>
          </a:p>
          <a:p>
            <a:pPr marL="482600" indent="-342900">
              <a:buClr>
                <a:srgbClr val="FFFFFF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bands can cover blood pressure, body temperature, heartbeat and more advancements can be made which  leads to a major growth in healthcare. </a:t>
            </a:r>
          </a:p>
          <a:p>
            <a:pPr marL="482600" indent="-342900">
              <a:buClr>
                <a:srgbClr val="FFFFFF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future of the healthcare industry is more reliable on health monitoring systems  and temperature monitoring systems for consumer safety and reliability.</a:t>
            </a: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spcBef>
                <a:spcPts val="1600"/>
              </a:spcBef>
              <a:spcAft>
                <a:spcPts val="1600"/>
              </a:spcAft>
            </a:pP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82;p16">
            <a:extLst>
              <a:ext uri="{FF2B5EF4-FFF2-40B4-BE49-F238E27FC236}">
                <a16:creationId xmlns:a16="http://schemas.microsoft.com/office/drawing/2014/main" id="{3CC53CCD-EE2D-4C88-9F58-E7B8872D7B44}"/>
              </a:ext>
            </a:extLst>
          </p:cNvPr>
          <p:cNvSpPr txBox="1">
            <a:spLocks/>
          </p:cNvSpPr>
          <p:nvPr/>
        </p:nvSpPr>
        <p:spPr>
          <a:xfrm>
            <a:off x="296251" y="235455"/>
            <a:ext cx="65664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" dirty="0">
                <a:solidFill>
                  <a:srgbClr val="FFFFFF"/>
                </a:solidFill>
              </a:rPr>
              <a:t>FUTURE ADVANCEMENTS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172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4;p26">
            <a:extLst>
              <a:ext uri="{FF2B5EF4-FFF2-40B4-BE49-F238E27FC236}">
                <a16:creationId xmlns:a16="http://schemas.microsoft.com/office/drawing/2014/main" id="{60EDF067-DC50-4D0C-B0CE-C51DB14CF57A}"/>
              </a:ext>
            </a:extLst>
          </p:cNvPr>
          <p:cNvSpPr txBox="1">
            <a:spLocks/>
          </p:cNvSpPr>
          <p:nvPr/>
        </p:nvSpPr>
        <p:spPr>
          <a:xfrm>
            <a:off x="296251" y="816150"/>
            <a:ext cx="8207660" cy="351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>
              <a:spcBef>
                <a:spcPts val="560"/>
              </a:spcBef>
              <a:buClr>
                <a:srgbClr val="FFFFFF"/>
              </a:buClr>
              <a:buSzPts val="1400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57200" indent="-317500">
              <a:buClr>
                <a:srgbClr val="FFFFFF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use of standard microcontroller used and with right peripherals we can make a temperature monitoring system affordable to people. </a:t>
            </a:r>
          </a:p>
          <a:p>
            <a:pPr marL="457200" indent="-317500">
              <a:buClr>
                <a:srgbClr val="FFFFFF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band which can be used by patients, fire fighters, and others which can be monitored by the physician and gets a warning notification incase of an emergency and can be immediately considered to resolve.</a:t>
            </a:r>
          </a:p>
          <a:p>
            <a:pPr marL="457200" indent="-317500">
              <a:buClr>
                <a:srgbClr val="FFFFFF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With a temperature monitoring system, you can easily track, control, and regulate the patients temperature in a specific environment and can be useful in sever conditions.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57200">
              <a:spcBef>
                <a:spcPts val="1600"/>
              </a:spcBef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57200">
              <a:spcBef>
                <a:spcPts val="1600"/>
              </a:spcBef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57200">
              <a:spcBef>
                <a:spcPts val="1600"/>
              </a:spcBef>
              <a:spcAft>
                <a:spcPts val="1600"/>
              </a:spcAft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82;p16">
            <a:extLst>
              <a:ext uri="{FF2B5EF4-FFF2-40B4-BE49-F238E27FC236}">
                <a16:creationId xmlns:a16="http://schemas.microsoft.com/office/drawing/2014/main" id="{C19D0BEA-C4B4-4338-9346-ABE68B78F0FA}"/>
              </a:ext>
            </a:extLst>
          </p:cNvPr>
          <p:cNvSpPr txBox="1">
            <a:spLocks/>
          </p:cNvSpPr>
          <p:nvPr/>
        </p:nvSpPr>
        <p:spPr>
          <a:xfrm>
            <a:off x="296251" y="189735"/>
            <a:ext cx="65664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" dirty="0">
                <a:solidFill>
                  <a:srgbClr val="FFFFFF"/>
                </a:solidFill>
              </a:rPr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9526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C8EE2-78E6-4596-B47C-D20A7FEA18B7}"/>
              </a:ext>
            </a:extLst>
          </p:cNvPr>
          <p:cNvSpPr txBox="1"/>
          <p:nvPr/>
        </p:nvSpPr>
        <p:spPr>
          <a:xfrm>
            <a:off x="281936" y="53340"/>
            <a:ext cx="2606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67CB8-CF22-44EE-B543-E3B0DD24F2F2}"/>
              </a:ext>
            </a:extLst>
          </p:cNvPr>
          <p:cNvSpPr txBox="1"/>
          <p:nvPr/>
        </p:nvSpPr>
        <p:spPr>
          <a:xfrm flipH="1">
            <a:off x="351048" y="864944"/>
            <a:ext cx="81153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Ramesh, V., M.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Sankaramahalingam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MS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Divya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Bharathy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R4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Aksha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"Remote temperature monitoring and control using IoT." In </a:t>
            </a:r>
            <a:r>
              <a:rPr lang="en-IN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2017 International Conference on Computing Methodologies and Communication (ICCMC)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pp. 1059-1063. IEEE, 2017.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Kodali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Ravi Kishore,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Govinda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Swamy, and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Boppana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Lakshmi. "An implementation of IoT for healthcare." In </a:t>
            </a:r>
            <a:r>
              <a:rPr lang="en-IN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2015 IEEE Recent Advances in Intelligent Computational Systems (RAICS)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pp. 411-416. IEEE, 2015.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Gondalia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Aashay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Dhruv Dixit, Shubham Parashar,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Vijayanand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Raghava,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Animesh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Sengupta, and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Vergin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Raja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Sarobin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"IoT-based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monitoring system for war soldiers using machine learning." </a:t>
            </a:r>
            <a:r>
              <a:rPr lang="en-IN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Procedia computer science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133 (2018): 1005-1013.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Lakshmi, G. Jaya, Mangesh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Ghonge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Ahmed J. Obaid. "Cloud based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smart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system for remote patient monitoring." </a:t>
            </a:r>
            <a:r>
              <a:rPr lang="en-IN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EAI Endorsed Transactions on Pervasive Health and Technology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(2021): e4.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Anan,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Safayat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Reza, Md Hossain, Md Milky, Mohammad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Monirujjaman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Khan, Mehedi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Masud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Sultan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Aljahdali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"Research and Development of an IoT-Based Remote Asthma Patient Monitoring System." </a:t>
            </a:r>
            <a:r>
              <a:rPr lang="en-IN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Healthcare Engineering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2021 (2021).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902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60658-8ABD-4057-923F-30228CCF383C}"/>
              </a:ext>
            </a:extLst>
          </p:cNvPr>
          <p:cNvSpPr txBox="1"/>
          <p:nvPr/>
        </p:nvSpPr>
        <p:spPr>
          <a:xfrm flipH="1">
            <a:off x="2049778" y="1975634"/>
            <a:ext cx="58216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hank you - An SVG animation by Gilli on Dribbble">
            <a:extLst>
              <a:ext uri="{FF2B5EF4-FFF2-40B4-BE49-F238E27FC236}">
                <a16:creationId xmlns:a16="http://schemas.microsoft.com/office/drawing/2014/main" id="{1396C358-41C7-4C8A-91E5-5F64DB38B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642213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796</TotalTime>
  <Words>539</Words>
  <Application>Microsoft Office PowerPoint</Application>
  <PresentationFormat>On-screen Show (16:9)</PresentationFormat>
  <Paragraphs>50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Proxima Nova</vt:lpstr>
      <vt:lpstr>Roboto Mono Thin</vt:lpstr>
      <vt:lpstr>Bree Serif</vt:lpstr>
      <vt:lpstr>Roboto Black</vt:lpstr>
      <vt:lpstr>Times New Roman</vt:lpstr>
      <vt:lpstr>Roboto Light</vt:lpstr>
      <vt:lpstr>Wingdings</vt:lpstr>
      <vt:lpstr>Arial</vt:lpstr>
      <vt:lpstr>Proxima Nova Semibold</vt:lpstr>
      <vt:lpstr>WEB PROPOSAL</vt:lpstr>
      <vt:lpstr>SlidesGo Final Pages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MONITORING SYSTEM</dc:title>
  <dc:creator>Subhiksha AP</dc:creator>
  <cp:lastModifiedBy>Subhiksha praburam</cp:lastModifiedBy>
  <cp:revision>8</cp:revision>
  <dcterms:modified xsi:type="dcterms:W3CDTF">2022-01-27T03:14:50Z</dcterms:modified>
</cp:coreProperties>
</file>